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4" r:id="rId11"/>
    <p:sldId id="275" r:id="rId12"/>
    <p:sldId id="276" r:id="rId13"/>
    <p:sldId id="272" r:id="rId14"/>
    <p:sldId id="277" r:id="rId15"/>
    <p:sldId id="271" r:id="rId16"/>
    <p:sldId id="270" r:id="rId17"/>
    <p:sldId id="278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150" autoAdjust="0"/>
    <p:restoredTop sz="94290" autoAdjust="0"/>
  </p:normalViewPr>
  <p:slideViewPr>
    <p:cSldViewPr>
      <p:cViewPr>
        <p:scale>
          <a:sx n="75" d="100"/>
          <a:sy n="75" d="100"/>
        </p:scale>
        <p:origin x="-1224" y="-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目前占比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Sheet1!$A$2:$A$12</c:f>
              <c:strCache>
                <c:ptCount val="11"/>
                <c:pt idx="0">
                  <c:v>三水4S店</c:v>
                </c:pt>
                <c:pt idx="1">
                  <c:v>广东经销商</c:v>
                </c:pt>
                <c:pt idx="2">
                  <c:v>广东4S店</c:v>
                </c:pt>
                <c:pt idx="3">
                  <c:v>全国经销商</c:v>
                </c:pt>
                <c:pt idx="4">
                  <c:v>全国4S店</c:v>
                </c:pt>
                <c:pt idx="5">
                  <c:v>广东2手车市</c:v>
                </c:pt>
                <c:pt idx="6">
                  <c:v>社会、个人</c:v>
                </c:pt>
                <c:pt idx="7">
                  <c:v>集团供应链</c:v>
                </c:pt>
                <c:pt idx="8">
                  <c:v>海外经销商</c:v>
                </c:pt>
                <c:pt idx="9">
                  <c:v>公司购车</c:v>
                </c:pt>
                <c:pt idx="10">
                  <c:v>集团车源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</c:v>
                </c:pt>
                <c:pt idx="1">
                  <c:v>0.8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 formatCode="General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目标占比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Sheet1!$A$2:$A$12</c:f>
              <c:strCache>
                <c:ptCount val="11"/>
                <c:pt idx="0">
                  <c:v>三水4S店</c:v>
                </c:pt>
                <c:pt idx="1">
                  <c:v>广东经销商</c:v>
                </c:pt>
                <c:pt idx="2">
                  <c:v>广东4S店</c:v>
                </c:pt>
                <c:pt idx="3">
                  <c:v>全国经销商</c:v>
                </c:pt>
                <c:pt idx="4">
                  <c:v>全国4S店</c:v>
                </c:pt>
                <c:pt idx="5">
                  <c:v>广东2手车市</c:v>
                </c:pt>
                <c:pt idx="6">
                  <c:v>社会、个人</c:v>
                </c:pt>
                <c:pt idx="7">
                  <c:v>集团供应链</c:v>
                </c:pt>
                <c:pt idx="8">
                  <c:v>海外经销商</c:v>
                </c:pt>
                <c:pt idx="9">
                  <c:v>公司购车</c:v>
                </c:pt>
                <c:pt idx="10">
                  <c:v>集团车源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</c:v>
                </c:pt>
                <c:pt idx="1">
                  <c:v>0.25</c:v>
                </c:pt>
                <c:pt idx="2">
                  <c:v>0.30000000000000004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3.0000000000000002E-2</c:v>
                </c:pt>
                <c:pt idx="7">
                  <c:v>0.05</c:v>
                </c:pt>
                <c:pt idx="8" formatCode="0.0%">
                  <c:v>2.5000000000000001E-2</c:v>
                </c:pt>
                <c:pt idx="9" formatCode="0.0%">
                  <c:v>2.5000000000000001E-2</c:v>
                </c:pt>
                <c:pt idx="10">
                  <c:v>0.05</c:v>
                </c:pt>
              </c:numCache>
            </c:numRef>
          </c:val>
        </c:ser>
        <c:dLbls/>
        <c:axId val="62611456"/>
        <c:axId val="62624512"/>
      </c:barChart>
      <c:catAx>
        <c:axId val="62611456"/>
        <c:scaling>
          <c:orientation val="minMax"/>
        </c:scaling>
        <c:axPos val="b"/>
        <c:tickLblPos val="nextTo"/>
        <c:txPr>
          <a:bodyPr rot="0" vert="eaVert"/>
          <a:lstStyle/>
          <a:p>
            <a:pPr>
              <a:defRPr/>
            </a:pPr>
            <a:endParaRPr lang="zh-CN"/>
          </a:p>
        </c:txPr>
        <c:crossAx val="62624512"/>
        <c:crosses val="autoZero"/>
        <c:auto val="1"/>
        <c:lblAlgn val="ctr"/>
        <c:lblOffset val="100"/>
      </c:catAx>
      <c:valAx>
        <c:axId val="62624512"/>
        <c:scaling>
          <c:orientation val="minMax"/>
        </c:scaling>
        <c:axPos val="l"/>
        <c:majorGridlines/>
        <c:numFmt formatCode="0%" sourceLinked="1"/>
        <c:tickLblPos val="nextTo"/>
        <c:crossAx val="626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22008048488467"/>
          <c:y val="0.41428223148871962"/>
          <c:w val="0.16335710641204476"/>
          <c:h val="0.17729956453824022"/>
        </c:manualLayout>
      </c:layout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  <a:latin typeface="造字工房悦黑体验版常规体" pitchFamily="50" charset="-122"/>
          <a:ea typeface="造字工房悦黑体验版常规体" pitchFamily="50" charset="-122"/>
        </a:defRPr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Sheet1!$A$2:$A$12</c:f>
              <c:strCache>
                <c:ptCount val="11"/>
                <c:pt idx="0">
                  <c:v>三水4S店</c:v>
                </c:pt>
                <c:pt idx="1">
                  <c:v>广东经销商</c:v>
                </c:pt>
                <c:pt idx="2">
                  <c:v>广东4S店</c:v>
                </c:pt>
                <c:pt idx="3">
                  <c:v>全国经销商</c:v>
                </c:pt>
                <c:pt idx="4">
                  <c:v>全国4S店</c:v>
                </c:pt>
                <c:pt idx="5">
                  <c:v>广东2手车市</c:v>
                </c:pt>
                <c:pt idx="6">
                  <c:v>社会、个人</c:v>
                </c:pt>
                <c:pt idx="7">
                  <c:v>集团供应链</c:v>
                </c:pt>
                <c:pt idx="8">
                  <c:v>海外经销商</c:v>
                </c:pt>
                <c:pt idx="9">
                  <c:v>公司购车</c:v>
                </c:pt>
                <c:pt idx="10">
                  <c:v>集团车源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</c:v>
                </c:pt>
                <c:pt idx="1">
                  <c:v>50</c:v>
                </c:pt>
                <c:pt idx="2">
                  <c:v>60</c:v>
                </c:pt>
                <c:pt idx="3">
                  <c:v>20</c:v>
                </c:pt>
                <c:pt idx="4">
                  <c:v>0</c:v>
                </c:pt>
                <c:pt idx="5">
                  <c:v>20</c:v>
                </c:pt>
                <c:pt idx="6">
                  <c:v>5</c:v>
                </c:pt>
                <c:pt idx="7">
                  <c:v>10</c:v>
                </c:pt>
                <c:pt idx="8">
                  <c:v>5</c:v>
                </c:pt>
                <c:pt idx="9">
                  <c:v>5</c:v>
                </c:pt>
                <c:pt idx="10">
                  <c:v>10</c:v>
                </c:pt>
              </c:numCache>
            </c:numRef>
          </c:val>
        </c:ser>
        <c:dLbls/>
        <c:axId val="81003648"/>
        <c:axId val="81005568"/>
      </c:barChart>
      <c:catAx>
        <c:axId val="81003648"/>
        <c:scaling>
          <c:orientation val="minMax"/>
        </c:scaling>
        <c:axPos val="b"/>
        <c:tickLblPos val="nextTo"/>
        <c:crossAx val="81005568"/>
        <c:crosses val="autoZero"/>
        <c:auto val="1"/>
        <c:lblAlgn val="ctr"/>
        <c:lblOffset val="100"/>
      </c:catAx>
      <c:valAx>
        <c:axId val="81005568"/>
        <c:scaling>
          <c:orientation val="minMax"/>
        </c:scaling>
        <c:axPos val="l"/>
        <c:majorGridlines/>
        <c:numFmt formatCode="General" sourceLinked="1"/>
        <c:tickLblPos val="nextTo"/>
        <c:crossAx val="81003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chemeClr val="bg1"/>
          </a:solidFill>
          <a:latin typeface="造字工房悦黑体验版常规体" pitchFamily="50" charset="-122"/>
          <a:ea typeface="造字工房悦黑体验版常规体" pitchFamily="50" charset="-122"/>
        </a:defRPr>
      </a:pPr>
      <a:endParaRPr lang="zh-CN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0EEC-84BD-4DF3-953D-6E4757D17856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74BC-BDF7-4AD6-B086-B14052176C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46DA-2396-40E4-A01D-C96573A61D05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81F3-AFD7-4E12-94C1-2DA8814FAFA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94E92-7D6A-4DE6-8F8F-794A761343BF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F323-E459-4073-AF4E-1554A3762D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4E43-3B18-4282-88BA-D91278ED7D5B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A7B8-5CA4-4EFF-A511-F72D5357EF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A60B-B91C-409D-8CB2-CC60C5CE9E78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8F5E-02E2-485E-AC62-16B970528F9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1351-9587-4CA6-9086-8DB02215B18C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62CC-05E2-47D0-A91A-A24045D065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BD7C-04F4-4BBA-81C9-E3467DFDC76B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E590-C4A2-4209-A75D-119D2777F8B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076326"/>
            <a:ext cx="3008313" cy="3518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FD9A-0A41-48AE-BC57-F75BCE8E254C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0A1F-E683-4666-908F-8452CFC4986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6D82-9759-49BC-88EC-807417AF95E2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E747-7BA2-49C1-A592-E0C912630AA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22DE-92D0-4F53-B19B-8A6EC226888C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7A3B-9A24-40F5-BED2-AABC357BE7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96179-2A90-4B42-A077-87824D4579DA}" type="datetime1">
              <a:rPr lang="zh-CN" altLang="en-US"/>
              <a:pPr>
                <a:defRPr/>
              </a:pPr>
              <a:t>2014/12/17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9DEB4-457D-4F13-930A-1D1DBC9A8E3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797"/>
            <a:ext cx="8229600" cy="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484"/>
            <a:ext cx="8229600" cy="33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ACA64-4AFA-4643-BDE5-FB171F487927}" type="datetime1">
              <a:rPr lang="zh-CN" altLang="en-US"/>
              <a:pPr>
                <a:defRPr/>
              </a:pPr>
              <a:t>2014/12/17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634"/>
            <a:ext cx="2895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634"/>
            <a:ext cx="2133600" cy="272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BEB6D-D21C-4D2E-931B-0A2D21B64C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&#20108;&#25163;&#36710;&#24066;&#22330;&#36153;&#29992;&#26631;&#20934;-&#35797;&#34892;&#29256;0328.doc" TargetMode="External"/><Relationship Id="rId2" Type="http://schemas.openxmlformats.org/officeDocument/2006/relationships/hyperlink" Target="&#31169;&#36710;&#36153;&#29992;&#26631;&#20934;-&#35797;&#34892;&#29256;0328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20379;&#24212;&#38142;&#36153;&#29992;&#26631;&#20934;-&#35797;&#34892;&#29256;0328.doc" TargetMode="External"/><Relationship Id="rId5" Type="http://schemas.openxmlformats.org/officeDocument/2006/relationships/hyperlink" Target="&#32463;&#38144;&#21830;&#36153;&#29992;&#26631;&#20934;-&#35797;&#34892;&#29256;0328.doc" TargetMode="External"/><Relationship Id="rId4" Type="http://schemas.openxmlformats.org/officeDocument/2006/relationships/hyperlink" Target="4S&#24215;&#36153;&#29992;&#26631;&#20934;-&#35797;&#34892;&#29256;0328.do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556087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车资源规划报告</a:t>
            </a:r>
            <a:endParaRPr lang="zh-CN" altLang="en-US" sz="6000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3003798"/>
            <a:ext cx="73803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817904" y="2993750"/>
            <a:ext cx="0" cy="13597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96136" y="4371950"/>
            <a:ext cx="273630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3357448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报告人：</a:t>
            </a:r>
            <a:endParaRPr lang="en-US" altLang="zh-CN" sz="24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  <a:p>
            <a:endParaRPr lang="en-US" altLang="zh-CN" sz="14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时间：</a:t>
            </a:r>
            <a:endParaRPr lang="en-US" altLang="zh-CN" sz="24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pic>
        <p:nvPicPr>
          <p:cNvPr id="1026" name="Picture 2" descr="F:\PPT\素材\小图标\蓝色图标\edit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75653">
            <a:off x="7134436" y="2178081"/>
            <a:ext cx="915087" cy="9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3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6512" y="4443958"/>
            <a:ext cx="9289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71600" y="0"/>
            <a:ext cx="0" cy="44439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4517707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车辆渠道陈列与开发进度</a:t>
            </a:r>
            <a:endParaRPr lang="zh-CN" altLang="en-US" sz="28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932040" y="0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71600" y="699542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15816" y="10490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948264" y="10490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1954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渠道目标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1954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开发进度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1954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渠道目标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19548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开发进度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77155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三水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8406" y="13075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广东经销商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18116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广东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387664"/>
            <a:ext cx="146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全国经销商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29317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616" y="3539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广东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手车市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4083918"/>
            <a:ext cx="146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社会、个人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77155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集团供应链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13075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海外经销商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184353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公司购车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237953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集团车源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816" y="70128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已经初步达成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合作</a:t>
            </a:r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日全部可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13075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816" y="18116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年底前完成可用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1058" y="2387664"/>
            <a:ext cx="146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3848" y="29317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暂不开发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3808" y="35397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nl-NL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nl-NL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nl-NL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</a:t>
            </a:r>
            <a:r>
              <a:rPr lang="nl-NL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OK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15816" y="399274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日前集团内部发布用车、购车试行政策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8264" y="699542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日前发布用车、购车试行政策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6296" y="13075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待定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8264" y="1873156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找车人提出公司审批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48264" y="2211710"/>
            <a:ext cx="2195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全部收集，用车提前与车主约谈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20072" y="296372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租赁公司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20072" y="353979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保险公司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0072" y="408391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监测站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6296" y="294294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待开发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296" y="35078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待开发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6" y="407276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待开发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586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6512" y="4443958"/>
            <a:ext cx="9289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71600" y="0"/>
            <a:ext cx="0" cy="44439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xmlns="" val="1154222265"/>
              </p:ext>
            </p:extLst>
          </p:nvPr>
        </p:nvGraphicFramePr>
        <p:xfrm>
          <a:off x="924256" y="130235"/>
          <a:ext cx="8496944" cy="433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517707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车辆渠道开发及使用占比分析</a:t>
            </a:r>
            <a:endParaRPr lang="zh-CN" altLang="en-US" sz="28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2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6512" y="4443958"/>
            <a:ext cx="92890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71600" y="0"/>
            <a:ext cx="0" cy="51640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xmlns="" val="3903759207"/>
              </p:ext>
            </p:extLst>
          </p:nvPr>
        </p:nvGraphicFramePr>
        <p:xfrm>
          <a:off x="971600" y="143526"/>
          <a:ext cx="7776864" cy="433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451596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车辆各渠道每年用车台数</a:t>
            </a:r>
            <a:r>
              <a:rPr lang="zh-CN" altLang="en-US" sz="2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（每年共用车</a:t>
            </a:r>
            <a:r>
              <a:rPr lang="en-US" altLang="zh-CN" sz="2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200</a:t>
            </a:r>
            <a:r>
              <a:rPr lang="zh-CN" altLang="en-US" sz="2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台）</a:t>
            </a:r>
            <a:endParaRPr lang="zh-CN" altLang="en-US" sz="24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38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907704" y="483518"/>
            <a:ext cx="0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87624" y="1059582"/>
            <a:ext cx="57606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48264" y="1059582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17752" y="2211710"/>
            <a:ext cx="57505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2192056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87624" y="3311926"/>
            <a:ext cx="66247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12360" y="3291830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08104" y="4443958"/>
            <a:ext cx="36358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4341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158628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271576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379588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4852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9972" y="1637387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车辆储备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284061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车辆渠道资源开发以及使用占比分析</a:t>
            </a:r>
            <a:endParaRPr lang="en-US" altLang="zh-CN" sz="28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86963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操作流程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600" y="-20538"/>
            <a:ext cx="0" cy="5057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51504" y="483518"/>
            <a:ext cx="956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828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6512" y="4443958"/>
            <a:ext cx="100811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71600" y="699542"/>
            <a:ext cx="0" cy="39604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496" y="699542"/>
            <a:ext cx="86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操作流程</a:t>
            </a:r>
            <a:endParaRPr lang="zh-CN" altLang="en-US" sz="54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55552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①报价 </a:t>
            </a:r>
            <a:r>
              <a: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费用</a:t>
            </a:r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标准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419622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②确定</a:t>
            </a:r>
            <a:r>
              <a: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关系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067694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③信息登记，信息库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643758"/>
            <a:ext cx="746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④用车，用车记录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3219822"/>
            <a:ext cx="39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⑤费用支付，报销流程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838277"/>
            <a:ext cx="701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⑥综合</a:t>
            </a:r>
            <a:r>
              <a: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汇报（研发用车达成指标、车辆使用效益提升分析和降成办法）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961552" y="4659982"/>
            <a:ext cx="81824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399636" y="786358"/>
            <a:ext cx="107823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487713" y="412343"/>
            <a:ext cx="0" cy="27241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 descr="F:\PPT\素材\小图标\蓝色图标\add_page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847" y="91136"/>
            <a:ext cx="628353" cy="6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F:\PPT\素材\小图标\蓝色图标\add_page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847" y="771550"/>
            <a:ext cx="628353" cy="6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 descr="F:\PPT\素材\小图标\蓝色图标\add_page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847" y="1439341"/>
            <a:ext cx="628353" cy="6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" descr="F:\PPT\素材\小图标\蓝色图标\add_page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847" y="2139702"/>
            <a:ext cx="628353" cy="6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436096" y="174479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私车标准</a:t>
            </a:r>
            <a:endParaRPr lang="zh-CN" altLang="zh-CN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854893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店渠道标准</a:t>
            </a:r>
            <a:endParaRPr lang="zh-CN" altLang="zh-CN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6096" y="1522684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经销商渠道标准</a:t>
            </a:r>
            <a:endParaRPr lang="zh-CN" altLang="zh-CN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2176869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供应链标准</a:t>
            </a:r>
            <a:endParaRPr lang="zh-CN" altLang="zh-CN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Picture 1" descr="F:\PPT\素材\小图标\蓝色图标\add_page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846" y="2822301"/>
            <a:ext cx="628353" cy="6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36096" y="2859782"/>
            <a:ext cx="287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二手车市场标准</a:t>
            </a:r>
            <a:endParaRPr lang="zh-CN" altLang="zh-CN" sz="24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19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36512" y="4659982"/>
            <a:ext cx="13681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1331640" y="2859782"/>
            <a:ext cx="936104" cy="180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2859782"/>
            <a:ext cx="633670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2213451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不足之</a:t>
            </a:r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处，敬请领导批出！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4494747"/>
            <a:ext cx="184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spc="6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END!</a:t>
            </a:r>
          </a:p>
        </p:txBody>
      </p:sp>
    </p:spTree>
    <p:extLst>
      <p:ext uri="{BB962C8B-B14F-4D97-AF65-F5344CB8AC3E}">
        <p14:creationId xmlns:p14="http://schemas.microsoft.com/office/powerpoint/2010/main" xmlns="" val="3708867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5AE50-3FA9-4DD1-891B-26C40D5ED0B2}" type="slidenum">
              <a:rPr lang="zh-CN" altLang="en-US"/>
              <a:pPr>
                <a:defRPr/>
              </a:pPr>
              <a:t>16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554"/>
            <a:ext cx="9144000" cy="34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445751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943237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4467513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897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71539"/>
            <a:ext cx="1428750" cy="14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4115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7" y="97183"/>
            <a:ext cx="2982913" cy="7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1"/>
            <a:ext cx="984250" cy="73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006120"/>
            <a:ext cx="2297112" cy="39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3164131"/>
            <a:ext cx="71438" cy="1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0188" y="2792553"/>
            <a:ext cx="1217612" cy="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1857891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1777860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213749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645351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078382"/>
            <a:ext cx="457200" cy="3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4624721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907704" y="3003798"/>
            <a:ext cx="72362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704" y="111590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        为了</a:t>
            </a:r>
            <a:r>
              <a:rPr lang="en-US" altLang="zh-CN" sz="28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100%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按时、按质的满足我司用车需求，并且确保车源的稳定性以及用车的配置条件。</a:t>
            </a:r>
            <a:endParaRPr lang="en-US" altLang="zh-CN" sz="28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                         ------- </a:t>
            </a:r>
            <a:r>
              <a:rPr lang="zh-CN" altLang="en-US" sz="28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特提出此用车规划报告</a:t>
            </a:r>
            <a:endParaRPr lang="zh-CN" altLang="en-US" sz="2800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07704" y="2993750"/>
            <a:ext cx="0" cy="21497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6092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907704" y="-10048"/>
            <a:ext cx="0" cy="10696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87624" y="1059582"/>
            <a:ext cx="57606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48264" y="1059582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17752" y="2211710"/>
            <a:ext cx="57505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2192056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87624" y="3311926"/>
            <a:ext cx="66247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12360" y="3291830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08104" y="4443958"/>
            <a:ext cx="36358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4341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158628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271576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379588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4852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9972" y="1637387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车辆储备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284061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车辆渠道资源开发以及使用占比分析</a:t>
            </a:r>
            <a:endParaRPr lang="en-US" altLang="zh-CN" sz="28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86963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操作流程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950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6512" y="4443958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29504" y="0"/>
            <a:ext cx="1522216" cy="44439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07704" y="483518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691680" y="1059582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75656" y="1635646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290612" y="2221979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115616" y="2787774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99592" y="3363838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0452" y="4011910"/>
            <a:ext cx="57606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83768" y="26749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①准新车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已经公布近期即将上市的车型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3" y="813941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②新车</a:t>
            </a:r>
            <a:r>
              <a:rPr lang="zh-CN" altLang="en-US" sz="2400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zh-CN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 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已经上市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个月内的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车型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1719" y="1419622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③</a:t>
            </a:r>
            <a:r>
              <a:rPr lang="zh-CN" altLang="zh-CN" sz="2400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旧</a:t>
            </a:r>
            <a:r>
              <a:rPr lang="zh-CN" altLang="zh-CN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</a:t>
            </a:r>
            <a:r>
              <a:rPr lang="zh-CN" altLang="en-US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定义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是已经上市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个月以后的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车型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2025303"/>
            <a:ext cx="746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④国产车：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国产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 定义是国内生产的车型含合资车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79" y="2571750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⑤进口车</a:t>
            </a:r>
            <a:r>
              <a:rPr lang="zh-CN" altLang="en-US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进口车 定义是国外生产的车型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3" y="3118197"/>
            <a:ext cx="701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⑥特种车</a:t>
            </a:r>
            <a:r>
              <a:rPr lang="zh-CN" altLang="en-US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特种车 定义是公司特殊用车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9632" y="376626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⑦豪华车</a:t>
            </a:r>
            <a:r>
              <a:rPr lang="zh-CN" altLang="en-US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：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车轴距一般在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2 .8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以上；发动机排量大于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3.0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升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。</a:t>
            </a:r>
            <a:endParaRPr lang="zh-CN" altLang="zh-CN" sz="2400" dirty="0">
              <a:solidFill>
                <a:schemeClr val="bg1">
                  <a:lumMod val="85000"/>
                </a:schemeClr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67544" y="4443958"/>
            <a:ext cx="86764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0" y="-20538"/>
            <a:ext cx="971600" cy="28231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135703">
            <a:off x="511975" y="212065"/>
            <a:ext cx="5760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zh-CN" altLang="en-US" sz="54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4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4443958"/>
            <a:ext cx="9716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71600" y="555526"/>
            <a:ext cx="0" cy="458797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6" y="1099646"/>
            <a:ext cx="86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提供周期</a:t>
            </a:r>
            <a:endParaRPr lang="zh-CN" altLang="en-US" sz="54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51504" y="555526"/>
            <a:ext cx="81906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7544" y="4443958"/>
            <a:ext cx="867645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971600" y="4011910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1600" y="3579862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71600" y="2715766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971600" y="1851670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71600" y="987574"/>
            <a:ext cx="83248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707904" y="1419622"/>
            <a:ext cx="5588496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707904" y="2283718"/>
            <a:ext cx="5588496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707904" y="3147814"/>
            <a:ext cx="5588496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444208" y="555526"/>
            <a:ext cx="0" cy="3877942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63688" y="12035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准新车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206769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新车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704" y="293179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旧车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3688" y="401191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特种车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357986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豪华车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4008" y="103456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进口车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273124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进口车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3968" y="1465217"/>
            <a:ext cx="171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国产车（合资）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190306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进口车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3968" y="2309831"/>
            <a:ext cx="1821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国产车（合资）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3210530"/>
            <a:ext cx="179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国产车（合资）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357986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进口车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4008" y="401733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进口车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0312" y="3150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23065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0977" y="1059582"/>
            <a:ext cx="172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参考公司意向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0977" y="1482338"/>
            <a:ext cx="163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参考公司意向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80312" y="1864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80312" y="27312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80312" y="35803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0977" y="4052179"/>
            <a:ext cx="165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参考公司意向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1504" y="546815"/>
            <a:ext cx="8192496" cy="440759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547664" y="55552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zh-CN" altLang="en-US" sz="28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54681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产地</a:t>
            </a:r>
            <a:endParaRPr lang="zh-CN" altLang="en-US" sz="28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216" y="575622"/>
            <a:ext cx="29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车源提供周期标准</a:t>
            </a:r>
            <a:endParaRPr lang="zh-CN" altLang="en-US" sz="2400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07904" y="555526"/>
            <a:ext cx="0" cy="3877942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9151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907704" y="483518"/>
            <a:ext cx="0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87624" y="1059582"/>
            <a:ext cx="57606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48264" y="1059582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17752" y="2211710"/>
            <a:ext cx="57505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2192056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87624" y="3311926"/>
            <a:ext cx="66247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12360" y="3291830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08104" y="4443958"/>
            <a:ext cx="36358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4341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158628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271576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379588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4852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9972" y="1637387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车辆储备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284061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车辆渠道资源开发以及使用占比分析</a:t>
            </a:r>
            <a:endParaRPr lang="en-US" altLang="zh-CN" sz="28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86963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操作流程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600" y="-20538"/>
            <a:ext cx="0" cy="5057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51504" y="483518"/>
            <a:ext cx="956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784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0" y="4443958"/>
            <a:ext cx="118762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87624" y="915566"/>
            <a:ext cx="0" cy="35384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7504" y="1099646"/>
            <a:ext cx="864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车辆储备</a:t>
            </a:r>
            <a:endParaRPr lang="zh-CN" altLang="en-US" sz="54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77576" y="915566"/>
            <a:ext cx="7426872" cy="352839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31640" y="2739573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   对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库里没有的不断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</a:t>
            </a:r>
            <a:endParaRPr lang="en-US" altLang="zh-CN" sz="2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，直至覆盖公司全部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产品线的车型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达到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以上。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604448" y="4443958"/>
            <a:ext cx="5395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92989" y="627534"/>
            <a:ext cx="617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建立用车资源库：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分为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集团和个人车辆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资源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库、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供应链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车辆资源库、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4S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店车型资源库、二手车市场资源库等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个车辆资源单元库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441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971600" y="1"/>
            <a:ext cx="8172400" cy="9155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0" y="4443958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71600" y="0"/>
            <a:ext cx="0" cy="51435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-8349"/>
            <a:ext cx="864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C000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紧缺车型寻找策略</a:t>
            </a:r>
            <a:endParaRPr lang="zh-CN" altLang="en-US" sz="3600" dirty="0">
              <a:solidFill>
                <a:srgbClr val="FFC000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600" y="2787774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971600" y="1821526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71600" y="915566"/>
            <a:ext cx="8324800" cy="0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483768" y="0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779912" y="-20538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952136" y="-20538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72200" y="-20538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84368" y="-20538"/>
            <a:ext cx="0" cy="4433468"/>
          </a:xfrm>
          <a:prstGeom prst="line">
            <a:avLst/>
          </a:prstGeom>
          <a:ln w="381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576" y="12347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用</a:t>
            </a:r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</a:t>
            </a:r>
            <a:endParaRPr lang="en-US" altLang="zh-CN" sz="24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紧急程度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95736" y="2674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发布区域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2" y="2674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对象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2775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跟进措施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6176" y="28759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保障措施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52320" y="2775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目标</a:t>
            </a:r>
            <a:endParaRPr lang="zh-CN" altLang="en-US" sz="2400" b="1" dirty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3608" y="105958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紧急类或准新车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43608" y="213970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标准用车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43608" y="330402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国内未上市进口类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3768" y="12355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全国发布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3768" y="213970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全省发布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83768" y="339577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全球发布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07904" y="12355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省区经理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4048" y="107177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小时沟通进度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7904" y="192367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销售经理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经销商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87808" y="322987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海外销售经理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4048" y="200788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小时沟通进度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4048" y="321982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小时沟通进度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4208" y="843558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一天后向全省经销商发布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8" y="177966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一天后向全国经销商发布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40384" y="2914947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首次发布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天后：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、全国经销商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布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信息提供资源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、申请提高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费用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支持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、申请评估购车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12360" y="99976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天内确定可以用车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12360" y="193587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天内确定可以用车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2360" y="2871976"/>
            <a:ext cx="1368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天内确定可以用车信息或者发出配件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88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907704" y="483518"/>
            <a:ext cx="0" cy="5760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87624" y="1059582"/>
            <a:ext cx="57606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948264" y="1059582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17752" y="2211710"/>
            <a:ext cx="57505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2192056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187624" y="3311926"/>
            <a:ext cx="66247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812360" y="3291830"/>
            <a:ext cx="0" cy="11416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08104" y="4443958"/>
            <a:ext cx="363589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4341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158628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271576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379588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Stencil Std" pitchFamily="82" charset="0"/>
                <a:ea typeface="造字工房悦黑体验版常规体" pitchFamily="50" charset="-122"/>
              </a:rPr>
              <a:t>4</a:t>
            </a:r>
            <a:endParaRPr lang="zh-CN" altLang="en-US" sz="4400" b="1" dirty="0">
              <a:solidFill>
                <a:schemeClr val="bg1"/>
              </a:solidFill>
              <a:latin typeface="Stencil Std" pitchFamily="82" charset="0"/>
              <a:ea typeface="造字工房悦黑体验版常规体" pitchFamily="5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48525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车型定义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9972" y="1637387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车辆储备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284061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车辆渠道资源开发以及使用占比分析</a:t>
            </a:r>
            <a:endParaRPr lang="en-US" altLang="zh-CN" sz="2800" b="1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386963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pc="600" dirty="0" smtClean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rPr>
              <a:t>操作流程</a:t>
            </a:r>
            <a:endParaRPr lang="en-US" altLang="zh-CN" sz="3600" b="1" spc="600" dirty="0" smtClean="0">
              <a:solidFill>
                <a:schemeClr val="bg1"/>
              </a:solidFill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971600" y="-20538"/>
            <a:ext cx="0" cy="50579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51504" y="483518"/>
            <a:ext cx="9562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8197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1133</Words>
  <Application>Microsoft Office PowerPoint</Application>
  <PresentationFormat>全屏显示(16:9)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23</cp:revision>
  <dcterms:created xsi:type="dcterms:W3CDTF">2012-03-30T05:56:38Z</dcterms:created>
  <dcterms:modified xsi:type="dcterms:W3CDTF">2014-12-17T07:21:27Z</dcterms:modified>
</cp:coreProperties>
</file>