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3" r:id="rId2"/>
  </p:sldMasterIdLst>
  <p:notesMasterIdLst>
    <p:notesMasterId r:id="rId25"/>
  </p:notesMasterIdLst>
  <p:sldIdLst>
    <p:sldId id="256" r:id="rId3"/>
    <p:sldId id="257" r:id="rId4"/>
    <p:sldId id="294" r:id="rId5"/>
    <p:sldId id="265" r:id="rId6"/>
    <p:sldId id="295" r:id="rId7"/>
    <p:sldId id="266" r:id="rId8"/>
    <p:sldId id="264" r:id="rId9"/>
    <p:sldId id="269" r:id="rId10"/>
    <p:sldId id="270" r:id="rId11"/>
    <p:sldId id="284" r:id="rId12"/>
    <p:sldId id="288" r:id="rId13"/>
    <p:sldId id="290" r:id="rId14"/>
    <p:sldId id="291" r:id="rId15"/>
    <p:sldId id="292" r:id="rId16"/>
    <p:sldId id="274" r:id="rId17"/>
    <p:sldId id="275" r:id="rId18"/>
    <p:sldId id="260" r:id="rId19"/>
    <p:sldId id="263" r:id="rId20"/>
    <p:sldId id="276" r:id="rId21"/>
    <p:sldId id="296" r:id="rId22"/>
    <p:sldId id="297" r:id="rId23"/>
    <p:sldId id="298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微软雅黑" pitchFamily="34" charset="-122"/>
      <p:regular r:id="rId30"/>
      <p:bold r:id="rId31"/>
    </p:embeddedFont>
    <p:embeddedFont>
      <p:font typeface="华文中宋" pitchFamily="2" charset="-122"/>
      <p:regular r:id="rId32"/>
    </p:embeddedFont>
    <p:embeddedFont>
      <p:font typeface="方正静蕾简体" charset="-122"/>
      <p:regular r:id="rId33"/>
    </p:embeddedFont>
    <p:embeddedFont>
      <p:font typeface="方正粗宋简体" charset="-122"/>
      <p:regular r:id="rId34"/>
    </p:embeddedFont>
    <p:embeddedFont>
      <p:font typeface="Verdana" pitchFamily="34" charset="0"/>
      <p:regular r:id="rId35"/>
      <p:bold r:id="rId36"/>
      <p:italic r:id="rId37"/>
      <p:boldItalic r:id="rId38"/>
    </p:embeddedFont>
    <p:embeddedFont>
      <p:font typeface="黑体" pitchFamily="2" charset="-122"/>
      <p:regular r:id="rId39"/>
    </p:embeddedFont>
    <p:embeddedFont>
      <p:font typeface="Constantia" pitchFamily="18" charset="0"/>
      <p:regular r:id="rId40"/>
      <p:bold r:id="rId41"/>
      <p:italic r:id="rId42"/>
      <p:boldItalic r:id="rId43"/>
    </p:embeddedFont>
    <p:embeddedFont>
      <p:font typeface="方正黄草简体" charset="-122"/>
      <p:regular r:id="rId44"/>
    </p:embeddedFont>
  </p:embeddedFontLst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0F6FC6"/>
    <a:srgbClr val="2FC4FF"/>
    <a:srgbClr val="43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40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F9FFF6-30B4-4C61-8F4B-7B1DA5F8B770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EC737E-3179-42C0-A520-C4FD07F1D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401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C2E8CC61-9E0F-46A8-9830-3A032CDBF691}" type="slidenum">
              <a:rPr lang="zh-CN" altLang="en-US" smtClean="0"/>
              <a:pPr eaLnBrk="1" hangingPunct="1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38D07FF4-FFBC-4C3D-B808-93BEB6A25304}" type="slidenum">
              <a:rPr lang="zh-CN" altLang="en-US" smtClean="0"/>
              <a:pPr eaLnBrk="1" hangingPunct="1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6A90DD04-D58E-4BA4-89E7-B06F8EFFBD44}" type="slidenum">
              <a:rPr lang="zh-CN" altLang="en-US" smtClean="0"/>
              <a:pPr eaLnBrk="1" hangingPunct="1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925C18C7-12DA-40B5-83C6-28C832B7036A}" type="slidenum">
              <a:rPr lang="zh-CN" altLang="en-US" smtClean="0"/>
              <a:pPr eaLnBrk="1" hangingPunct="1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83727157-042A-47F4-8866-0C4FED9BD6BF}" type="slidenum">
              <a:rPr lang="zh-CN" altLang="en-US" smtClean="0"/>
              <a:pPr eaLnBrk="1" hangingPunct="1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37816619-BAF5-46F2-ADE8-7AF4C774A56F}" type="slidenum">
              <a:rPr lang="zh-CN" altLang="en-US" smtClean="0"/>
              <a:pPr eaLnBrk="1" hangingPunct="1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1DA783D9-A9BE-484E-9385-5D7E6A27B83D}" type="slidenum">
              <a:rPr lang="zh-CN" altLang="en-US" smtClean="0"/>
              <a:pPr eaLnBrk="1" hangingPunct="1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71F9C73A-035A-45E6-A935-9C67CB2DD6DC}" type="slidenum">
              <a:rPr lang="zh-CN" altLang="en-US" smtClean="0"/>
              <a:pPr eaLnBrk="1" hangingPunct="1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CE0247B4-6871-4A57-A4DD-DEA3796DA2E2}" type="slidenum">
              <a:rPr lang="zh-CN" altLang="en-US" smtClean="0"/>
              <a:pPr eaLnBrk="1" hangingPunct="1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E0F29325-6AE0-4596-AC8C-CCEA35F9B716}" type="slidenum">
              <a:rPr lang="zh-CN" altLang="en-US" smtClean="0"/>
              <a:pPr eaLnBrk="1" hangingPunct="1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30E491DC-7052-4F19-8B9F-467C81EBFA81}" type="slidenum">
              <a:rPr lang="zh-CN" altLang="en-US" smtClean="0"/>
              <a:pPr eaLnBrk="1" hangingPunct="1"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5B939AFB-32EB-45D5-B909-C21EBE2B2740}" type="slidenum">
              <a:rPr lang="zh-CN" altLang="en-US" smtClean="0"/>
              <a:pPr eaLnBrk="1" hangingPunct="1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C2E8CC61-9E0F-46A8-9830-3A032CDBF691}" type="slidenum">
              <a:rPr lang="zh-CN" altLang="en-US" smtClean="0"/>
              <a:pPr eaLnBrk="1" hangingPunct="1"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5B939AFB-32EB-45D5-B909-C21EBE2B2740}" type="slidenum">
              <a:rPr lang="zh-CN" altLang="en-US" smtClean="0"/>
              <a:pPr eaLnBrk="1" hangingPunct="1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1B9B1B6C-3A7A-43C3-89E8-C83DDC76155F}" type="slidenum">
              <a:rPr lang="zh-CN" altLang="en-US" smtClean="0"/>
              <a:pPr eaLnBrk="1" hangingPunct="1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5269C48E-B625-4080-8320-B76BB3BADCE4}" type="slidenum">
              <a:rPr lang="zh-CN" altLang="en-US" smtClean="0"/>
              <a:pPr eaLnBrk="1" hangingPunct="1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E824560F-EF12-48DE-8151-D3B38E3E3DB3}" type="slidenum">
              <a:rPr lang="zh-CN" altLang="en-US" smtClean="0"/>
              <a:pPr eaLnBrk="1" hangingPunct="1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B3A7178D-748B-4FFE-AE3C-F85DD463993D}" type="slidenum">
              <a:rPr lang="zh-CN" altLang="en-US" smtClean="0"/>
              <a:pPr eaLnBrk="1" hangingPunct="1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1DB1572F-D43E-4F7E-9658-14DEDDAFBDDD}" type="slidenum">
              <a:rPr lang="zh-CN" altLang="en-US" smtClean="0"/>
              <a:pPr eaLnBrk="1" hangingPunct="1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5447073D-4539-4E79-B892-6FCBE7CF01CC}" type="slidenum">
              <a:rPr lang="zh-CN" altLang="en-US" smtClean="0"/>
              <a:pPr eaLnBrk="1" hangingPunct="1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0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F628AF2-10EE-4737-875A-40FEA2748F29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52D891-ECF6-4634-8AEA-C927151D25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6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F66B4FB-EB44-4EB8-B7BB-16F2A32B9E4D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B1FAFAB-12CF-46F6-BAE4-BC67DEB0AB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6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C367EFE-61F0-46B9-81F8-0C2140144836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11E14CE-8581-400A-A8CC-A4F7CD707D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6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r="72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18513"/>
      </p:ext>
    </p:extLst>
  </p:cSld>
  <p:clrMapOvr>
    <a:masterClrMapping/>
  </p:clrMapOvr>
  <p:transition spd="slow" advTm="15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354F-2677-46B5-B130-2DFC582C55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A573-B3CD-4096-82E4-3EB0E42891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1193-6BB5-4213-A16D-1C5B017366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D4B3-C7EC-413F-BAD8-4DDA664641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7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DA91-1928-4DD9-BCA3-7AD806B4ED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6A43-ED0D-4940-A61F-70A403F0FF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1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23B3-8D32-407C-9F24-FE7EBC05A0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E6AE-C8DF-447B-82F3-6F6DB649E05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59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6505-FD90-4AEB-B654-01709B95FD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A8E6-38C0-4B0B-ADEC-96E417CE361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6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D283-E546-4B89-905F-EFB9E19667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8F8-1D80-45EC-A43D-5FDF6EA012A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1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47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5C29-DA64-46AD-AD7D-CBDAA22FC2F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ADB7-B499-4BCE-8B93-0F77DE09059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75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53BD-469B-42C0-95FE-FBDC2C00E9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158E-3101-4AC4-B855-35460B68DBC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8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7746-1536-4E3E-BC08-2FA182BA12F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310C-4860-41E5-B44D-EC35EB1F260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01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AD8E-9ADC-44FF-92EA-87F3D062B50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0E9F-6A83-45A2-806A-F4ECF84B8D0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9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78A5-99DA-4851-AD86-E7280EB75E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FB5A-A0AA-4588-B612-DEBCDD4D2E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2"/>
          <p:cNvGrpSpPr>
            <a:grpSpLocks/>
          </p:cNvGrpSpPr>
          <p:nvPr userDrawn="1"/>
        </p:nvGrpSpPr>
        <p:grpSpPr bwMode="auto">
          <a:xfrm>
            <a:off x="4763" y="0"/>
            <a:ext cx="9139237" cy="6858000"/>
            <a:chOff x="4764" y="0"/>
            <a:chExt cx="9139236" cy="6858000"/>
          </a:xfrm>
        </p:grpSpPr>
        <p:pic>
          <p:nvPicPr>
            <p:cNvPr id="4" name="图片 29" descr="14-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8" descr="15-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9361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16" descr="15-5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b="44911"/>
          <a:stretch>
            <a:fillRect/>
          </a:stretch>
        </p:blipFill>
        <p:spPr bwMode="auto">
          <a:xfrm>
            <a:off x="1276350" y="0"/>
            <a:ext cx="78628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7" descr="15-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0" r="44453" b="30515"/>
          <a:stretch>
            <a:fillRect/>
          </a:stretch>
        </p:blipFill>
        <p:spPr bwMode="auto">
          <a:xfrm>
            <a:off x="0" y="5419725"/>
            <a:ext cx="93964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7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CD9394-907A-45D9-8453-40DA998CF182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6D62EE-F3AD-497C-ADF1-86AA3AB973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3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659603A-2C45-4032-ADDE-0CB362B9F6D0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C1A82D-CE4E-4030-A56E-B7AECFCD4D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4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75E114-ED77-4634-B967-D50844375492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499F10-9985-41D4-A486-4706630EB7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19F3E2-A9B3-49D1-9A5B-0DF5C54F1307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9EBA496-F7A3-4B30-B135-1DB5BBFF4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02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419740-7B75-483F-9837-5073A7E0AD20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E95D87-854D-4D6A-90FB-03636E229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7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123081D-3330-431E-8D44-7D3CBB7CBFA6}" type="datetimeFigureOut">
              <a:rPr lang="zh-CN" altLang="en-US"/>
              <a:pPr>
                <a:defRPr/>
              </a:pPr>
              <a:t>2013-12-29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6F12E2F-1911-4A46-AE30-F0BD80E31C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8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>
            <a:grpSpLocks/>
          </p:cNvGrpSpPr>
          <p:nvPr/>
        </p:nvGrpSpPr>
        <p:grpSpPr bwMode="auto">
          <a:xfrm>
            <a:off x="4763" y="0"/>
            <a:ext cx="9139237" cy="6858000"/>
            <a:chOff x="4764" y="0"/>
            <a:chExt cx="9139236" cy="6858000"/>
          </a:xfrm>
        </p:grpSpPr>
        <p:pic>
          <p:nvPicPr>
            <p:cNvPr id="1030" name="图片 29" descr="14-1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图片 8" descr="15-1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9361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图片 9" descr="15-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0" r="44453" b="30515"/>
          <a:stretch>
            <a:fillRect/>
          </a:stretch>
        </p:blipFill>
        <p:spPr bwMode="auto">
          <a:xfrm>
            <a:off x="0" y="5419725"/>
            <a:ext cx="93964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10" descr="15-5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b="44911"/>
          <a:stretch>
            <a:fillRect/>
          </a:stretch>
        </p:blipFill>
        <p:spPr bwMode="auto">
          <a:xfrm>
            <a:off x="1276350" y="0"/>
            <a:ext cx="78628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0"/>
            <a:ext cx="323850" cy="68389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64088" y="6331386"/>
            <a:ext cx="3719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zh-CN" altLang="en-US" sz="1800" b="1" u="none" dirty="0" smtClean="0">
                <a:solidFill>
                  <a:schemeClr val="tx1"/>
                </a:solidFill>
                <a:latin typeface="方正静蕾简体" pitchFamily="2" charset="-122"/>
                <a:ea typeface="方正静蕾简体" pitchFamily="2" charset="-122"/>
              </a:rPr>
              <a:t>秋记与你分享</a:t>
            </a:r>
            <a:endParaRPr lang="en-US" altLang="zh-CN" sz="1800" b="1" u="none" dirty="0" smtClean="0">
              <a:solidFill>
                <a:schemeClr val="tx1"/>
              </a:solidFill>
              <a:latin typeface="方正静蕾简体" pitchFamily="2" charset="-122"/>
              <a:ea typeface="方正静蕾简体" pitchFamily="2" charset="-122"/>
            </a:endParaRPr>
          </a:p>
          <a:p>
            <a:pPr algn="r">
              <a:lnSpc>
                <a:spcPts val="1800"/>
              </a:lnSpc>
            </a:pPr>
            <a:r>
              <a:rPr lang="zh-CN" altLang="en-US" sz="1800" b="1" u="none" dirty="0" smtClean="0">
                <a:solidFill>
                  <a:schemeClr val="tx1"/>
                </a:solidFill>
                <a:latin typeface="方正静蕾简体" pitchFamily="2" charset="-122"/>
                <a:ea typeface="方正静蕾简体" pitchFamily="2" charset="-122"/>
              </a:rPr>
              <a:t>直接百度</a:t>
            </a:r>
            <a:r>
              <a:rPr lang="zh-CN" altLang="en-US" sz="1800" b="1" u="none" dirty="0" smtClean="0">
                <a:solidFill>
                  <a:srgbClr val="FF0000"/>
                </a:solidFill>
                <a:latin typeface="方正静蕾简体" pitchFamily="2" charset="-122"/>
                <a:ea typeface="方正静蕾简体" pitchFamily="2" charset="-122"/>
              </a:rPr>
              <a:t>秋记博客</a:t>
            </a:r>
            <a:r>
              <a:rPr lang="zh-CN" altLang="en-US" sz="1800" b="1" u="none" dirty="0" smtClean="0">
                <a:solidFill>
                  <a:schemeClr val="tx1"/>
                </a:solidFill>
                <a:latin typeface="方正静蕾简体" pitchFamily="2" charset="-122"/>
                <a:ea typeface="方正静蕾简体" pitchFamily="2" charset="-122"/>
              </a:rPr>
              <a:t>浏览更多</a:t>
            </a:r>
            <a:r>
              <a:rPr lang="en-US" altLang="zh-CN" sz="1800" b="1" u="none" dirty="0" smtClean="0">
                <a:solidFill>
                  <a:schemeClr val="tx1"/>
                </a:solidFill>
                <a:latin typeface="方正静蕾简体" pitchFamily="2" charset="-122"/>
                <a:ea typeface="方正静蕾简体" pitchFamily="2" charset="-122"/>
              </a:rPr>
              <a:t>PPT</a:t>
            </a:r>
            <a:r>
              <a:rPr lang="zh-CN" altLang="en-US" sz="1800" b="1" u="none" dirty="0" smtClean="0">
                <a:solidFill>
                  <a:schemeClr val="tx1"/>
                </a:solidFill>
                <a:latin typeface="方正静蕾简体" pitchFamily="2" charset="-122"/>
                <a:ea typeface="方正静蕾简体" pitchFamily="2" charset="-122"/>
              </a:rPr>
              <a:t>资料</a:t>
            </a:r>
            <a:endParaRPr lang="zh-CN" altLang="en-US" sz="1800" b="1" u="none" dirty="0">
              <a:solidFill>
                <a:schemeClr val="tx1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9FC51C-CC4C-4D54-8A0D-786978F352F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B81CC6-1846-45FC-9889-37783744821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sina.com.cn/wyl611825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763" y="-38100"/>
            <a:ext cx="9139237" cy="6858000"/>
            <a:chOff x="4764" y="0"/>
            <a:chExt cx="9139236" cy="6858000"/>
          </a:xfrm>
        </p:grpSpPr>
        <p:pic>
          <p:nvPicPr>
            <p:cNvPr id="5" name="图片 29" descr="14-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8" descr="15-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9361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0" y="3979863"/>
            <a:ext cx="9144000" cy="1897062"/>
            <a:chOff x="545879" y="4052217"/>
            <a:chExt cx="8148427" cy="1897063"/>
          </a:xfrm>
        </p:grpSpPr>
        <p:pic>
          <p:nvPicPr>
            <p:cNvPr id="8" name="图片 9" descr="15-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" t="41920" r="5972" b="21207"/>
            <a:stretch>
              <a:fillRect/>
            </a:stretch>
          </p:blipFill>
          <p:spPr bwMode="auto">
            <a:xfrm flipH="1">
              <a:off x="545879" y="4052217"/>
              <a:ext cx="8148427" cy="189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0" descr="15-3-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" t="38194" r="5927" b="38580"/>
            <a:stretch>
              <a:fillRect/>
            </a:stretch>
          </p:blipFill>
          <p:spPr bwMode="auto">
            <a:xfrm flipH="1">
              <a:off x="545879" y="5278661"/>
              <a:ext cx="8148426" cy="9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15-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b="44911"/>
          <a:stretch>
            <a:fillRect/>
          </a:stretch>
        </p:blipFill>
        <p:spPr bwMode="auto">
          <a:xfrm>
            <a:off x="1276350" y="0"/>
            <a:ext cx="78628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15-1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65973" r="8731"/>
          <a:stretch>
            <a:fillRect/>
          </a:stretch>
        </p:blipFill>
        <p:spPr bwMode="auto">
          <a:xfrm>
            <a:off x="5699125" y="4735513"/>
            <a:ext cx="2757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5-17.png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50639" t="23990"/>
          <a:stretch>
            <a:fillRect/>
          </a:stretch>
        </p:blipFill>
        <p:spPr bwMode="auto">
          <a:xfrm>
            <a:off x="3707904" y="1641936"/>
            <a:ext cx="5881414" cy="50994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图片 12" descr="15-13-1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97872" y="3929510"/>
            <a:ext cx="3022600" cy="255428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图片 13" descr="15-13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 l="58661" t="37762" r="8269" b="2098"/>
          <a:stretch>
            <a:fillRect/>
          </a:stretch>
        </p:blipFill>
        <p:spPr bwMode="auto">
          <a:xfrm>
            <a:off x="5475612" y="3284984"/>
            <a:ext cx="3024187" cy="30956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图片 14" descr="15-13-3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97872" y="3929510"/>
            <a:ext cx="3022600" cy="25542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矩形 15"/>
          <p:cNvSpPr/>
          <p:nvPr/>
        </p:nvSpPr>
        <p:spPr>
          <a:xfrm>
            <a:off x="632834" y="1916832"/>
            <a:ext cx="825964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 smtClean="0">
                <a:ln>
                  <a:solidFill>
                    <a:schemeClr val="tx1"/>
                  </a:solidFill>
                </a:ln>
                <a:latin typeface="+mn-ea"/>
                <a:ea typeface="+mn-ea"/>
                <a:cs typeface="+mj-cs"/>
              </a:rPr>
              <a:t>—2013</a:t>
            </a:r>
            <a:r>
              <a:rPr lang="zh-CN" altLang="en-US" sz="3200" kern="0" dirty="0" smtClean="0">
                <a:ln>
                  <a:solidFill>
                    <a:schemeClr val="tx1"/>
                  </a:solidFill>
                </a:ln>
                <a:latin typeface="+mn-ea"/>
                <a:ea typeface="+mn-ea"/>
                <a:cs typeface="+mj-cs"/>
              </a:rPr>
              <a:t>年工作总结</a:t>
            </a:r>
            <a:endParaRPr lang="zh-CN" altLang="en-US" sz="3200" kern="0" dirty="0">
              <a:ln>
                <a:solidFill>
                  <a:schemeClr val="tx1"/>
                </a:solidFill>
              </a:ln>
              <a:latin typeface="+mn-ea"/>
              <a:ea typeface="+mn-ea"/>
              <a:cs typeface="+mj-cs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9552" y="2535287"/>
            <a:ext cx="252986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汇报人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sz="2400" dirty="0" err="1" smtClean="0">
                <a:latin typeface="华文中宋" pitchFamily="2" charset="-122"/>
                <a:ea typeface="华文中宋" pitchFamily="2" charset="-122"/>
              </a:rPr>
              <a:t>ppt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宝藏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5536" y="980728"/>
            <a:ext cx="594526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黄草简体" pitchFamily="65" charset="-122"/>
                <a:ea typeface="方正黄草简体" pitchFamily="65" charset="-122"/>
              </a:rPr>
              <a:t>2013</a:t>
            </a:r>
            <a:r>
              <a:rPr lang="zh-CN" alt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黄草简体" pitchFamily="65" charset="-122"/>
                <a:ea typeface="方正黄草简体" pitchFamily="65" charset="-122"/>
              </a:rPr>
              <a:t>年工作总结</a:t>
            </a:r>
            <a:endParaRPr lang="zh-CN" altLang="zh-CN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黄草简体" pitchFamily="65" charset="-122"/>
              <a:ea typeface="方正黄草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2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5025" y="2781300"/>
            <a:ext cx="7840663" cy="2663825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（二）、课程资源建设成效显著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800" y="1365250"/>
            <a:ext cx="8285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4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500" b="1">
                <a:ea typeface="微软雅黑" pitchFamily="34" charset="-122"/>
              </a:rPr>
              <a:t>“三农”特色课程教学资源建设获批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84770" y="3068638"/>
            <a:ext cx="7576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ea typeface="微软雅黑" pitchFamily="34" charset="-122"/>
              </a:rPr>
              <a:t>XXXXXXXXXXXXXXXXXXXXXXXXXXXXX</a:t>
            </a:r>
            <a:endParaRPr lang="en-US" altLang="zh-CN" sz="2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620838" y="3860800"/>
            <a:ext cx="6119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</a:p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  <a:endParaRPr lang="zh-CN" altLang="en-US" sz="40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（三）、共享专业建设稳步发展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800" y="1365250"/>
            <a:ext cx="6428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1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>
                <a:ea typeface="微软雅黑" pitchFamily="34" charset="-122"/>
              </a:rPr>
              <a:t> </a:t>
            </a:r>
            <a:r>
              <a:rPr lang="en-US" altLang="zh-CN" sz="2600" b="1" dirty="0" smtClean="0">
                <a:ea typeface="微软雅黑" pitchFamily="34" charset="-122"/>
              </a:rPr>
              <a:t>《XXXXXXXX》</a:t>
            </a:r>
            <a:r>
              <a:rPr lang="zh-CN" altLang="en-US" sz="2600" b="1" dirty="0">
                <a:ea typeface="微软雅黑" pitchFamily="34" charset="-122"/>
              </a:rPr>
              <a:t>专业建设进展顺利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9"/>
          <p:cNvGrpSpPr>
            <a:grpSpLocks/>
          </p:cNvGrpSpPr>
          <p:nvPr/>
        </p:nvGrpSpPr>
        <p:grpSpPr bwMode="auto">
          <a:xfrm>
            <a:off x="862013" y="2708275"/>
            <a:ext cx="3341687" cy="577850"/>
            <a:chOff x="3509582" y="1548348"/>
            <a:chExt cx="1588604" cy="1126310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6645" name="矩形 42"/>
            <p:cNvSpPr>
              <a:spLocks noChangeArrowheads="1"/>
            </p:cNvSpPr>
            <p:nvPr/>
          </p:nvSpPr>
          <p:spPr bwMode="auto">
            <a:xfrm>
              <a:off x="359716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9" name="组合 39"/>
          <p:cNvGrpSpPr>
            <a:grpSpLocks/>
          </p:cNvGrpSpPr>
          <p:nvPr/>
        </p:nvGrpSpPr>
        <p:grpSpPr bwMode="auto">
          <a:xfrm>
            <a:off x="858838" y="3375025"/>
            <a:ext cx="3340100" cy="576263"/>
            <a:chOff x="3509582" y="1548348"/>
            <a:chExt cx="1588604" cy="1126310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6643" name="矩形 42"/>
            <p:cNvSpPr>
              <a:spLocks noChangeArrowheads="1"/>
            </p:cNvSpPr>
            <p:nvPr/>
          </p:nvSpPr>
          <p:spPr bwMode="auto">
            <a:xfrm>
              <a:off x="3599020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32" name="组合 39"/>
          <p:cNvGrpSpPr>
            <a:grpSpLocks/>
          </p:cNvGrpSpPr>
          <p:nvPr/>
        </p:nvGrpSpPr>
        <p:grpSpPr bwMode="auto">
          <a:xfrm>
            <a:off x="858838" y="4040188"/>
            <a:ext cx="3340100" cy="577850"/>
            <a:chOff x="3509582" y="1548348"/>
            <a:chExt cx="1588604" cy="1126310"/>
          </a:xfrm>
        </p:grpSpPr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6641" name="矩形 42"/>
            <p:cNvSpPr>
              <a:spLocks noChangeArrowheads="1"/>
            </p:cNvSpPr>
            <p:nvPr/>
          </p:nvSpPr>
          <p:spPr bwMode="auto">
            <a:xfrm>
              <a:off x="356477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35" name="组合 39"/>
          <p:cNvGrpSpPr>
            <a:grpSpLocks/>
          </p:cNvGrpSpPr>
          <p:nvPr/>
        </p:nvGrpSpPr>
        <p:grpSpPr bwMode="auto">
          <a:xfrm>
            <a:off x="684213" y="4706938"/>
            <a:ext cx="3687762" cy="576262"/>
            <a:chOff x="3426263" y="1548348"/>
            <a:chExt cx="1754262" cy="1126310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509332" y="1548348"/>
              <a:ext cx="1588880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6639" name="矩形 42"/>
            <p:cNvSpPr>
              <a:spLocks noChangeArrowheads="1"/>
            </p:cNvSpPr>
            <p:nvPr/>
          </p:nvSpPr>
          <p:spPr bwMode="auto">
            <a:xfrm>
              <a:off x="3426263" y="1705086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38" name="组合 39"/>
          <p:cNvGrpSpPr>
            <a:grpSpLocks/>
          </p:cNvGrpSpPr>
          <p:nvPr/>
        </p:nvGrpSpPr>
        <p:grpSpPr bwMode="auto">
          <a:xfrm>
            <a:off x="755650" y="5372100"/>
            <a:ext cx="3689350" cy="577850"/>
            <a:chOff x="3460505" y="1548348"/>
            <a:chExt cx="1754262" cy="1126310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509570" y="1548348"/>
              <a:ext cx="1588950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6637" name="矩形 42"/>
            <p:cNvSpPr>
              <a:spLocks noChangeArrowheads="1"/>
            </p:cNvSpPr>
            <p:nvPr/>
          </p:nvSpPr>
          <p:spPr bwMode="auto">
            <a:xfrm>
              <a:off x="3460505" y="1718551"/>
              <a:ext cx="1754262" cy="8628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（三）、共享专业建设稳步发展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685800" y="1365250"/>
            <a:ext cx="6655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1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>
                <a:ea typeface="微软雅黑" pitchFamily="34" charset="-122"/>
              </a:rPr>
              <a:t> </a:t>
            </a:r>
            <a:r>
              <a:rPr lang="en-US" altLang="zh-CN" sz="2600" b="1" dirty="0" smtClean="0">
                <a:ea typeface="微软雅黑" pitchFamily="34" charset="-122"/>
              </a:rPr>
              <a:t>《 XXXXXXXX 》</a:t>
            </a:r>
            <a:r>
              <a:rPr lang="zh-CN" altLang="en-US" sz="2600" b="1" dirty="0">
                <a:ea typeface="微软雅黑" pitchFamily="34" charset="-122"/>
              </a:rPr>
              <a:t>专业建设进展顺利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5" name="组合 39"/>
          <p:cNvGrpSpPr>
            <a:grpSpLocks/>
          </p:cNvGrpSpPr>
          <p:nvPr/>
        </p:nvGrpSpPr>
        <p:grpSpPr bwMode="auto">
          <a:xfrm>
            <a:off x="862013" y="2708275"/>
            <a:ext cx="3341687" cy="577850"/>
            <a:chOff x="3509582" y="1548348"/>
            <a:chExt cx="1588604" cy="1126310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7671" name="矩形 42"/>
            <p:cNvSpPr>
              <a:spLocks noChangeArrowheads="1"/>
            </p:cNvSpPr>
            <p:nvPr/>
          </p:nvSpPr>
          <p:spPr bwMode="auto">
            <a:xfrm>
              <a:off x="359716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7656" name="组合 39"/>
          <p:cNvGrpSpPr>
            <a:grpSpLocks/>
          </p:cNvGrpSpPr>
          <p:nvPr/>
        </p:nvGrpSpPr>
        <p:grpSpPr bwMode="auto">
          <a:xfrm>
            <a:off x="858838" y="3375025"/>
            <a:ext cx="3340100" cy="576263"/>
            <a:chOff x="3509582" y="1548348"/>
            <a:chExt cx="1588604" cy="1126310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7669" name="矩形 42"/>
            <p:cNvSpPr>
              <a:spLocks noChangeArrowheads="1"/>
            </p:cNvSpPr>
            <p:nvPr/>
          </p:nvSpPr>
          <p:spPr bwMode="auto">
            <a:xfrm>
              <a:off x="3599020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7657" name="组合 39"/>
          <p:cNvGrpSpPr>
            <a:grpSpLocks/>
          </p:cNvGrpSpPr>
          <p:nvPr/>
        </p:nvGrpSpPr>
        <p:grpSpPr bwMode="auto">
          <a:xfrm>
            <a:off x="858838" y="4040188"/>
            <a:ext cx="3340100" cy="577850"/>
            <a:chOff x="3509582" y="1548348"/>
            <a:chExt cx="1588604" cy="1126310"/>
          </a:xfrm>
        </p:grpSpPr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7667" name="矩形 42"/>
            <p:cNvSpPr>
              <a:spLocks noChangeArrowheads="1"/>
            </p:cNvSpPr>
            <p:nvPr/>
          </p:nvSpPr>
          <p:spPr bwMode="auto">
            <a:xfrm>
              <a:off x="356477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7658" name="组合 39"/>
          <p:cNvGrpSpPr>
            <a:grpSpLocks/>
          </p:cNvGrpSpPr>
          <p:nvPr/>
        </p:nvGrpSpPr>
        <p:grpSpPr bwMode="auto">
          <a:xfrm>
            <a:off x="684213" y="4706938"/>
            <a:ext cx="3687762" cy="576262"/>
            <a:chOff x="3426263" y="1548348"/>
            <a:chExt cx="1754262" cy="1126310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509332" y="1548348"/>
              <a:ext cx="1588880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7665" name="矩形 42"/>
            <p:cNvSpPr>
              <a:spLocks noChangeArrowheads="1"/>
            </p:cNvSpPr>
            <p:nvPr/>
          </p:nvSpPr>
          <p:spPr bwMode="auto">
            <a:xfrm>
              <a:off x="3426263" y="1705086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7659" name="组合 39"/>
          <p:cNvGrpSpPr>
            <a:grpSpLocks/>
          </p:cNvGrpSpPr>
          <p:nvPr/>
        </p:nvGrpSpPr>
        <p:grpSpPr bwMode="auto">
          <a:xfrm>
            <a:off x="755650" y="5372100"/>
            <a:ext cx="3689350" cy="577850"/>
            <a:chOff x="3460505" y="1548348"/>
            <a:chExt cx="1754262" cy="1126310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509570" y="1548348"/>
              <a:ext cx="1588950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7663" name="矩形 42"/>
            <p:cNvSpPr>
              <a:spLocks noChangeArrowheads="1"/>
            </p:cNvSpPr>
            <p:nvPr/>
          </p:nvSpPr>
          <p:spPr bwMode="auto">
            <a:xfrm>
              <a:off x="3460505" y="1718551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23" name="圆角矩形标注 22"/>
          <p:cNvSpPr/>
          <p:nvPr/>
        </p:nvSpPr>
        <p:spPr>
          <a:xfrm>
            <a:off x="4657725" y="2708275"/>
            <a:ext cx="4090988" cy="3194050"/>
          </a:xfrm>
          <a:prstGeom prst="wedgeRoundRectCallout">
            <a:avLst>
              <a:gd name="adj1" fmla="val -60116"/>
              <a:gd name="adj2" fmla="val -35060"/>
              <a:gd name="adj3" fmla="val 16667"/>
            </a:avLst>
          </a:prstGeom>
          <a:solidFill>
            <a:srgbClr val="0F6FC6">
              <a:alpha val="98039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24" name="TextBox 23"/>
          <p:cNvSpPr txBox="1"/>
          <p:nvPr/>
        </p:nvSpPr>
        <p:spPr>
          <a:xfrm>
            <a:off x="5004246" y="3596823"/>
            <a:ext cx="4032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+mn-ea"/>
                <a:ea typeface="+mn-ea"/>
              </a:rPr>
              <a:t>XXXXXXXXXXXX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+mn-ea"/>
                <a:ea typeface="+mn-ea"/>
              </a:rPr>
              <a:t>XXXXXXXXXXXX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（三）、共享专业建设稳步发展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8677" name="矩形 5"/>
          <p:cNvSpPr>
            <a:spLocks noChangeArrowheads="1"/>
          </p:cNvSpPr>
          <p:nvPr/>
        </p:nvSpPr>
        <p:spPr bwMode="auto">
          <a:xfrm>
            <a:off x="685800" y="1365250"/>
            <a:ext cx="6655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1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>
                <a:ea typeface="微软雅黑" pitchFamily="34" charset="-122"/>
              </a:rPr>
              <a:t> </a:t>
            </a:r>
            <a:r>
              <a:rPr lang="en-US" altLang="zh-CN" sz="2600" b="1" dirty="0" smtClean="0">
                <a:ea typeface="微软雅黑" pitchFamily="34" charset="-122"/>
              </a:rPr>
              <a:t>《 XXXXXXXX 》</a:t>
            </a:r>
            <a:r>
              <a:rPr lang="zh-CN" altLang="en-US" sz="2600" b="1" dirty="0">
                <a:ea typeface="微软雅黑" pitchFamily="34" charset="-122"/>
              </a:rPr>
              <a:t>专业建设进展顺利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9" name="组合 39"/>
          <p:cNvGrpSpPr>
            <a:grpSpLocks/>
          </p:cNvGrpSpPr>
          <p:nvPr/>
        </p:nvGrpSpPr>
        <p:grpSpPr bwMode="auto">
          <a:xfrm>
            <a:off x="862013" y="2818250"/>
            <a:ext cx="3341687" cy="577850"/>
            <a:chOff x="3509582" y="1548348"/>
            <a:chExt cx="1588604" cy="1126310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8695" name="矩形 42"/>
            <p:cNvSpPr>
              <a:spLocks noChangeArrowheads="1"/>
            </p:cNvSpPr>
            <p:nvPr/>
          </p:nvSpPr>
          <p:spPr bwMode="auto">
            <a:xfrm>
              <a:off x="359716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8680" name="组合 39"/>
          <p:cNvGrpSpPr>
            <a:grpSpLocks/>
          </p:cNvGrpSpPr>
          <p:nvPr/>
        </p:nvGrpSpPr>
        <p:grpSpPr bwMode="auto">
          <a:xfrm>
            <a:off x="858838" y="3375025"/>
            <a:ext cx="3340100" cy="576263"/>
            <a:chOff x="3509582" y="1548348"/>
            <a:chExt cx="1588604" cy="1126310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8693" name="矩形 42"/>
            <p:cNvSpPr>
              <a:spLocks noChangeArrowheads="1"/>
            </p:cNvSpPr>
            <p:nvPr/>
          </p:nvSpPr>
          <p:spPr bwMode="auto">
            <a:xfrm>
              <a:off x="3599020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8681" name="组合 39"/>
          <p:cNvGrpSpPr>
            <a:grpSpLocks/>
          </p:cNvGrpSpPr>
          <p:nvPr/>
        </p:nvGrpSpPr>
        <p:grpSpPr bwMode="auto">
          <a:xfrm>
            <a:off x="858838" y="4040188"/>
            <a:ext cx="3340100" cy="577850"/>
            <a:chOff x="3509582" y="1548348"/>
            <a:chExt cx="1588604" cy="1126310"/>
          </a:xfrm>
        </p:grpSpPr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8691" name="矩形 42"/>
            <p:cNvSpPr>
              <a:spLocks noChangeArrowheads="1"/>
            </p:cNvSpPr>
            <p:nvPr/>
          </p:nvSpPr>
          <p:spPr bwMode="auto">
            <a:xfrm>
              <a:off x="356477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8682" name="组合 39"/>
          <p:cNvGrpSpPr>
            <a:grpSpLocks/>
          </p:cNvGrpSpPr>
          <p:nvPr/>
        </p:nvGrpSpPr>
        <p:grpSpPr bwMode="auto">
          <a:xfrm>
            <a:off x="684213" y="4706938"/>
            <a:ext cx="3687762" cy="576262"/>
            <a:chOff x="3426263" y="1548348"/>
            <a:chExt cx="1754262" cy="1126310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509332" y="1548348"/>
              <a:ext cx="1588880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8689" name="矩形 42"/>
            <p:cNvSpPr>
              <a:spLocks noChangeArrowheads="1"/>
            </p:cNvSpPr>
            <p:nvPr/>
          </p:nvSpPr>
          <p:spPr bwMode="auto">
            <a:xfrm>
              <a:off x="3426263" y="1705086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8683" name="组合 39"/>
          <p:cNvGrpSpPr>
            <a:grpSpLocks/>
          </p:cNvGrpSpPr>
          <p:nvPr/>
        </p:nvGrpSpPr>
        <p:grpSpPr bwMode="auto">
          <a:xfrm>
            <a:off x="755650" y="5372100"/>
            <a:ext cx="3689350" cy="577850"/>
            <a:chOff x="3460505" y="1548348"/>
            <a:chExt cx="1754262" cy="1126310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509570" y="1548348"/>
              <a:ext cx="1588950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8687" name="矩形 42"/>
            <p:cNvSpPr>
              <a:spLocks noChangeArrowheads="1"/>
            </p:cNvSpPr>
            <p:nvPr/>
          </p:nvSpPr>
          <p:spPr bwMode="auto">
            <a:xfrm>
              <a:off x="3460505" y="1718551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23" name="圆角矩形标注 22"/>
          <p:cNvSpPr/>
          <p:nvPr/>
        </p:nvSpPr>
        <p:spPr>
          <a:xfrm>
            <a:off x="4657725" y="2708275"/>
            <a:ext cx="4090988" cy="3194050"/>
          </a:xfrm>
          <a:prstGeom prst="wedgeRoundRectCallout">
            <a:avLst>
              <a:gd name="adj1" fmla="val -60116"/>
              <a:gd name="adj2" fmla="val 10158"/>
              <a:gd name="adj3" fmla="val 16667"/>
            </a:avLst>
          </a:prstGeom>
          <a:solidFill>
            <a:srgbClr val="0F6FC6">
              <a:alpha val="98039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26" name="TextBox 25"/>
          <p:cNvSpPr txBox="1"/>
          <p:nvPr/>
        </p:nvSpPr>
        <p:spPr>
          <a:xfrm>
            <a:off x="4932238" y="3806114"/>
            <a:ext cx="4032250" cy="1135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XXXXXXXXXXXX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XXXXXXXXXXXX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（三）、共享专业建设稳步发展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9701" name="矩形 5"/>
          <p:cNvSpPr>
            <a:spLocks noChangeArrowheads="1"/>
          </p:cNvSpPr>
          <p:nvPr/>
        </p:nvSpPr>
        <p:spPr bwMode="auto">
          <a:xfrm>
            <a:off x="685800" y="1365250"/>
            <a:ext cx="6655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1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>
                <a:ea typeface="微软雅黑" pitchFamily="34" charset="-122"/>
              </a:rPr>
              <a:t> </a:t>
            </a:r>
            <a:r>
              <a:rPr lang="en-US" altLang="zh-CN" sz="2600" b="1" dirty="0" smtClean="0">
                <a:ea typeface="微软雅黑" pitchFamily="34" charset="-122"/>
              </a:rPr>
              <a:t>《 XXXXXXXX 》</a:t>
            </a:r>
            <a:r>
              <a:rPr lang="zh-CN" altLang="en-US" sz="2600" b="1" dirty="0">
                <a:ea typeface="微软雅黑" pitchFamily="34" charset="-122"/>
              </a:rPr>
              <a:t>专业建设进展顺利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3" name="组合 39"/>
          <p:cNvGrpSpPr>
            <a:grpSpLocks/>
          </p:cNvGrpSpPr>
          <p:nvPr/>
        </p:nvGrpSpPr>
        <p:grpSpPr bwMode="auto">
          <a:xfrm>
            <a:off x="862013" y="2708275"/>
            <a:ext cx="3341687" cy="577850"/>
            <a:chOff x="3509582" y="1548348"/>
            <a:chExt cx="1588604" cy="1126310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9719" name="矩形 42"/>
            <p:cNvSpPr>
              <a:spLocks noChangeArrowheads="1"/>
            </p:cNvSpPr>
            <p:nvPr/>
          </p:nvSpPr>
          <p:spPr bwMode="auto">
            <a:xfrm>
              <a:off x="359716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9704" name="组合 39"/>
          <p:cNvGrpSpPr>
            <a:grpSpLocks/>
          </p:cNvGrpSpPr>
          <p:nvPr/>
        </p:nvGrpSpPr>
        <p:grpSpPr bwMode="auto">
          <a:xfrm>
            <a:off x="858838" y="3375025"/>
            <a:ext cx="3340100" cy="576263"/>
            <a:chOff x="3509582" y="1548348"/>
            <a:chExt cx="1588604" cy="1126310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9717" name="矩形 42"/>
            <p:cNvSpPr>
              <a:spLocks noChangeArrowheads="1"/>
            </p:cNvSpPr>
            <p:nvPr/>
          </p:nvSpPr>
          <p:spPr bwMode="auto">
            <a:xfrm>
              <a:off x="3599020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9705" name="组合 39"/>
          <p:cNvGrpSpPr>
            <a:grpSpLocks/>
          </p:cNvGrpSpPr>
          <p:nvPr/>
        </p:nvGrpSpPr>
        <p:grpSpPr bwMode="auto">
          <a:xfrm>
            <a:off x="858838" y="4040188"/>
            <a:ext cx="3340100" cy="577850"/>
            <a:chOff x="3509582" y="1548348"/>
            <a:chExt cx="1588604" cy="1126310"/>
          </a:xfrm>
        </p:grpSpPr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3509582" y="1548348"/>
              <a:ext cx="1588604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9715" name="矩形 42"/>
            <p:cNvSpPr>
              <a:spLocks noChangeArrowheads="1"/>
            </p:cNvSpPr>
            <p:nvPr/>
          </p:nvSpPr>
          <p:spPr bwMode="auto">
            <a:xfrm>
              <a:off x="3564779" y="1718551"/>
              <a:ext cx="1470810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9706" name="组合 39"/>
          <p:cNvGrpSpPr>
            <a:grpSpLocks/>
          </p:cNvGrpSpPr>
          <p:nvPr/>
        </p:nvGrpSpPr>
        <p:grpSpPr bwMode="auto">
          <a:xfrm>
            <a:off x="684213" y="4706938"/>
            <a:ext cx="3687762" cy="576262"/>
            <a:chOff x="3426263" y="1548348"/>
            <a:chExt cx="1754262" cy="1126310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509332" y="1548348"/>
              <a:ext cx="1588880" cy="11263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9713" name="矩形 42"/>
            <p:cNvSpPr>
              <a:spLocks noChangeArrowheads="1"/>
            </p:cNvSpPr>
            <p:nvPr/>
          </p:nvSpPr>
          <p:spPr bwMode="auto">
            <a:xfrm>
              <a:off x="3426263" y="1705086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9707" name="组合 39"/>
          <p:cNvGrpSpPr>
            <a:grpSpLocks/>
          </p:cNvGrpSpPr>
          <p:nvPr/>
        </p:nvGrpSpPr>
        <p:grpSpPr bwMode="auto">
          <a:xfrm>
            <a:off x="755650" y="5372100"/>
            <a:ext cx="3689350" cy="577850"/>
            <a:chOff x="3460505" y="1548348"/>
            <a:chExt cx="1754262" cy="1126310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509570" y="1548348"/>
              <a:ext cx="1588950" cy="112631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latin typeface="+mn-lt"/>
                <a:ea typeface="+mn-ea"/>
              </a:endParaRPr>
            </a:p>
          </p:txBody>
        </p:sp>
        <p:sp>
          <p:nvSpPr>
            <p:cNvPr id="29711" name="矩形 42"/>
            <p:cNvSpPr>
              <a:spLocks noChangeArrowheads="1"/>
            </p:cNvSpPr>
            <p:nvPr/>
          </p:nvSpPr>
          <p:spPr bwMode="auto">
            <a:xfrm>
              <a:off x="3460505" y="1718551"/>
              <a:ext cx="1754262" cy="8635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 pitchFamily="34" charset="-122"/>
                </a:rPr>
                <a:t>XXXXXXXXXXXX</a:t>
              </a:r>
              <a:endParaRPr lang="en-US" altLang="zh-CN" sz="20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23" name="圆角矩形标注 22"/>
          <p:cNvSpPr/>
          <p:nvPr/>
        </p:nvSpPr>
        <p:spPr>
          <a:xfrm>
            <a:off x="4657725" y="2708275"/>
            <a:ext cx="4090988" cy="3194050"/>
          </a:xfrm>
          <a:prstGeom prst="wedgeRoundRectCallout">
            <a:avLst>
              <a:gd name="adj1" fmla="val -58351"/>
              <a:gd name="adj2" fmla="val 44071"/>
              <a:gd name="adj3" fmla="val 16667"/>
            </a:avLst>
          </a:prstGeom>
          <a:solidFill>
            <a:srgbClr val="0F6FC6">
              <a:alpha val="98039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26" name="TextBox 25"/>
          <p:cNvSpPr txBox="1"/>
          <p:nvPr/>
        </p:nvSpPr>
        <p:spPr>
          <a:xfrm>
            <a:off x="5004246" y="3749675"/>
            <a:ext cx="4032250" cy="1135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XXXXXXXXXXXX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XXXXXXXXXXXX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35025" y="2781300"/>
            <a:ext cx="7840663" cy="2663825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（三）、共享专业建设稳步发展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800" y="1365250"/>
            <a:ext cx="78755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2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200" b="1">
                <a:ea typeface="微软雅黑" pitchFamily="34" charset="-122"/>
              </a:rPr>
              <a:t>启动共享专业</a:t>
            </a:r>
            <a:r>
              <a:rPr lang="en-US" altLang="zh-CN" sz="3200" b="1" dirty="0">
                <a:ea typeface="微软雅黑" pitchFamily="34" charset="-122"/>
              </a:rPr>
              <a:t>《</a:t>
            </a:r>
            <a:r>
              <a:rPr lang="zh-CN" altLang="en-US" sz="3200" b="1">
                <a:ea typeface="微软雅黑" pitchFamily="34" charset="-122"/>
              </a:rPr>
              <a:t>茶文化</a:t>
            </a:r>
            <a:r>
              <a:rPr lang="en-US" altLang="zh-CN" sz="3200" b="1" dirty="0">
                <a:ea typeface="微软雅黑" pitchFamily="34" charset="-122"/>
              </a:rPr>
              <a:t>》</a:t>
            </a:r>
            <a:r>
              <a:rPr lang="zh-CN" altLang="en-US" sz="3200" b="1">
                <a:ea typeface="微软雅黑" pitchFamily="34" charset="-122"/>
              </a:rPr>
              <a:t>（专科）建设</a:t>
            </a:r>
            <a:endParaRPr lang="zh-CN" altLang="en-US" sz="2400" b="1"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84770" y="3068638"/>
            <a:ext cx="7576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ea typeface="微软雅黑" pitchFamily="34" charset="-122"/>
              </a:rPr>
              <a:t>XXXXXXXXXXXXXXXXXXXXXXXXXXXXX</a:t>
            </a:r>
            <a:endParaRPr lang="en-US" altLang="zh-CN" sz="2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20838" y="3860800"/>
            <a:ext cx="6119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</a:p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  <a:endParaRPr lang="zh-CN" altLang="en-US" sz="40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35025" y="2781300"/>
            <a:ext cx="7840663" cy="3455988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9388" y="260350"/>
            <a:ext cx="797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（四）、启动江西省“一村一名大学生工程”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3750" y="1754188"/>
            <a:ext cx="7763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ea typeface="微软雅黑" pitchFamily="34" charset="-122"/>
              </a:rPr>
              <a:t>2013</a:t>
            </a:r>
            <a:r>
              <a:rPr lang="zh-CN" altLang="en-US" sz="2800" b="1" dirty="0" smtClean="0">
                <a:ea typeface="微软雅黑" pitchFamily="34" charset="-122"/>
              </a:rPr>
              <a:t>年起，</a:t>
            </a:r>
            <a:r>
              <a:rPr lang="en-US" altLang="zh-CN" sz="2800" b="1" dirty="0" smtClean="0">
                <a:ea typeface="微软雅黑" pitchFamily="34" charset="-122"/>
              </a:rPr>
              <a:t>XXXXXXXXXXXXXXXXXXX</a:t>
            </a:r>
            <a:endParaRPr lang="zh-CN" altLang="en-US" sz="2800" b="1" dirty="0"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84770" y="3068638"/>
            <a:ext cx="7576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ea typeface="微软雅黑" pitchFamily="34" charset="-122"/>
              </a:rPr>
              <a:t>XXXXXXXXXXXXXXXXXXXXXXXXXXXXX</a:t>
            </a:r>
            <a:endParaRPr lang="en-US" altLang="zh-CN" sz="2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620838" y="3860800"/>
            <a:ext cx="6119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</a:p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  <a:endParaRPr lang="zh-CN" altLang="en-US" sz="40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2" grpId="0"/>
      <p:bldP spid="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16000" y="3152775"/>
            <a:ext cx="711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28789" y="2636838"/>
            <a:ext cx="162718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2011</a:t>
            </a: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年</a:t>
            </a:r>
            <a:endParaRPr lang="en-US" altLang="zh-CN" sz="3200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工作回顾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7021" y="2636838"/>
            <a:ext cx="162718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2013</a:t>
            </a:r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年</a:t>
            </a:r>
            <a:endParaRPr lang="en-US" altLang="zh-CN" sz="3200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工作思路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788024" y="2055813"/>
            <a:ext cx="2640466" cy="166199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70C0"/>
                </a:solidFill>
                <a:ea typeface="微软雅黑" pitchFamily="34" charset="-122"/>
              </a:rPr>
              <a:t>2013</a:t>
            </a:r>
            <a:r>
              <a:rPr lang="zh-CN" altLang="en-US" sz="5400" dirty="0" smtClean="0">
                <a:solidFill>
                  <a:srgbClr val="0070C0"/>
                </a:solidFill>
                <a:ea typeface="微软雅黑" pitchFamily="34" charset="-122"/>
              </a:rPr>
              <a:t>年</a:t>
            </a:r>
            <a:endParaRPr lang="en-US" altLang="zh-CN" sz="5400" dirty="0">
              <a:solidFill>
                <a:srgbClr val="0070C0"/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4800" b="1" dirty="0" smtClean="0">
                <a:solidFill>
                  <a:srgbClr val="0070C0"/>
                </a:solidFill>
                <a:ea typeface="微软雅黑" pitchFamily="34" charset="-122"/>
              </a:rPr>
              <a:t>工作</a:t>
            </a:r>
            <a:r>
              <a:rPr lang="zh-CN" altLang="en-US" sz="4800" b="1" dirty="0">
                <a:solidFill>
                  <a:srgbClr val="0070C0"/>
                </a:solidFill>
                <a:ea typeface="微软雅黑" pitchFamily="34" charset="-122"/>
              </a:rPr>
              <a:t>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3"/>
          <p:cNvSpPr/>
          <p:nvPr/>
        </p:nvSpPr>
        <p:spPr>
          <a:xfrm>
            <a:off x="3000375" y="2636838"/>
            <a:ext cx="3084513" cy="309562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5400000">
            <a:off x="4407694" y="-4412457"/>
            <a:ext cx="323850" cy="9148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11313" y="188913"/>
            <a:ext cx="5921375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03575" y="260350"/>
            <a:ext cx="2646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一、工作思路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0850" y="2133600"/>
            <a:ext cx="3162300" cy="503238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 smtClean="0"/>
              <a:t>xxxxxxxxxx</a:t>
            </a:r>
            <a:endParaRPr lang="zh-CN" altLang="en-US" sz="2800" b="1" dirty="0"/>
          </a:p>
        </p:txBody>
      </p:sp>
      <p:sp>
        <p:nvSpPr>
          <p:cNvPr id="8" name="矩形 7"/>
          <p:cNvSpPr/>
          <p:nvPr/>
        </p:nvSpPr>
        <p:spPr>
          <a:xfrm>
            <a:off x="863600" y="2997200"/>
            <a:ext cx="7416800" cy="863600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 smtClean="0"/>
              <a:t>xxxxxxxxxxxxxxxxxxxx</a:t>
            </a:r>
            <a:endParaRPr lang="en-US" altLang="zh-CN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 smtClean="0"/>
              <a:t>xxxxxxxxxxxxxxxxxxxx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1187450" y="4221163"/>
            <a:ext cx="6769100" cy="863600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 smtClean="0">
                <a:solidFill>
                  <a:srgbClr val="FFFF00"/>
                </a:solidFill>
              </a:rPr>
              <a:t>xxxxxxxxxxxxxxxxxxxxx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 smtClean="0">
                <a:solidFill>
                  <a:srgbClr val="FFFF00"/>
                </a:solidFill>
              </a:rPr>
              <a:t>xxxxxxxxxxxxxxxxxxxxx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5400000">
            <a:off x="4407694" y="-4412457"/>
            <a:ext cx="323850" cy="9148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11313" y="188913"/>
            <a:ext cx="5921375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03575" y="260350"/>
            <a:ext cx="2646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二、工作任务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395288" y="2433935"/>
            <a:ext cx="8497887" cy="974725"/>
            <a:chOff x="899592" y="1844824"/>
            <a:chExt cx="8497279" cy="975014"/>
          </a:xfrm>
        </p:grpSpPr>
        <p:sp>
          <p:nvSpPr>
            <p:cNvPr id="11" name="矩形 10"/>
            <p:cNvSpPr/>
            <p:nvPr/>
          </p:nvSpPr>
          <p:spPr>
            <a:xfrm>
              <a:off x="909116" y="1870232"/>
              <a:ext cx="8487755" cy="94960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902" name="矩形 1"/>
            <p:cNvSpPr>
              <a:spLocks noChangeArrowheads="1"/>
            </p:cNvSpPr>
            <p:nvPr/>
          </p:nvSpPr>
          <p:spPr bwMode="auto">
            <a:xfrm>
              <a:off x="2137630" y="2151104"/>
              <a:ext cx="7042883" cy="46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ea typeface="微软雅黑" pitchFamily="34" charset="-122"/>
                </a:rPr>
                <a:t>XXXXXXXXXXXXXXXXXXXXXXXXXXXXX</a:t>
              </a:r>
              <a:endParaRPr lang="zh-CN" altLang="en-US" sz="2400" dirty="0">
                <a:ea typeface="微软雅黑" pitchFamily="34" charset="-122"/>
              </a:endParaRPr>
            </a:p>
          </p:txBody>
        </p:sp>
        <p:grpSp>
          <p:nvGrpSpPr>
            <p:cNvPr id="37903" name="组合 66"/>
            <p:cNvGrpSpPr>
              <a:grpSpLocks/>
            </p:cNvGrpSpPr>
            <p:nvPr/>
          </p:nvGrpSpPr>
          <p:grpSpPr bwMode="auto">
            <a:xfrm>
              <a:off x="899592" y="1844824"/>
              <a:ext cx="1080120" cy="975014"/>
              <a:chOff x="10188624" y="1043424"/>
              <a:chExt cx="1080120" cy="97501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188624" y="1043424"/>
                <a:ext cx="1079423" cy="975014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kern="100" dirty="0">
                  <a:latin typeface="+mn-ea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188624" y="1114883"/>
                <a:ext cx="1007990" cy="8320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b="1" kern="100" dirty="0">
                    <a:solidFill>
                      <a:prstClr val="white"/>
                    </a:solidFill>
                    <a:latin typeface="微软雅黑"/>
                    <a:ea typeface="+mn-ea"/>
                  </a:rPr>
                  <a:t>1</a:t>
                </a:r>
                <a:endParaRPr lang="zh-CN" altLang="en-US" sz="4800" b="1" dirty="0">
                  <a:solidFill>
                    <a:prstClr val="white"/>
                  </a:solidFill>
                  <a:latin typeface="微软雅黑"/>
                  <a:ea typeface="+mn-ea"/>
                </a:endParaRPr>
              </a:p>
            </p:txBody>
          </p:sp>
        </p:grpSp>
      </p:grpSp>
      <p:grpSp>
        <p:nvGrpSpPr>
          <p:cNvPr id="7" name="组合 15"/>
          <p:cNvGrpSpPr>
            <a:grpSpLocks/>
          </p:cNvGrpSpPr>
          <p:nvPr/>
        </p:nvGrpSpPr>
        <p:grpSpPr bwMode="auto">
          <a:xfrm>
            <a:off x="395288" y="3762673"/>
            <a:ext cx="8569200" cy="1106487"/>
            <a:chOff x="899592" y="1844824"/>
            <a:chExt cx="8568787" cy="1106704"/>
          </a:xfrm>
        </p:grpSpPr>
        <p:sp>
          <p:nvSpPr>
            <p:cNvPr id="17" name="矩形 16"/>
            <p:cNvSpPr/>
            <p:nvPr/>
          </p:nvSpPr>
          <p:spPr>
            <a:xfrm>
              <a:off x="909117" y="1870229"/>
              <a:ext cx="8487952" cy="1081299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897" name="矩形 1"/>
            <p:cNvSpPr>
              <a:spLocks noChangeArrowheads="1"/>
            </p:cNvSpPr>
            <p:nvPr/>
          </p:nvSpPr>
          <p:spPr bwMode="auto">
            <a:xfrm>
              <a:off x="2123102" y="2190495"/>
              <a:ext cx="7345277" cy="4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prstClr val="black"/>
                  </a:solidFill>
                  <a:ea typeface="微软雅黑" pitchFamily="34" charset="-122"/>
                </a:rPr>
                <a:t>XXXXXXXXXXXXXXXXXXXXXXXXXXXXX</a:t>
              </a:r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grpSp>
          <p:nvGrpSpPr>
            <p:cNvPr id="37898" name="组合 66"/>
            <p:cNvGrpSpPr>
              <a:grpSpLocks/>
            </p:cNvGrpSpPr>
            <p:nvPr/>
          </p:nvGrpSpPr>
          <p:grpSpPr bwMode="auto">
            <a:xfrm>
              <a:off x="899592" y="1844824"/>
              <a:ext cx="1079448" cy="1106703"/>
              <a:chOff x="10188624" y="1043424"/>
              <a:chExt cx="1079448" cy="110670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0188624" y="1043424"/>
                <a:ext cx="1079448" cy="1106704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kern="100" dirty="0">
                  <a:latin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0188624" y="1162509"/>
                <a:ext cx="1008013" cy="8320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b="1" kern="100" dirty="0">
                    <a:solidFill>
                      <a:prstClr val="white"/>
                    </a:solidFill>
                    <a:latin typeface="微软雅黑"/>
                    <a:ea typeface="+mn-ea"/>
                  </a:rPr>
                  <a:t>2</a:t>
                </a:r>
                <a:endParaRPr lang="zh-CN" altLang="en-US" sz="4800" b="1" dirty="0">
                  <a:solidFill>
                    <a:prstClr val="white"/>
                  </a:solidFill>
                  <a:latin typeface="微软雅黑"/>
                  <a:ea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016000" y="3152775"/>
            <a:ext cx="71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28789" y="2636838"/>
            <a:ext cx="162718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ea typeface="微软雅黑" pitchFamily="34" charset="-122"/>
              </a:rPr>
              <a:t>2013</a:t>
            </a:r>
            <a:r>
              <a:rPr lang="zh-CN" altLang="en-US" sz="3200" dirty="0" smtClean="0">
                <a:ea typeface="微软雅黑" pitchFamily="34" charset="-122"/>
              </a:rPr>
              <a:t>年</a:t>
            </a:r>
            <a:endParaRPr lang="en-US" altLang="zh-CN" sz="3200" dirty="0"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 dirty="0">
                <a:ea typeface="微软雅黑" pitchFamily="34" charset="-122"/>
              </a:rPr>
              <a:t>工作回顾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17021" y="2636838"/>
            <a:ext cx="162718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ea typeface="微软雅黑" pitchFamily="34" charset="-122"/>
              </a:rPr>
              <a:t>2013</a:t>
            </a:r>
            <a:r>
              <a:rPr lang="zh-CN" altLang="en-US" sz="3200" dirty="0" smtClean="0">
                <a:ea typeface="微软雅黑" pitchFamily="34" charset="-122"/>
              </a:rPr>
              <a:t>年</a:t>
            </a:r>
            <a:endParaRPr lang="en-US" altLang="zh-CN" sz="3200" dirty="0"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 dirty="0">
                <a:ea typeface="微软雅黑" pitchFamily="34" charset="-122"/>
              </a:rPr>
              <a:t>工作思路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763" y="-38100"/>
            <a:ext cx="9139237" cy="6858000"/>
            <a:chOff x="4764" y="0"/>
            <a:chExt cx="9139236" cy="6858000"/>
          </a:xfrm>
        </p:grpSpPr>
        <p:pic>
          <p:nvPicPr>
            <p:cNvPr id="5" name="图片 29" descr="14-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8" descr="15-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9361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0" y="3979863"/>
            <a:ext cx="9144000" cy="1897062"/>
            <a:chOff x="545879" y="4052217"/>
            <a:chExt cx="8148427" cy="1897063"/>
          </a:xfrm>
        </p:grpSpPr>
        <p:pic>
          <p:nvPicPr>
            <p:cNvPr id="8" name="图片 9" descr="15-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" t="41920" r="5972" b="21207"/>
            <a:stretch>
              <a:fillRect/>
            </a:stretch>
          </p:blipFill>
          <p:spPr bwMode="auto">
            <a:xfrm flipH="1">
              <a:off x="545879" y="4052217"/>
              <a:ext cx="8148427" cy="189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0" descr="15-3-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" t="38194" r="5927" b="38580"/>
            <a:stretch>
              <a:fillRect/>
            </a:stretch>
          </p:blipFill>
          <p:spPr bwMode="auto">
            <a:xfrm flipH="1">
              <a:off x="545879" y="5278661"/>
              <a:ext cx="8148426" cy="9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15-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b="44911"/>
          <a:stretch>
            <a:fillRect/>
          </a:stretch>
        </p:blipFill>
        <p:spPr bwMode="auto">
          <a:xfrm>
            <a:off x="1276350" y="0"/>
            <a:ext cx="78628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15-1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65973" r="8731"/>
          <a:stretch>
            <a:fillRect/>
          </a:stretch>
        </p:blipFill>
        <p:spPr bwMode="auto">
          <a:xfrm>
            <a:off x="5699125" y="4735513"/>
            <a:ext cx="2757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5-17.png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50639" t="23990"/>
          <a:stretch>
            <a:fillRect/>
          </a:stretch>
        </p:blipFill>
        <p:spPr bwMode="auto">
          <a:xfrm>
            <a:off x="3707904" y="1641936"/>
            <a:ext cx="5881414" cy="50994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图片 12" descr="15-13-1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97872" y="3929510"/>
            <a:ext cx="3022600" cy="255428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图片 13" descr="15-13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 l="58661" t="37762" r="8269" b="2098"/>
          <a:stretch>
            <a:fillRect/>
          </a:stretch>
        </p:blipFill>
        <p:spPr bwMode="auto">
          <a:xfrm>
            <a:off x="5475612" y="3284984"/>
            <a:ext cx="3024187" cy="30956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图片 14" descr="15-13-3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97872" y="3929510"/>
            <a:ext cx="3022600" cy="25542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矩形 17"/>
          <p:cNvSpPr/>
          <p:nvPr/>
        </p:nvSpPr>
        <p:spPr>
          <a:xfrm>
            <a:off x="395536" y="980728"/>
            <a:ext cx="594526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宋简体" pitchFamily="65" charset="-122"/>
                <a:ea typeface="方正粗宋简体" pitchFamily="65" charset="-122"/>
              </a:rPr>
              <a:t>谢谢！</a:t>
            </a:r>
            <a:endParaRPr lang="en-US" altLang="zh-CN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宋简体" pitchFamily="65" charset="-122"/>
              <a:ea typeface="方正粗宋简体" pitchFamily="65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宋简体" pitchFamily="65" charset="-122"/>
                <a:ea typeface="方正粗宋简体" pitchFamily="65" charset="-122"/>
              </a:rPr>
              <a:t>工作快乐！</a:t>
            </a:r>
            <a:endParaRPr lang="zh-CN" altLang="zh-CN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宋简体" pitchFamily="65" charset="-122"/>
              <a:ea typeface="方正粗宋简体" pitchFamily="65" charset="-122"/>
            </a:endParaRPr>
          </a:p>
        </p:txBody>
      </p:sp>
      <p:pic>
        <p:nvPicPr>
          <p:cNvPr id="21" name="图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8611" y="117475"/>
            <a:ext cx="2282290" cy="6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1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2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43608" y="1484784"/>
            <a:ext cx="73453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395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Verdana" pitchFamily="34" charset="0"/>
                <a:ea typeface="微软雅黑" pitchFamily="34" charset="-122"/>
              </a:rPr>
              <a:t>凡事无绝对</a:t>
            </a:r>
            <a:r>
              <a:rPr lang="zh-CN" altLang="en-US" sz="3600" b="1" dirty="0" smtClean="0">
                <a:solidFill>
                  <a:srgbClr val="FFFFFF"/>
                </a:solidFill>
                <a:latin typeface="Verdana" pitchFamily="34" charset="0"/>
                <a:ea typeface="微软雅黑" pitchFamily="34" charset="-122"/>
              </a:rPr>
              <a:t>，</a:t>
            </a:r>
            <a:endParaRPr lang="en-US" altLang="zh-CN" sz="3600" b="1" dirty="0" smtClean="0">
              <a:solidFill>
                <a:srgbClr val="FFFFFF"/>
              </a:solidFill>
              <a:latin typeface="Verdana" pitchFamily="34" charset="0"/>
              <a:ea typeface="微软雅黑" pitchFamily="34" charset="-122"/>
            </a:endParaRPr>
          </a:p>
          <a:p>
            <a:pPr algn="ctr" defTabSz="91395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 smtClean="0">
                <a:solidFill>
                  <a:srgbClr val="FFFFFF"/>
                </a:solidFill>
                <a:latin typeface="Verdana" pitchFamily="34" charset="0"/>
                <a:ea typeface="微软雅黑" pitchFamily="34" charset="-122"/>
              </a:rPr>
              <a:t>具体</a:t>
            </a:r>
            <a:r>
              <a:rPr lang="zh-CN" altLang="en-US" sz="3600" b="1" dirty="0">
                <a:solidFill>
                  <a:srgbClr val="FFFFFF"/>
                </a:solidFill>
                <a:latin typeface="Verdana" pitchFamily="34" charset="0"/>
                <a:ea typeface="微软雅黑" pitchFamily="34" charset="-122"/>
              </a:rPr>
              <a:t>应用可</a:t>
            </a:r>
            <a:r>
              <a:rPr lang="zh-CN" altLang="en-US" sz="3600" b="1" dirty="0" smtClean="0">
                <a:solidFill>
                  <a:srgbClr val="FFFFFF"/>
                </a:solidFill>
                <a:latin typeface="Verdana" pitchFamily="34" charset="0"/>
                <a:ea typeface="微软雅黑" pitchFamily="34" charset="-122"/>
              </a:rPr>
              <a:t>千变万化，</a:t>
            </a:r>
            <a:endParaRPr lang="en-US" altLang="zh-CN" sz="3600" b="1" dirty="0" smtClean="0">
              <a:solidFill>
                <a:srgbClr val="FFFFFF"/>
              </a:solidFill>
              <a:latin typeface="Verdana" pitchFamily="34" charset="0"/>
              <a:ea typeface="微软雅黑" pitchFamily="34" charset="-122"/>
            </a:endParaRPr>
          </a:p>
          <a:p>
            <a:pPr algn="ctr" defTabSz="91395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 smtClean="0">
                <a:solidFill>
                  <a:srgbClr val="FFFFFF"/>
                </a:solidFill>
                <a:latin typeface="Verdana" pitchFamily="34" charset="0"/>
                <a:ea typeface="微软雅黑" pitchFamily="34" charset="-122"/>
              </a:rPr>
              <a:t>Be yourself!</a:t>
            </a:r>
          </a:p>
          <a:p>
            <a:pPr algn="ctr" defTabSz="91395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 smtClean="0">
                <a:solidFill>
                  <a:srgbClr val="FFFF00"/>
                </a:solidFill>
                <a:latin typeface="Verdana" pitchFamily="34" charset="0"/>
                <a:ea typeface="微软雅黑" pitchFamily="34" charset="-122"/>
              </a:rPr>
              <a:t>祝大家快乐！</a:t>
            </a:r>
            <a:endParaRPr lang="en-US" altLang="zh-CN" sz="4000" b="1" dirty="0">
              <a:solidFill>
                <a:srgbClr val="FFFF00"/>
              </a:solidFill>
              <a:latin typeface="Verdana" pitchFamily="34" charset="0"/>
              <a:ea typeface="微软雅黑" pitchFamily="34" charset="-122"/>
              <a:hlinkClick r:id="rId2" tooltip="http://blog.sina.com.cn/wyl611825"/>
            </a:endParaRPr>
          </a:p>
          <a:p>
            <a:pPr algn="ctr" defTabSz="91395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dirty="0" smtClean="0">
              <a:solidFill>
                <a:srgbClr val="000000"/>
              </a:solidFill>
              <a:latin typeface="Verdana" pitchFamily="34" charset="0"/>
              <a:ea typeface="微软雅黑" pitchFamily="34" charset="-122"/>
              <a:hlinkClick r:id="rId2" tooltip="http://blog.sina.com.cn/wyl611825"/>
            </a:endParaRPr>
          </a:p>
        </p:txBody>
      </p:sp>
    </p:spTree>
    <p:extLst>
      <p:ext uri="{BB962C8B-B14F-4D97-AF65-F5344CB8AC3E}">
        <p14:creationId xmlns:p14="http://schemas.microsoft.com/office/powerpoint/2010/main" val="1005167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684338"/>
            <a:ext cx="22685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2363788"/>
            <a:ext cx="29940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1257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5956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183438"/>
            <a:ext cx="10080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302500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1950"/>
            <a:ext cx="14287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5" y="549275"/>
            <a:ext cx="518477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0175"/>
            <a:ext cx="29829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29711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217988"/>
            <a:ext cx="7143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722688"/>
            <a:ext cx="1217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3" y="2476500"/>
            <a:ext cx="53292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3701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951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527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4103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1903413" y="6165850"/>
            <a:ext cx="691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6406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016000" y="3152775"/>
            <a:ext cx="711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28789" y="2636838"/>
            <a:ext cx="162718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2011</a:t>
            </a: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年</a:t>
            </a:r>
            <a:endParaRPr lang="en-US" altLang="zh-CN" sz="3200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工作回顾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7021" y="2636838"/>
            <a:ext cx="162718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2013</a:t>
            </a:r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年</a:t>
            </a:r>
            <a:endParaRPr lang="en-US" altLang="zh-CN" sz="3200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工作思路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39913" y="2055813"/>
            <a:ext cx="2660650" cy="16605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70C0"/>
                </a:solidFill>
                <a:ea typeface="微软雅黑" pitchFamily="34" charset="-122"/>
              </a:rPr>
              <a:t>2013</a:t>
            </a:r>
            <a:r>
              <a:rPr lang="zh-CN" altLang="en-US" sz="5400" dirty="0" smtClean="0">
                <a:solidFill>
                  <a:srgbClr val="0070C0"/>
                </a:solidFill>
                <a:ea typeface="微软雅黑" pitchFamily="34" charset="-122"/>
              </a:rPr>
              <a:t>年</a:t>
            </a:r>
            <a:endParaRPr lang="en-US" altLang="zh-CN" sz="5400" dirty="0">
              <a:solidFill>
                <a:srgbClr val="0070C0"/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4800" b="1" dirty="0">
                <a:solidFill>
                  <a:srgbClr val="0070C0"/>
                </a:solidFill>
                <a:ea typeface="微软雅黑" pitchFamily="34" charset="-122"/>
              </a:rPr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2005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（一）、</a:t>
            </a:r>
            <a:r>
              <a:rPr lang="zh-CN" altLang="zh-CN" sz="3200" b="1">
                <a:solidFill>
                  <a:schemeClr val="bg1"/>
                </a:solidFill>
                <a:ea typeface="微软雅黑" pitchFamily="34" charset="-122"/>
              </a:rPr>
              <a:t>常规工作运行稳定高效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5800" y="1758950"/>
            <a:ext cx="18213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1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 smtClean="0">
                <a:ea typeface="微软雅黑" pitchFamily="34" charset="-122"/>
              </a:rPr>
              <a:t>落实</a:t>
            </a:r>
            <a:endParaRPr lang="zh-CN" altLang="en-US" sz="3600" b="1" dirty="0"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30263" y="2743200"/>
            <a:ext cx="7630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27584" y="2967335"/>
            <a:ext cx="826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en-US" altLang="zh-CN" sz="2400" dirty="0" smtClean="0">
                <a:ea typeface="微软雅黑" pitchFamily="34" charset="-122"/>
              </a:rPr>
              <a:t>XXXXXXXXXXXXXXXXXXXXXXXXXXXXXXXXXX</a:t>
            </a:r>
            <a:endParaRPr lang="zh-CN" altLang="en-US" sz="2400" dirty="0"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0263" y="3573016"/>
            <a:ext cx="7668000" cy="21605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16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53138"/>
              </p:ext>
            </p:extLst>
          </p:nvPr>
        </p:nvGraphicFramePr>
        <p:xfrm>
          <a:off x="903289" y="3669854"/>
          <a:ext cx="7557144" cy="2017712"/>
        </p:xfrm>
        <a:graphic>
          <a:graphicData uri="http://schemas.openxmlformats.org/drawingml/2006/table">
            <a:tbl>
              <a:tblPr/>
              <a:tblGrid>
                <a:gridCol w="3778572"/>
                <a:gridCol w="3778572"/>
              </a:tblGrid>
              <a:tr h="4571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2011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年完成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606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门次课程网上教学资源更新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606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门次课程网上教学资源更新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5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606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门次课程网上教学资源更新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606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门次课程网上教学资源更新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0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606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门次课程网上教学资源更新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606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软雅黑" pitchFamily="34" charset="-122"/>
                        </a:rPr>
                        <a:t>门次课程网上教学资源更新</a:t>
                      </a:r>
                    </a:p>
                  </a:txBody>
                  <a:tcPr marL="91432" marR="91432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460" grpId="0"/>
      <p:bldP spid="11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（一）、</a:t>
            </a:r>
            <a:r>
              <a:rPr lang="zh-CN" altLang="zh-CN" sz="3200" b="1">
                <a:solidFill>
                  <a:schemeClr val="bg1"/>
                </a:solidFill>
                <a:ea typeface="微软雅黑" pitchFamily="34" charset="-122"/>
              </a:rPr>
              <a:t>常规工作运行稳定高效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5800" y="1365250"/>
            <a:ext cx="18213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2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 smtClean="0">
                <a:ea typeface="微软雅黑" pitchFamily="34" charset="-122"/>
              </a:rPr>
              <a:t>开展</a:t>
            </a:r>
            <a:endParaRPr lang="zh-CN" altLang="en-US" sz="3600" b="1" dirty="0"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92500" y="2793122"/>
            <a:ext cx="4535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ea typeface="微软雅黑" pitchFamily="34" charset="-122"/>
              </a:rPr>
              <a:t>XXXXXXXXXXXXXXXXXXXXXX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ea typeface="微软雅黑" pitchFamily="34" charset="-122"/>
              </a:rPr>
              <a:t>XXXXXXXXXXXXXXXXXXXXXX</a:t>
            </a:r>
            <a:r>
              <a:rPr lang="zh-CN" altLang="zh-CN" sz="2000" dirty="0" smtClean="0">
                <a:ea typeface="微软雅黑" pitchFamily="34" charset="-122"/>
              </a:rPr>
              <a:t>。</a:t>
            </a:r>
            <a:endParaRPr lang="zh-CN" altLang="zh-CN" sz="2000" dirty="0"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025" y="2793048"/>
            <a:ext cx="2441575" cy="647700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CN" b="1" dirty="0" smtClean="0"/>
              <a:t>XXXXXXXX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830263" y="3861048"/>
            <a:ext cx="2441575" cy="649288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CN" b="1" dirty="0" smtClean="0"/>
              <a:t>XXXXXXXXX</a:t>
            </a:r>
            <a:endParaRPr lang="zh-CN" altLang="en-US" b="1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92500" y="3873748"/>
            <a:ext cx="5111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ea typeface="微软雅黑" pitchFamily="34" charset="-122"/>
              </a:rPr>
              <a:t>XXXXXXXXXXXXXXXXXXXXXX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ea typeface="微软雅黑" pitchFamily="34" charset="-122"/>
              </a:rPr>
              <a:t>XXXXXXXXXXXXXXXXXXXXXX</a:t>
            </a:r>
            <a:r>
              <a:rPr lang="zh-CN" altLang="zh-CN" sz="2000" dirty="0">
                <a:solidFill>
                  <a:prstClr val="black"/>
                </a:solidFill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421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（一）、</a:t>
            </a:r>
            <a:r>
              <a:rPr lang="zh-CN" altLang="zh-CN" sz="3200" b="1">
                <a:solidFill>
                  <a:schemeClr val="bg1"/>
                </a:solidFill>
                <a:ea typeface="微软雅黑" pitchFamily="34" charset="-122"/>
              </a:rPr>
              <a:t>常规工作运行稳定高效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5800" y="1365250"/>
            <a:ext cx="18213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3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 dirty="0" smtClean="0">
                <a:ea typeface="微软雅黑" pitchFamily="34" charset="-122"/>
              </a:rPr>
              <a:t>提供</a:t>
            </a:r>
            <a:endParaRPr lang="zh-CN" altLang="en-US" sz="3600" b="1" dirty="0"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35025" y="2636838"/>
            <a:ext cx="3160713" cy="647700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/>
              <a:t>XXXXXXXX</a:t>
            </a:r>
            <a:endParaRPr lang="zh-CN" altLang="en-US" sz="2400" b="1" dirty="0"/>
          </a:p>
        </p:txBody>
      </p:sp>
      <p:sp>
        <p:nvSpPr>
          <p:cNvPr id="20488" name="矩形 9"/>
          <p:cNvSpPr>
            <a:spLocks noChangeArrowheads="1"/>
          </p:cNvSpPr>
          <p:nvPr/>
        </p:nvSpPr>
        <p:spPr bwMode="auto">
          <a:xfrm>
            <a:off x="1482725" y="3429000"/>
            <a:ext cx="687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ea typeface="微软雅黑" pitchFamily="34" charset="-122"/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827088" y="3803650"/>
            <a:ext cx="1697037" cy="1771650"/>
            <a:chOff x="323528" y="1916386"/>
            <a:chExt cx="2304256" cy="2736304"/>
          </a:xfrm>
        </p:grpSpPr>
        <p:sp>
          <p:nvSpPr>
            <p:cNvPr id="16" name="矩形标注 15"/>
            <p:cNvSpPr/>
            <p:nvPr/>
          </p:nvSpPr>
          <p:spPr>
            <a:xfrm>
              <a:off x="323528" y="1916386"/>
              <a:ext cx="2304256" cy="2736304"/>
            </a:xfrm>
            <a:prstGeom prst="wedgeRectCallout">
              <a:avLst>
                <a:gd name="adj1" fmla="val 8142"/>
                <a:gd name="adj2" fmla="val 6037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Verdana"/>
                <a:ea typeface="微软雅黑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89503" y="2193450"/>
              <a:ext cx="1978772" cy="2299868"/>
            </a:xfrm>
            <a:prstGeom prst="rect">
              <a:avLst/>
            </a:prstGeom>
            <a:solidFill>
              <a:srgbClr val="00ADDC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 smtClean="0">
                  <a:solidFill>
                    <a:sysClr val="windowText" lastClr="000000"/>
                  </a:solidFill>
                  <a:latin typeface="+mn-lt"/>
                  <a:ea typeface="+mn-ea"/>
                </a:rPr>
                <a:t>XXXXXXXX</a:t>
              </a:r>
              <a:endPara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组合 21"/>
          <p:cNvGrpSpPr>
            <a:grpSpLocks/>
          </p:cNvGrpSpPr>
          <p:nvPr/>
        </p:nvGrpSpPr>
        <p:grpSpPr bwMode="auto">
          <a:xfrm>
            <a:off x="2946400" y="3803650"/>
            <a:ext cx="1697038" cy="1771650"/>
            <a:chOff x="3275856" y="1916386"/>
            <a:chExt cx="2304256" cy="2736304"/>
          </a:xfrm>
        </p:grpSpPr>
        <p:sp>
          <p:nvSpPr>
            <p:cNvPr id="20" name="矩形标注 19"/>
            <p:cNvSpPr/>
            <p:nvPr/>
          </p:nvSpPr>
          <p:spPr>
            <a:xfrm>
              <a:off x="3275856" y="1916386"/>
              <a:ext cx="2304256" cy="2736304"/>
            </a:xfrm>
            <a:prstGeom prst="wedgeRectCallout">
              <a:avLst>
                <a:gd name="adj1" fmla="val 8142"/>
                <a:gd name="adj2" fmla="val 6037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Verdana"/>
                <a:ea typeface="微软雅黑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41832" y="2193450"/>
              <a:ext cx="1978771" cy="2299868"/>
            </a:xfrm>
            <a:prstGeom prst="rect">
              <a:avLst/>
            </a:prstGeom>
            <a:solidFill>
              <a:srgbClr val="00ADDC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 smtClean="0">
                  <a:solidFill>
                    <a:sysClr val="windowText" lastClr="000000"/>
                  </a:solidFill>
                  <a:latin typeface="+mn-lt"/>
                  <a:ea typeface="+mn-ea"/>
                </a:rPr>
                <a:t>XXXXXXXX</a:t>
              </a:r>
              <a:endPara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11413" y="4422775"/>
            <a:ext cx="5572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0070C0"/>
                </a:solidFill>
                <a:latin typeface="Verdana"/>
                <a:ea typeface="微软雅黑"/>
              </a:rPr>
              <a:t>＋</a:t>
            </a:r>
          </a:p>
        </p:txBody>
      </p:sp>
      <p:grpSp>
        <p:nvGrpSpPr>
          <p:cNvPr id="7" name="组合 22"/>
          <p:cNvGrpSpPr>
            <a:grpSpLocks/>
          </p:cNvGrpSpPr>
          <p:nvPr/>
        </p:nvGrpSpPr>
        <p:grpSpPr bwMode="auto">
          <a:xfrm>
            <a:off x="7092950" y="3876675"/>
            <a:ext cx="1655763" cy="1770063"/>
            <a:chOff x="6372200" y="1916386"/>
            <a:chExt cx="2521761" cy="2736304"/>
          </a:xfrm>
        </p:grpSpPr>
        <p:sp>
          <p:nvSpPr>
            <p:cNvPr id="27" name="矩形标注 26"/>
            <p:cNvSpPr/>
            <p:nvPr/>
          </p:nvSpPr>
          <p:spPr>
            <a:xfrm>
              <a:off x="6372200" y="1916386"/>
              <a:ext cx="2521761" cy="2736304"/>
            </a:xfrm>
            <a:prstGeom prst="wedgeRectCallout">
              <a:avLst>
                <a:gd name="adj1" fmla="val 8142"/>
                <a:gd name="adj2" fmla="val 60378"/>
              </a:avLst>
            </a:prstGeom>
            <a:solidFill>
              <a:srgbClr val="D6ECFF">
                <a:lumMod val="50000"/>
              </a:srgbClr>
            </a:solid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Verdana"/>
                <a:ea typeface="微软雅黑"/>
              </a:endParaRPr>
            </a:p>
          </p:txBody>
        </p:sp>
        <p:grpSp>
          <p:nvGrpSpPr>
            <p:cNvPr id="20499" name="矩形 18"/>
            <p:cNvGrpSpPr>
              <a:grpSpLocks/>
            </p:cNvGrpSpPr>
            <p:nvPr/>
          </p:nvGrpSpPr>
          <p:grpSpPr bwMode="auto">
            <a:xfrm>
              <a:off x="6528814" y="2081462"/>
              <a:ext cx="2255503" cy="2417386"/>
              <a:chOff x="6528814" y="2081462"/>
              <a:chExt cx="2255503" cy="2417386"/>
            </a:xfrm>
          </p:grpSpPr>
          <p:pic>
            <p:nvPicPr>
              <p:cNvPr id="20500" name="矩形 18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814" y="2081462"/>
                <a:ext cx="2255503" cy="2417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6592220" y="2080810"/>
                <a:ext cx="2137330" cy="241236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kern="0" dirty="0" smtClean="0">
                    <a:solidFill>
                      <a:sysClr val="windowText" lastClr="000000"/>
                    </a:solidFill>
                    <a:latin typeface="Constantia" pitchFamily="18" charset="0"/>
                    <a:ea typeface="微软雅黑" pitchFamily="34" charset="-122"/>
                  </a:rPr>
                  <a:t>XXXXXXXXX</a:t>
                </a:r>
                <a:endParaRPr lang="zh-CN" altLang="en-US" sz="1600" kern="0" dirty="0">
                  <a:solidFill>
                    <a:sysClr val="windowText" lastClr="000000"/>
                  </a:solidFill>
                  <a:latin typeface="Constantia" pitchFamily="18" charset="0"/>
                  <a:ea typeface="微软雅黑" pitchFamily="34" charset="-122"/>
                </a:endParaRPr>
              </a:p>
            </p:txBody>
          </p:sp>
        </p:grpSp>
      </p:grpSp>
      <p:grpSp>
        <p:nvGrpSpPr>
          <p:cNvPr id="10" name="组合 21"/>
          <p:cNvGrpSpPr>
            <a:grpSpLocks/>
          </p:cNvGrpSpPr>
          <p:nvPr/>
        </p:nvGrpSpPr>
        <p:grpSpPr bwMode="auto">
          <a:xfrm>
            <a:off x="5035550" y="3803650"/>
            <a:ext cx="1408113" cy="1771650"/>
            <a:chOff x="3275856" y="1916386"/>
            <a:chExt cx="1913190" cy="2736304"/>
          </a:xfrm>
        </p:grpSpPr>
        <p:sp>
          <p:nvSpPr>
            <p:cNvPr id="33" name="矩形标注 32"/>
            <p:cNvSpPr/>
            <p:nvPr/>
          </p:nvSpPr>
          <p:spPr>
            <a:xfrm>
              <a:off x="3275856" y="1916386"/>
              <a:ext cx="1913190" cy="2736304"/>
            </a:xfrm>
            <a:prstGeom prst="wedgeRectCallout">
              <a:avLst>
                <a:gd name="adj1" fmla="val 8142"/>
                <a:gd name="adj2" fmla="val 6037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Verdana"/>
                <a:ea typeface="微软雅黑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1940" y="2193450"/>
              <a:ext cx="1550826" cy="2299868"/>
            </a:xfrm>
            <a:prstGeom prst="rect">
              <a:avLst/>
            </a:prstGeom>
            <a:solidFill>
              <a:srgbClr val="00ADDC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 smtClean="0">
                  <a:solidFill>
                    <a:sysClr val="windowText" lastClr="000000"/>
                  </a:solidFill>
                  <a:latin typeface="+mn-lt"/>
                  <a:ea typeface="+mn-ea"/>
                </a:rPr>
                <a:t>XXXXXX</a:t>
              </a:r>
              <a:endPara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37075" y="4424363"/>
            <a:ext cx="5572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0070C0"/>
                </a:solidFill>
                <a:latin typeface="Verdana"/>
                <a:ea typeface="微软雅黑"/>
              </a:rPr>
              <a:t>＋</a:t>
            </a:r>
          </a:p>
        </p:txBody>
      </p:sp>
      <p:sp>
        <p:nvSpPr>
          <p:cNvPr id="14" name="右箭头 13"/>
          <p:cNvSpPr/>
          <p:nvPr/>
        </p:nvSpPr>
        <p:spPr>
          <a:xfrm>
            <a:off x="6659563" y="4638675"/>
            <a:ext cx="288925" cy="323850"/>
          </a:xfrm>
          <a:prstGeom prst="rightArrow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3" grpId="0"/>
      <p:bldP spid="35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95288" y="26035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a typeface="微软雅黑" pitchFamily="34" charset="-122"/>
              </a:rPr>
              <a:t>（二）</a:t>
            </a:r>
            <a:r>
              <a:rPr lang="zh-CN" altLang="en-US" sz="3200" b="1" dirty="0" smtClean="0">
                <a:solidFill>
                  <a:schemeClr val="bg1"/>
                </a:solidFill>
                <a:ea typeface="微软雅黑" pitchFamily="34" charset="-122"/>
              </a:rPr>
              <a:t>、资源</a:t>
            </a:r>
            <a:endParaRPr lang="zh-CN" altLang="en-US" sz="3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800" y="1365250"/>
            <a:ext cx="19784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1</a:t>
            </a:r>
            <a:r>
              <a:rPr lang="en-US" altLang="zh-CN" sz="3600" b="1" dirty="0" smtClean="0">
                <a:ea typeface="微软雅黑" pitchFamily="34" charset="-122"/>
              </a:rPr>
              <a:t>.</a:t>
            </a:r>
            <a:r>
              <a:rPr lang="zh-CN" altLang="en-US" sz="3600" b="1" dirty="0" smtClean="0">
                <a:ea typeface="微软雅黑" pitchFamily="34" charset="-122"/>
              </a:rPr>
              <a:t> 资源</a:t>
            </a:r>
            <a:endParaRPr lang="zh-CN" altLang="en-US" sz="3600" b="1" dirty="0"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396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37654"/>
              </p:ext>
            </p:extLst>
          </p:nvPr>
        </p:nvGraphicFramePr>
        <p:xfrm>
          <a:off x="827584" y="2708920"/>
          <a:ext cx="5760640" cy="35286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52328"/>
                <a:gridCol w="2808312"/>
              </a:tblGrid>
              <a:tr h="43223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</a:rPr>
                        <a:t>网络课程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</a:tr>
              <a:tr h="431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微软雅黑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50432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altLang="zh-CN" sz="1600" dirty="0" smtClean="0"/>
                        <a:t>XXXXXXXXXX</a:t>
                      </a:r>
                      <a:endParaRPr lang="zh-CN" altLang="en-US" sz="1600" dirty="0" smtClean="0"/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圆角矩形 12"/>
          <p:cNvSpPr/>
          <p:nvPr/>
        </p:nvSpPr>
        <p:spPr>
          <a:xfrm>
            <a:off x="830263" y="3573463"/>
            <a:ext cx="5757862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2"/>
          <p:cNvGrpSpPr>
            <a:grpSpLocks/>
          </p:cNvGrpSpPr>
          <p:nvPr/>
        </p:nvGrpSpPr>
        <p:grpSpPr bwMode="auto">
          <a:xfrm>
            <a:off x="6950075" y="2708275"/>
            <a:ext cx="1943100" cy="1400175"/>
            <a:chOff x="7083793" y="2708920"/>
            <a:chExt cx="1941750" cy="1399510"/>
          </a:xfrm>
        </p:grpSpPr>
        <p:sp>
          <p:nvSpPr>
            <p:cNvPr id="15" name="圆角矩形标注 14"/>
            <p:cNvSpPr/>
            <p:nvPr/>
          </p:nvSpPr>
          <p:spPr>
            <a:xfrm>
              <a:off x="7083793" y="2708920"/>
              <a:ext cx="1941750" cy="1399510"/>
            </a:xfrm>
            <a:prstGeom prst="wedgeRoundRectCallout">
              <a:avLst>
                <a:gd name="adj1" fmla="val -60193"/>
                <a:gd name="adj2" fmla="val 2094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7153335" y="2917393"/>
              <a:ext cx="17235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ea typeface="微软雅黑" pitchFamily="34" charset="-122"/>
                </a:rPr>
                <a:t>中央电大</a:t>
              </a:r>
              <a:endParaRPr lang="en-US" altLang="zh-CN" sz="2000" b="1" dirty="0">
                <a:ea typeface="微软雅黑" pitchFamily="34" charset="-122"/>
              </a:endParaRPr>
            </a:p>
            <a:p>
              <a:pPr algn="ctr"/>
              <a:r>
                <a:rPr lang="en-US" altLang="zh-CN" sz="2000" b="1" dirty="0">
                  <a:ea typeface="微软雅黑" pitchFamily="34" charset="-122"/>
                </a:rPr>
                <a:t>2011</a:t>
              </a:r>
              <a:r>
                <a:rPr lang="zh-CN" altLang="en-US" sz="2000" b="1" dirty="0">
                  <a:ea typeface="微软雅黑" pitchFamily="34" charset="-122"/>
                </a:rPr>
                <a:t>年</a:t>
              </a:r>
              <a:endParaRPr lang="en-US" altLang="zh-CN" sz="2000" b="1" dirty="0">
                <a:ea typeface="微软雅黑" pitchFamily="34" charset="-122"/>
              </a:endParaRPr>
            </a:p>
            <a:p>
              <a:pPr algn="ctr"/>
              <a:r>
                <a:rPr lang="zh-CN" altLang="en-US" sz="2000" b="1" dirty="0">
                  <a:ea typeface="微软雅黑" pitchFamily="34" charset="-122"/>
                </a:rPr>
                <a:t>精品课程称号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" grpId="0" autoUpdateAnimBg="0"/>
      <p:bldP spid="6" grpId="0" autoUpdateAnimBg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5025" y="2781300"/>
            <a:ext cx="7840663" cy="896938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（二）、课程资源建设成效显著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800" y="1365250"/>
            <a:ext cx="4592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2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>
                <a:ea typeface="微软雅黑" pitchFamily="34" charset="-122"/>
              </a:rPr>
              <a:t>教学比赛成绩喜人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71550" y="3028890"/>
            <a:ext cx="2727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</a:rPr>
              <a:t>XXXXXXXXXXXXX</a:t>
            </a:r>
            <a:endParaRPr lang="zh-CN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508104" y="2814638"/>
            <a:ext cx="2808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ea typeface="微软雅黑" pitchFamily="34" charset="-122"/>
              </a:rPr>
              <a:t>XXXXXXXX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ea typeface="微软雅黑" pitchFamily="34" charset="-122"/>
              </a:rPr>
              <a:t>XXXXXXXX</a:t>
            </a:r>
            <a:endParaRPr lang="zh-CN" altLang="en-US" sz="24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088" y="3827463"/>
            <a:ext cx="7842250" cy="8969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71600" y="4076700"/>
            <a:ext cx="2727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</a:rPr>
              <a:t>XXXXXXXXXXXXX</a:t>
            </a:r>
            <a:endParaRPr lang="zh-CN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08178" y="3860800"/>
            <a:ext cx="3816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ea typeface="微软雅黑" pitchFamily="34" charset="-122"/>
              </a:rPr>
              <a:t>XXXXXXXX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ea typeface="微软雅黑" pitchFamily="34" charset="-122"/>
              </a:rPr>
              <a:t>XXXXXXXX</a:t>
            </a:r>
            <a:endParaRPr lang="en-US" altLang="zh-CN" sz="24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088" y="4941888"/>
            <a:ext cx="7842250" cy="8969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43608" y="5191125"/>
            <a:ext cx="2727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</a:rPr>
              <a:t>XXXXXXXXXXXXX</a:t>
            </a:r>
            <a:endParaRPr lang="zh-CN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508799" y="4973638"/>
            <a:ext cx="287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ea typeface="微软雅黑" pitchFamily="34" charset="-122"/>
              </a:rPr>
              <a:t>XXXXXXXX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ea typeface="微软雅黑" pitchFamily="34" charset="-122"/>
              </a:rPr>
              <a:t>XXXXXXXX</a:t>
            </a:r>
            <a:endParaRPr lang="zh-CN" altLang="en-US" sz="24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4" grpId="0"/>
      <p:bldP spid="9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5025" y="2781300"/>
            <a:ext cx="7840663" cy="2663825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161925" y="188913"/>
            <a:ext cx="8064500" cy="719137"/>
          </a:xfrm>
          <a:prstGeom prst="rect">
            <a:avLst/>
          </a:prstGeom>
          <a:solidFill>
            <a:srgbClr val="0F6FC6">
              <a:alpha val="9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 descr="15-6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b="39642"/>
          <a:stretch>
            <a:fillRect/>
          </a:stretch>
        </p:blipFill>
        <p:spPr bwMode="auto">
          <a:xfrm>
            <a:off x="2562225" y="-26988"/>
            <a:ext cx="657701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395288" y="260350"/>
            <a:ext cx="587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（二）、课程资源建设成效显著</a:t>
            </a:r>
            <a:endParaRPr lang="zh-CN" altLang="en-US" sz="3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800" y="1365250"/>
            <a:ext cx="5514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ea typeface="微软雅黑" pitchFamily="34" charset="-122"/>
              </a:rPr>
              <a:t>3</a:t>
            </a:r>
            <a:r>
              <a:rPr lang="en-US" altLang="zh-CN" sz="3600" b="1" dirty="0">
                <a:ea typeface="微软雅黑" pitchFamily="34" charset="-122"/>
              </a:rPr>
              <a:t>.</a:t>
            </a:r>
            <a:r>
              <a:rPr lang="zh-CN" altLang="en-US" sz="3600" b="1">
                <a:ea typeface="微软雅黑" pitchFamily="34" charset="-122"/>
              </a:rPr>
              <a:t>创新远程开放教育教材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0263" y="2349500"/>
            <a:ext cx="7918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84770" y="3068638"/>
            <a:ext cx="7576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ea typeface="微软雅黑" pitchFamily="34" charset="-122"/>
              </a:rPr>
              <a:t>XXXXXXXXXXXXXXXXXXXXXXXXXXXXX</a:t>
            </a:r>
            <a:endParaRPr lang="en-US" altLang="zh-CN" sz="2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20838" y="3860800"/>
            <a:ext cx="6119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</a:p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a typeface="微软雅黑" pitchFamily="34" charset="-122"/>
              </a:rPr>
              <a:t>XXXXXXXXXXXX</a:t>
            </a:r>
            <a:endParaRPr lang="zh-CN" altLang="en-US" sz="4000" b="1" dirty="0">
              <a:solidFill>
                <a:srgbClr val="FFFF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680</Words>
  <Application>Microsoft Office PowerPoint</Application>
  <PresentationFormat>全屏显示(4:3)</PresentationFormat>
  <Paragraphs>177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Calibri</vt:lpstr>
      <vt:lpstr>微软雅黑</vt:lpstr>
      <vt:lpstr>华文中宋</vt:lpstr>
      <vt:lpstr>方正静蕾简体</vt:lpstr>
      <vt:lpstr>方正粗宋简体</vt:lpstr>
      <vt:lpstr>Verdana</vt:lpstr>
      <vt:lpstr>黑体</vt:lpstr>
      <vt:lpstr>Wingdings</vt:lpstr>
      <vt:lpstr>Constantia</vt:lpstr>
      <vt:lpstr>方正黄草简体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秋记—吴宇璐</dc:creator>
  <cp:lastModifiedBy>ppt宝藏 www.pptbz.com提供漂亮ppt模板下载</cp:lastModifiedBy>
  <cp:revision>96</cp:revision>
  <dcterms:created xsi:type="dcterms:W3CDTF">2012-01-04T01:30:16Z</dcterms:created>
  <dcterms:modified xsi:type="dcterms:W3CDTF">2013-12-29T01:16:01Z</dcterms:modified>
</cp:coreProperties>
</file>