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handoutMasterIdLst>
    <p:handoutMasterId r:id="rId43"/>
  </p:handoutMasterIdLst>
  <p:sldIdLst>
    <p:sldId id="256" r:id="rId3"/>
    <p:sldId id="259" r:id="rId4"/>
    <p:sldId id="258" r:id="rId5"/>
    <p:sldId id="260" r:id="rId6"/>
    <p:sldId id="267" r:id="rId7"/>
    <p:sldId id="269" r:id="rId8"/>
    <p:sldId id="271" r:id="rId9"/>
    <p:sldId id="261" r:id="rId10"/>
    <p:sldId id="270" r:id="rId11"/>
    <p:sldId id="272" r:id="rId12"/>
    <p:sldId id="273" r:id="rId13"/>
    <p:sldId id="274" r:id="rId14"/>
    <p:sldId id="262" r:id="rId15"/>
    <p:sldId id="276" r:id="rId16"/>
    <p:sldId id="277" r:id="rId17"/>
    <p:sldId id="278" r:id="rId18"/>
    <p:sldId id="281" r:id="rId19"/>
    <p:sldId id="280" r:id="rId20"/>
    <p:sldId id="282" r:id="rId21"/>
    <p:sldId id="283" r:id="rId22"/>
    <p:sldId id="284" r:id="rId23"/>
    <p:sldId id="263" r:id="rId24"/>
    <p:sldId id="288" r:id="rId25"/>
    <p:sldId id="287" r:id="rId26"/>
    <p:sldId id="285" r:id="rId27"/>
    <p:sldId id="286" r:id="rId28"/>
    <p:sldId id="264" r:id="rId29"/>
    <p:sldId id="290" r:id="rId30"/>
    <p:sldId id="289" r:id="rId31"/>
    <p:sldId id="292" r:id="rId32"/>
    <p:sldId id="293" r:id="rId33"/>
    <p:sldId id="265" r:id="rId34"/>
    <p:sldId id="294" r:id="rId35"/>
    <p:sldId id="295" r:id="rId36"/>
    <p:sldId id="266" r:id="rId37"/>
    <p:sldId id="297" r:id="rId38"/>
    <p:sldId id="298" r:id="rId39"/>
    <p:sldId id="299" r:id="rId40"/>
    <p:sldId id="268" r:id="rId41"/>
    <p:sldId id="300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9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400"/>
    <a:srgbClr val="9FCC3E"/>
    <a:srgbClr val="EDDCB9"/>
    <a:srgbClr val="BCA772"/>
    <a:srgbClr val="806D3E"/>
    <a:srgbClr val="E4631C"/>
    <a:srgbClr val="8CB208"/>
    <a:srgbClr val="000000"/>
    <a:srgbClr val="8FC32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990" autoAdjust="0"/>
    <p:restoredTop sz="94599" autoAdjust="0"/>
  </p:normalViewPr>
  <p:slideViewPr>
    <p:cSldViewPr snapToGrid="0">
      <p:cViewPr>
        <p:scale>
          <a:sx n="66" d="100"/>
          <a:sy n="66" d="100"/>
        </p:scale>
        <p:origin x="-828" y="-420"/>
      </p:cViewPr>
      <p:guideLst>
        <p:guide orient="horz" pos="2160"/>
        <p:guide pos="3840"/>
        <p:guide pos="92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-258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991B4-FEA9-498E-9933-64BE1EDB880E}" type="datetimeFigureOut">
              <a:rPr lang="zh-CN" altLang="en-US" smtClean="0"/>
              <a:pPr/>
              <a:t>2014/11/23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A9240-6251-490D-92FB-A94562B0EB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98997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bbs.tianya.cn/post-no20-317960-1.shtml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teliss.blog.163.com/" TargetMode="External"/><Relationship Id="rId4" Type="http://schemas.openxmlformats.org/officeDocument/2006/relationships/hyperlink" Target="http://weibo.com/teliss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240800"/>
            <a:ext cx="12192000" cy="2617200"/>
          </a:xfrm>
          <a:prstGeom prst="rect">
            <a:avLst/>
          </a:prstGeom>
          <a:solidFill>
            <a:srgbClr val="E9D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8716"/>
          <a:stretch/>
        </p:blipFill>
        <p:spPr>
          <a:xfrm>
            <a:off x="4658402" y="4252613"/>
            <a:ext cx="8108383" cy="27294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1286"/>
          <a:stretch/>
        </p:blipFill>
        <p:spPr>
          <a:xfrm>
            <a:off x="4658402" y="1651059"/>
            <a:ext cx="8108383" cy="25897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197845" y="0"/>
            <a:ext cx="5268755" cy="4811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6829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 userDrawn="1"/>
        </p:nvSpPr>
        <p:spPr>
          <a:xfrm>
            <a:off x="1371600" y="365760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Chp7 </a:t>
            </a:r>
            <a:r>
              <a:rPr lang="en-US" altLang="zh-CN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PCA</a:t>
            </a:r>
            <a:r>
              <a:rPr lang="en-US" altLang="zh-CN" baseline="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EHP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27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A7B45-F831-4145-ACC2-4C09AD2D0C8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55162-EB94-473C-9420-BE81F726277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82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48C99-B120-47FB-B3A0-8FE1630329F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D47D6-40A5-4A94-B583-9BC121B63B7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02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6A4C2-05A7-4945-A392-741855DFF19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17714-BAEA-44BC-B149-4E832E41E3F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471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C0047-2BFC-4862-B7CC-7908BEC95FF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7CF78-B418-484A-84A3-C61CADAEBA3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59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7DE56-EC00-4899-BFA8-5E8BAFFDD7B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AC5B9-03C8-4F31-991E-4AF6B9CD134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072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F372C-4F31-4B0F-98AC-DB7DC8DEBAB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6A406-2BAD-41F1-AC93-7AF26859F8F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289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59F1-7B35-4FE0-81AF-8163CC144DF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9B614-CB30-48E3-AA11-A2D8AE8709D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271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95B3D-982B-4542-8941-B96381962C0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487E0-CBB1-4A2C-9265-DE2CDA8D4C9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489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F4492-E8A1-4904-994B-38F484FDD6D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0D669-2427-47BE-AA52-AD0469F1446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40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矩形 111"/>
          <p:cNvSpPr/>
          <p:nvPr userDrawn="1"/>
        </p:nvSpPr>
        <p:spPr>
          <a:xfrm>
            <a:off x="0" y="0"/>
            <a:ext cx="6098400" cy="6858000"/>
          </a:xfrm>
          <a:prstGeom prst="rect">
            <a:avLst/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938050" y="2049180"/>
            <a:ext cx="2116920" cy="2116920"/>
            <a:chOff x="8171208" y="363766"/>
            <a:chExt cx="2116920" cy="2116920"/>
          </a:xfrm>
        </p:grpSpPr>
        <p:sp>
          <p:nvSpPr>
            <p:cNvPr id="5" name="椭圆 4"/>
            <p:cNvSpPr/>
            <p:nvPr userDrawn="1"/>
          </p:nvSpPr>
          <p:spPr>
            <a:xfrm>
              <a:off x="8171208" y="363766"/>
              <a:ext cx="2116920" cy="2116920"/>
            </a:xfrm>
            <a:prstGeom prst="ellipse">
              <a:avLst/>
            </a:prstGeom>
            <a:solidFill>
              <a:srgbClr val="E9D4A8"/>
            </a:solidFill>
            <a:ln w="57150">
              <a:solidFill>
                <a:srgbClr val="8CB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 userDrawn="1"/>
          </p:nvGrpSpPr>
          <p:grpSpPr>
            <a:xfrm>
              <a:off x="8633063" y="643857"/>
              <a:ext cx="1193210" cy="1836829"/>
              <a:chOff x="9178925" y="1724026"/>
              <a:chExt cx="2598738" cy="4000499"/>
            </a:xfrm>
          </p:grpSpPr>
          <p:sp>
            <p:nvSpPr>
              <p:cNvPr id="7" name="Freeform 1281"/>
              <p:cNvSpPr>
                <a:spLocks/>
              </p:cNvSpPr>
              <p:nvPr/>
            </p:nvSpPr>
            <p:spPr bwMode="auto">
              <a:xfrm>
                <a:off x="10614025" y="5267325"/>
                <a:ext cx="327025" cy="457200"/>
              </a:xfrm>
              <a:custGeom>
                <a:avLst/>
                <a:gdLst>
                  <a:gd name="T0" fmla="*/ 206 w 206"/>
                  <a:gd name="T1" fmla="*/ 0 h 288"/>
                  <a:gd name="T2" fmla="*/ 146 w 206"/>
                  <a:gd name="T3" fmla="*/ 0 h 288"/>
                  <a:gd name="T4" fmla="*/ 61 w 206"/>
                  <a:gd name="T5" fmla="*/ 0 h 288"/>
                  <a:gd name="T6" fmla="*/ 0 w 206"/>
                  <a:gd name="T7" fmla="*/ 0 h 288"/>
                  <a:gd name="T8" fmla="*/ 0 w 206"/>
                  <a:gd name="T9" fmla="*/ 8 h 288"/>
                  <a:gd name="T10" fmla="*/ 61 w 206"/>
                  <a:gd name="T11" fmla="*/ 8 h 288"/>
                  <a:gd name="T12" fmla="*/ 61 w 206"/>
                  <a:gd name="T13" fmla="*/ 288 h 288"/>
                  <a:gd name="T14" fmla="*/ 61 w 206"/>
                  <a:gd name="T15" fmla="*/ 288 h 288"/>
                  <a:gd name="T16" fmla="*/ 146 w 206"/>
                  <a:gd name="T17" fmla="*/ 288 h 288"/>
                  <a:gd name="T18" fmla="*/ 146 w 206"/>
                  <a:gd name="T19" fmla="*/ 288 h 288"/>
                  <a:gd name="T20" fmla="*/ 146 w 206"/>
                  <a:gd name="T21" fmla="*/ 8 h 288"/>
                  <a:gd name="T22" fmla="*/ 206 w 206"/>
                  <a:gd name="T23" fmla="*/ 8 h 288"/>
                  <a:gd name="T24" fmla="*/ 206 w 206"/>
                  <a:gd name="T25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" h="288">
                    <a:moveTo>
                      <a:pt x="206" y="0"/>
                    </a:moveTo>
                    <a:lnTo>
                      <a:pt x="146" y="0"/>
                    </a:lnTo>
                    <a:lnTo>
                      <a:pt x="6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61" y="8"/>
                    </a:lnTo>
                    <a:lnTo>
                      <a:pt x="61" y="288"/>
                    </a:lnTo>
                    <a:lnTo>
                      <a:pt x="61" y="288"/>
                    </a:lnTo>
                    <a:lnTo>
                      <a:pt x="146" y="288"/>
                    </a:lnTo>
                    <a:lnTo>
                      <a:pt x="146" y="288"/>
                    </a:lnTo>
                    <a:lnTo>
                      <a:pt x="146" y="8"/>
                    </a:lnTo>
                    <a:lnTo>
                      <a:pt x="206" y="8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" name="Freeform 1283"/>
              <p:cNvSpPr>
                <a:spLocks/>
              </p:cNvSpPr>
              <p:nvPr/>
            </p:nvSpPr>
            <p:spPr bwMode="auto">
              <a:xfrm>
                <a:off x="10999788" y="5265738"/>
                <a:ext cx="328613" cy="458787"/>
              </a:xfrm>
              <a:custGeom>
                <a:avLst/>
                <a:gdLst>
                  <a:gd name="T0" fmla="*/ 207 w 207"/>
                  <a:gd name="T1" fmla="*/ 0 h 289"/>
                  <a:gd name="T2" fmla="*/ 85 w 207"/>
                  <a:gd name="T3" fmla="*/ 0 h 289"/>
                  <a:gd name="T4" fmla="*/ 55 w 207"/>
                  <a:gd name="T5" fmla="*/ 0 h 289"/>
                  <a:gd name="T6" fmla="*/ 0 w 207"/>
                  <a:gd name="T7" fmla="*/ 0 h 289"/>
                  <a:gd name="T8" fmla="*/ 0 w 207"/>
                  <a:gd name="T9" fmla="*/ 289 h 289"/>
                  <a:gd name="T10" fmla="*/ 55 w 207"/>
                  <a:gd name="T11" fmla="*/ 289 h 289"/>
                  <a:gd name="T12" fmla="*/ 85 w 207"/>
                  <a:gd name="T13" fmla="*/ 289 h 289"/>
                  <a:gd name="T14" fmla="*/ 207 w 207"/>
                  <a:gd name="T15" fmla="*/ 289 h 289"/>
                  <a:gd name="T16" fmla="*/ 207 w 207"/>
                  <a:gd name="T17" fmla="*/ 281 h 289"/>
                  <a:gd name="T18" fmla="*/ 85 w 207"/>
                  <a:gd name="T19" fmla="*/ 281 h 289"/>
                  <a:gd name="T20" fmla="*/ 85 w 207"/>
                  <a:gd name="T21" fmla="*/ 64 h 289"/>
                  <a:gd name="T22" fmla="*/ 161 w 207"/>
                  <a:gd name="T23" fmla="*/ 64 h 289"/>
                  <a:gd name="T24" fmla="*/ 161 w 207"/>
                  <a:gd name="T25" fmla="*/ 56 h 289"/>
                  <a:gd name="T26" fmla="*/ 85 w 207"/>
                  <a:gd name="T27" fmla="*/ 56 h 289"/>
                  <a:gd name="T28" fmla="*/ 85 w 207"/>
                  <a:gd name="T29" fmla="*/ 8 h 289"/>
                  <a:gd name="T30" fmla="*/ 207 w 207"/>
                  <a:gd name="T31" fmla="*/ 8 h 289"/>
                  <a:gd name="T32" fmla="*/ 207 w 207"/>
                  <a:gd name="T33" fmla="*/ 0 h 289"/>
                  <a:gd name="T34" fmla="*/ 207 w 207"/>
                  <a:gd name="T3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7" h="289">
                    <a:moveTo>
                      <a:pt x="207" y="0"/>
                    </a:moveTo>
                    <a:lnTo>
                      <a:pt x="85" y="0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0" y="289"/>
                    </a:lnTo>
                    <a:lnTo>
                      <a:pt x="55" y="289"/>
                    </a:lnTo>
                    <a:lnTo>
                      <a:pt x="85" y="289"/>
                    </a:lnTo>
                    <a:lnTo>
                      <a:pt x="207" y="289"/>
                    </a:lnTo>
                    <a:lnTo>
                      <a:pt x="207" y="281"/>
                    </a:lnTo>
                    <a:lnTo>
                      <a:pt x="85" y="281"/>
                    </a:lnTo>
                    <a:lnTo>
                      <a:pt x="85" y="64"/>
                    </a:lnTo>
                    <a:lnTo>
                      <a:pt x="161" y="64"/>
                    </a:lnTo>
                    <a:lnTo>
                      <a:pt x="161" y="56"/>
                    </a:lnTo>
                    <a:lnTo>
                      <a:pt x="85" y="56"/>
                    </a:lnTo>
                    <a:lnTo>
                      <a:pt x="85" y="8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1284"/>
              <p:cNvSpPr>
                <a:spLocks/>
              </p:cNvSpPr>
              <p:nvPr/>
            </p:nvSpPr>
            <p:spPr bwMode="auto">
              <a:xfrm>
                <a:off x="11777663" y="5457825"/>
                <a:ext cx="0" cy="3175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1289"/>
              <p:cNvSpPr>
                <a:spLocks/>
              </p:cNvSpPr>
              <p:nvPr/>
            </p:nvSpPr>
            <p:spPr bwMode="auto">
              <a:xfrm>
                <a:off x="10291763" y="5457825"/>
                <a:ext cx="0" cy="3175"/>
              </a:xfrm>
              <a:custGeom>
                <a:avLst/>
                <a:gdLst>
                  <a:gd name="T0" fmla="*/ 0 h 3"/>
                  <a:gd name="T1" fmla="*/ 2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1292"/>
              <p:cNvSpPr>
                <a:spLocks/>
              </p:cNvSpPr>
              <p:nvPr/>
            </p:nvSpPr>
            <p:spPr bwMode="auto">
              <a:xfrm>
                <a:off x="9178925" y="5267325"/>
                <a:ext cx="395288" cy="457200"/>
              </a:xfrm>
              <a:custGeom>
                <a:avLst/>
                <a:gdLst>
                  <a:gd name="T0" fmla="*/ 249 w 249"/>
                  <a:gd name="T1" fmla="*/ 0 h 288"/>
                  <a:gd name="T2" fmla="*/ 207 w 249"/>
                  <a:gd name="T3" fmla="*/ 0 h 288"/>
                  <a:gd name="T4" fmla="*/ 164 w 249"/>
                  <a:gd name="T5" fmla="*/ 0 h 288"/>
                  <a:gd name="T6" fmla="*/ 164 w 249"/>
                  <a:gd name="T7" fmla="*/ 55 h 288"/>
                  <a:gd name="T8" fmla="*/ 85 w 249"/>
                  <a:gd name="T9" fmla="*/ 55 h 288"/>
                  <a:gd name="T10" fmla="*/ 85 w 249"/>
                  <a:gd name="T11" fmla="*/ 0 h 288"/>
                  <a:gd name="T12" fmla="*/ 0 w 249"/>
                  <a:gd name="T13" fmla="*/ 0 h 288"/>
                  <a:gd name="T14" fmla="*/ 0 w 249"/>
                  <a:gd name="T15" fmla="*/ 288 h 288"/>
                  <a:gd name="T16" fmla="*/ 85 w 249"/>
                  <a:gd name="T17" fmla="*/ 288 h 288"/>
                  <a:gd name="T18" fmla="*/ 85 w 249"/>
                  <a:gd name="T19" fmla="*/ 64 h 288"/>
                  <a:gd name="T20" fmla="*/ 164 w 249"/>
                  <a:gd name="T21" fmla="*/ 64 h 288"/>
                  <a:gd name="T22" fmla="*/ 164 w 249"/>
                  <a:gd name="T23" fmla="*/ 288 h 288"/>
                  <a:gd name="T24" fmla="*/ 207 w 249"/>
                  <a:gd name="T25" fmla="*/ 288 h 288"/>
                  <a:gd name="T26" fmla="*/ 249 w 249"/>
                  <a:gd name="T27" fmla="*/ 288 h 288"/>
                  <a:gd name="T28" fmla="*/ 249 w 249"/>
                  <a:gd name="T29" fmla="*/ 288 h 288"/>
                  <a:gd name="T30" fmla="*/ 249 w 249"/>
                  <a:gd name="T31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88">
                    <a:moveTo>
                      <a:pt x="249" y="0"/>
                    </a:moveTo>
                    <a:lnTo>
                      <a:pt x="207" y="0"/>
                    </a:lnTo>
                    <a:lnTo>
                      <a:pt x="164" y="0"/>
                    </a:lnTo>
                    <a:lnTo>
                      <a:pt x="164" y="55"/>
                    </a:lnTo>
                    <a:lnTo>
                      <a:pt x="85" y="55"/>
                    </a:lnTo>
                    <a:lnTo>
                      <a:pt x="85" y="0"/>
                    </a:lnTo>
                    <a:lnTo>
                      <a:pt x="0" y="0"/>
                    </a:lnTo>
                    <a:lnTo>
                      <a:pt x="0" y="288"/>
                    </a:lnTo>
                    <a:lnTo>
                      <a:pt x="85" y="288"/>
                    </a:lnTo>
                    <a:lnTo>
                      <a:pt x="85" y="64"/>
                    </a:lnTo>
                    <a:lnTo>
                      <a:pt x="164" y="64"/>
                    </a:lnTo>
                    <a:lnTo>
                      <a:pt x="164" y="288"/>
                    </a:lnTo>
                    <a:lnTo>
                      <a:pt x="207" y="288"/>
                    </a:lnTo>
                    <a:lnTo>
                      <a:pt x="249" y="288"/>
                    </a:lnTo>
                    <a:lnTo>
                      <a:pt x="249" y="288"/>
                    </a:lnTo>
                    <a:lnTo>
                      <a:pt x="24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1293"/>
              <p:cNvSpPr>
                <a:spLocks noEditPoints="1"/>
              </p:cNvSpPr>
              <p:nvPr/>
            </p:nvSpPr>
            <p:spPr bwMode="auto">
              <a:xfrm>
                <a:off x="9498013" y="3370263"/>
                <a:ext cx="1916113" cy="677862"/>
              </a:xfrm>
              <a:custGeom>
                <a:avLst/>
                <a:gdLst>
                  <a:gd name="T0" fmla="*/ 1658 w 1660"/>
                  <a:gd name="T1" fmla="*/ 103 h 587"/>
                  <a:gd name="T2" fmla="*/ 1596 w 1660"/>
                  <a:gd name="T3" fmla="*/ 68 h 587"/>
                  <a:gd name="T4" fmla="*/ 1096 w 1660"/>
                  <a:gd name="T5" fmla="*/ 39 h 587"/>
                  <a:gd name="T6" fmla="*/ 837 w 1660"/>
                  <a:gd name="T7" fmla="*/ 149 h 587"/>
                  <a:gd name="T8" fmla="*/ 823 w 1660"/>
                  <a:gd name="T9" fmla="*/ 149 h 587"/>
                  <a:gd name="T10" fmla="*/ 564 w 1660"/>
                  <a:gd name="T11" fmla="*/ 39 h 587"/>
                  <a:gd name="T12" fmla="*/ 64 w 1660"/>
                  <a:gd name="T13" fmla="*/ 68 h 587"/>
                  <a:gd name="T14" fmla="*/ 2 w 1660"/>
                  <a:gd name="T15" fmla="*/ 103 h 587"/>
                  <a:gd name="T16" fmla="*/ 27 w 1660"/>
                  <a:gd name="T17" fmla="*/ 161 h 587"/>
                  <a:gd name="T18" fmla="*/ 98 w 1660"/>
                  <a:gd name="T19" fmla="*/ 296 h 587"/>
                  <a:gd name="T20" fmla="*/ 214 w 1660"/>
                  <a:gd name="T21" fmla="*/ 541 h 587"/>
                  <a:gd name="T22" fmla="*/ 614 w 1660"/>
                  <a:gd name="T23" fmla="*/ 537 h 587"/>
                  <a:gd name="T24" fmla="*/ 828 w 1660"/>
                  <a:gd name="T25" fmla="*/ 238 h 587"/>
                  <a:gd name="T26" fmla="*/ 832 w 1660"/>
                  <a:gd name="T27" fmla="*/ 238 h 587"/>
                  <a:gd name="T28" fmla="*/ 1046 w 1660"/>
                  <a:gd name="T29" fmla="*/ 537 h 587"/>
                  <a:gd name="T30" fmla="*/ 1446 w 1660"/>
                  <a:gd name="T31" fmla="*/ 541 h 587"/>
                  <a:gd name="T32" fmla="*/ 1562 w 1660"/>
                  <a:gd name="T33" fmla="*/ 296 h 587"/>
                  <a:gd name="T34" fmla="*/ 1633 w 1660"/>
                  <a:gd name="T35" fmla="*/ 161 h 587"/>
                  <a:gd name="T36" fmla="*/ 1658 w 1660"/>
                  <a:gd name="T37" fmla="*/ 103 h 587"/>
                  <a:gd name="T38" fmla="*/ 670 w 1660"/>
                  <a:gd name="T39" fmla="*/ 341 h 587"/>
                  <a:gd name="T40" fmla="*/ 588 w 1660"/>
                  <a:gd name="T41" fmla="*/ 489 h 587"/>
                  <a:gd name="T42" fmla="*/ 411 w 1660"/>
                  <a:gd name="T43" fmla="*/ 519 h 587"/>
                  <a:gd name="T44" fmla="*/ 234 w 1660"/>
                  <a:gd name="T45" fmla="*/ 490 h 587"/>
                  <a:gd name="T46" fmla="*/ 160 w 1660"/>
                  <a:gd name="T47" fmla="*/ 316 h 587"/>
                  <a:gd name="T48" fmla="*/ 146 w 1660"/>
                  <a:gd name="T49" fmla="*/ 132 h 587"/>
                  <a:gd name="T50" fmla="*/ 405 w 1660"/>
                  <a:gd name="T51" fmla="*/ 89 h 587"/>
                  <a:gd name="T52" fmla="*/ 702 w 1660"/>
                  <a:gd name="T53" fmla="*/ 170 h 587"/>
                  <a:gd name="T54" fmla="*/ 670 w 1660"/>
                  <a:gd name="T55" fmla="*/ 341 h 587"/>
                  <a:gd name="T56" fmla="*/ 1500 w 1660"/>
                  <a:gd name="T57" fmla="*/ 316 h 587"/>
                  <a:gd name="T58" fmla="*/ 1426 w 1660"/>
                  <a:gd name="T59" fmla="*/ 490 h 587"/>
                  <a:gd name="T60" fmla="*/ 1249 w 1660"/>
                  <a:gd name="T61" fmla="*/ 519 h 587"/>
                  <a:gd name="T62" fmla="*/ 1072 w 1660"/>
                  <a:gd name="T63" fmla="*/ 489 h 587"/>
                  <a:gd name="T64" fmla="*/ 990 w 1660"/>
                  <a:gd name="T65" fmla="*/ 341 h 587"/>
                  <a:gd name="T66" fmla="*/ 958 w 1660"/>
                  <a:gd name="T67" fmla="*/ 170 h 587"/>
                  <a:gd name="T68" fmla="*/ 1255 w 1660"/>
                  <a:gd name="T69" fmla="*/ 89 h 587"/>
                  <a:gd name="T70" fmla="*/ 1514 w 1660"/>
                  <a:gd name="T71" fmla="*/ 132 h 587"/>
                  <a:gd name="T72" fmla="*/ 1500 w 1660"/>
                  <a:gd name="T73" fmla="*/ 316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0" h="587">
                    <a:moveTo>
                      <a:pt x="1658" y="103"/>
                    </a:moveTo>
                    <a:cubicBezTo>
                      <a:pt x="1658" y="71"/>
                      <a:pt x="1653" y="83"/>
                      <a:pt x="1596" y="68"/>
                    </a:cubicBezTo>
                    <a:cubicBezTo>
                      <a:pt x="1539" y="52"/>
                      <a:pt x="1364" y="0"/>
                      <a:pt x="1096" y="39"/>
                    </a:cubicBezTo>
                    <a:cubicBezTo>
                      <a:pt x="872" y="72"/>
                      <a:pt x="929" y="146"/>
                      <a:pt x="837" y="149"/>
                    </a:cubicBezTo>
                    <a:cubicBezTo>
                      <a:pt x="823" y="149"/>
                      <a:pt x="823" y="149"/>
                      <a:pt x="823" y="149"/>
                    </a:cubicBezTo>
                    <a:cubicBezTo>
                      <a:pt x="731" y="146"/>
                      <a:pt x="788" y="72"/>
                      <a:pt x="564" y="39"/>
                    </a:cubicBezTo>
                    <a:cubicBezTo>
                      <a:pt x="296" y="0"/>
                      <a:pt x="121" y="52"/>
                      <a:pt x="64" y="68"/>
                    </a:cubicBezTo>
                    <a:cubicBezTo>
                      <a:pt x="7" y="83"/>
                      <a:pt x="2" y="71"/>
                      <a:pt x="2" y="103"/>
                    </a:cubicBezTo>
                    <a:cubicBezTo>
                      <a:pt x="3" y="135"/>
                      <a:pt x="0" y="161"/>
                      <a:pt x="27" y="161"/>
                    </a:cubicBezTo>
                    <a:cubicBezTo>
                      <a:pt x="55" y="161"/>
                      <a:pt x="55" y="161"/>
                      <a:pt x="98" y="296"/>
                    </a:cubicBezTo>
                    <a:cubicBezTo>
                      <a:pt x="150" y="458"/>
                      <a:pt x="164" y="504"/>
                      <a:pt x="214" y="541"/>
                    </a:cubicBezTo>
                    <a:cubicBezTo>
                      <a:pt x="275" y="587"/>
                      <a:pt x="531" y="587"/>
                      <a:pt x="614" y="537"/>
                    </a:cubicBezTo>
                    <a:cubicBezTo>
                      <a:pt x="717" y="475"/>
                      <a:pt x="704" y="241"/>
                      <a:pt x="828" y="238"/>
                    </a:cubicBezTo>
                    <a:cubicBezTo>
                      <a:pt x="829" y="238"/>
                      <a:pt x="831" y="238"/>
                      <a:pt x="832" y="238"/>
                    </a:cubicBezTo>
                    <a:cubicBezTo>
                      <a:pt x="956" y="241"/>
                      <a:pt x="943" y="475"/>
                      <a:pt x="1046" y="537"/>
                    </a:cubicBezTo>
                    <a:cubicBezTo>
                      <a:pt x="1129" y="587"/>
                      <a:pt x="1385" y="587"/>
                      <a:pt x="1446" y="541"/>
                    </a:cubicBezTo>
                    <a:cubicBezTo>
                      <a:pt x="1496" y="504"/>
                      <a:pt x="1510" y="458"/>
                      <a:pt x="1562" y="296"/>
                    </a:cubicBezTo>
                    <a:cubicBezTo>
                      <a:pt x="1605" y="161"/>
                      <a:pt x="1605" y="161"/>
                      <a:pt x="1633" y="161"/>
                    </a:cubicBezTo>
                    <a:cubicBezTo>
                      <a:pt x="1660" y="161"/>
                      <a:pt x="1657" y="135"/>
                      <a:pt x="1658" y="103"/>
                    </a:cubicBezTo>
                    <a:close/>
                    <a:moveTo>
                      <a:pt x="670" y="341"/>
                    </a:moveTo>
                    <a:cubicBezTo>
                      <a:pt x="644" y="407"/>
                      <a:pt x="624" y="465"/>
                      <a:pt x="588" y="489"/>
                    </a:cubicBezTo>
                    <a:cubicBezTo>
                      <a:pt x="550" y="515"/>
                      <a:pt x="494" y="520"/>
                      <a:pt x="411" y="519"/>
                    </a:cubicBezTo>
                    <a:cubicBezTo>
                      <a:pt x="341" y="517"/>
                      <a:pt x="266" y="520"/>
                      <a:pt x="234" y="490"/>
                    </a:cubicBezTo>
                    <a:cubicBezTo>
                      <a:pt x="208" y="465"/>
                      <a:pt x="182" y="386"/>
                      <a:pt x="160" y="316"/>
                    </a:cubicBezTo>
                    <a:cubicBezTo>
                      <a:pt x="129" y="219"/>
                      <a:pt x="115" y="161"/>
                      <a:pt x="146" y="132"/>
                    </a:cubicBezTo>
                    <a:cubicBezTo>
                      <a:pt x="185" y="97"/>
                      <a:pt x="286" y="91"/>
                      <a:pt x="405" y="89"/>
                    </a:cubicBezTo>
                    <a:cubicBezTo>
                      <a:pt x="524" y="88"/>
                      <a:pt x="682" y="123"/>
                      <a:pt x="702" y="170"/>
                    </a:cubicBezTo>
                    <a:cubicBezTo>
                      <a:pt x="718" y="205"/>
                      <a:pt x="693" y="282"/>
                      <a:pt x="670" y="341"/>
                    </a:cubicBezTo>
                    <a:close/>
                    <a:moveTo>
                      <a:pt x="1500" y="316"/>
                    </a:moveTo>
                    <a:cubicBezTo>
                      <a:pt x="1478" y="386"/>
                      <a:pt x="1452" y="465"/>
                      <a:pt x="1426" y="490"/>
                    </a:cubicBezTo>
                    <a:cubicBezTo>
                      <a:pt x="1394" y="520"/>
                      <a:pt x="1319" y="517"/>
                      <a:pt x="1249" y="519"/>
                    </a:cubicBezTo>
                    <a:cubicBezTo>
                      <a:pt x="1166" y="520"/>
                      <a:pt x="1110" y="515"/>
                      <a:pt x="1072" y="489"/>
                    </a:cubicBezTo>
                    <a:cubicBezTo>
                      <a:pt x="1036" y="465"/>
                      <a:pt x="1016" y="407"/>
                      <a:pt x="990" y="341"/>
                    </a:cubicBezTo>
                    <a:cubicBezTo>
                      <a:pt x="967" y="282"/>
                      <a:pt x="942" y="205"/>
                      <a:pt x="958" y="170"/>
                    </a:cubicBezTo>
                    <a:cubicBezTo>
                      <a:pt x="978" y="123"/>
                      <a:pt x="1136" y="88"/>
                      <a:pt x="1255" y="89"/>
                    </a:cubicBezTo>
                    <a:cubicBezTo>
                      <a:pt x="1374" y="91"/>
                      <a:pt x="1475" y="97"/>
                      <a:pt x="1514" y="132"/>
                    </a:cubicBezTo>
                    <a:cubicBezTo>
                      <a:pt x="1546" y="161"/>
                      <a:pt x="1531" y="219"/>
                      <a:pt x="1500" y="316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1294"/>
              <p:cNvSpPr>
                <a:spLocks/>
              </p:cNvSpPr>
              <p:nvPr/>
            </p:nvSpPr>
            <p:spPr bwMode="auto">
              <a:xfrm>
                <a:off x="9842500" y="4178300"/>
                <a:ext cx="622300" cy="488950"/>
              </a:xfrm>
              <a:custGeom>
                <a:avLst/>
                <a:gdLst>
                  <a:gd name="T0" fmla="*/ 0 w 538"/>
                  <a:gd name="T1" fmla="*/ 347 h 424"/>
                  <a:gd name="T2" fmla="*/ 153 w 538"/>
                  <a:gd name="T3" fmla="*/ 300 h 424"/>
                  <a:gd name="T4" fmla="*/ 342 w 538"/>
                  <a:gd name="T5" fmla="*/ 163 h 424"/>
                  <a:gd name="T6" fmla="*/ 530 w 538"/>
                  <a:gd name="T7" fmla="*/ 87 h 424"/>
                  <a:gd name="T8" fmla="*/ 407 w 538"/>
                  <a:gd name="T9" fmla="*/ 2 h 424"/>
                  <a:gd name="T10" fmla="*/ 148 w 538"/>
                  <a:gd name="T11" fmla="*/ 180 h 424"/>
                  <a:gd name="T12" fmla="*/ 82 w 538"/>
                  <a:gd name="T13" fmla="*/ 326 h 424"/>
                  <a:gd name="T14" fmla="*/ 0 w 538"/>
                  <a:gd name="T15" fmla="*/ 34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424">
                    <a:moveTo>
                      <a:pt x="0" y="347"/>
                    </a:moveTo>
                    <a:cubicBezTo>
                      <a:pt x="0" y="347"/>
                      <a:pt x="82" y="424"/>
                      <a:pt x="153" y="300"/>
                    </a:cubicBezTo>
                    <a:cubicBezTo>
                      <a:pt x="209" y="203"/>
                      <a:pt x="220" y="166"/>
                      <a:pt x="342" y="163"/>
                    </a:cubicBezTo>
                    <a:cubicBezTo>
                      <a:pt x="465" y="160"/>
                      <a:pt x="522" y="141"/>
                      <a:pt x="530" y="87"/>
                    </a:cubicBezTo>
                    <a:cubicBezTo>
                      <a:pt x="538" y="33"/>
                      <a:pt x="492" y="0"/>
                      <a:pt x="407" y="2"/>
                    </a:cubicBezTo>
                    <a:cubicBezTo>
                      <a:pt x="323" y="4"/>
                      <a:pt x="210" y="54"/>
                      <a:pt x="148" y="180"/>
                    </a:cubicBezTo>
                    <a:cubicBezTo>
                      <a:pt x="104" y="269"/>
                      <a:pt x="108" y="298"/>
                      <a:pt x="82" y="326"/>
                    </a:cubicBezTo>
                    <a:cubicBezTo>
                      <a:pt x="56" y="354"/>
                      <a:pt x="0" y="347"/>
                      <a:pt x="0" y="347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295"/>
              <p:cNvSpPr>
                <a:spLocks/>
              </p:cNvSpPr>
              <p:nvPr/>
            </p:nvSpPr>
            <p:spPr bwMode="auto">
              <a:xfrm>
                <a:off x="10447338" y="4178300"/>
                <a:ext cx="622300" cy="488950"/>
              </a:xfrm>
              <a:custGeom>
                <a:avLst/>
                <a:gdLst>
                  <a:gd name="T0" fmla="*/ 538 w 538"/>
                  <a:gd name="T1" fmla="*/ 347 h 424"/>
                  <a:gd name="T2" fmla="*/ 385 w 538"/>
                  <a:gd name="T3" fmla="*/ 300 h 424"/>
                  <a:gd name="T4" fmla="*/ 196 w 538"/>
                  <a:gd name="T5" fmla="*/ 163 h 424"/>
                  <a:gd name="T6" fmla="*/ 8 w 538"/>
                  <a:gd name="T7" fmla="*/ 87 h 424"/>
                  <a:gd name="T8" fmla="*/ 131 w 538"/>
                  <a:gd name="T9" fmla="*/ 2 h 424"/>
                  <a:gd name="T10" fmla="*/ 390 w 538"/>
                  <a:gd name="T11" fmla="*/ 180 h 424"/>
                  <a:gd name="T12" fmla="*/ 456 w 538"/>
                  <a:gd name="T13" fmla="*/ 326 h 424"/>
                  <a:gd name="T14" fmla="*/ 538 w 538"/>
                  <a:gd name="T15" fmla="*/ 34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424">
                    <a:moveTo>
                      <a:pt x="538" y="347"/>
                    </a:moveTo>
                    <a:cubicBezTo>
                      <a:pt x="538" y="347"/>
                      <a:pt x="456" y="424"/>
                      <a:pt x="385" y="300"/>
                    </a:cubicBezTo>
                    <a:cubicBezTo>
                      <a:pt x="329" y="203"/>
                      <a:pt x="318" y="166"/>
                      <a:pt x="196" y="163"/>
                    </a:cubicBezTo>
                    <a:cubicBezTo>
                      <a:pt x="74" y="160"/>
                      <a:pt x="16" y="141"/>
                      <a:pt x="8" y="87"/>
                    </a:cubicBezTo>
                    <a:cubicBezTo>
                      <a:pt x="0" y="33"/>
                      <a:pt x="46" y="0"/>
                      <a:pt x="131" y="2"/>
                    </a:cubicBezTo>
                    <a:cubicBezTo>
                      <a:pt x="215" y="4"/>
                      <a:pt x="328" y="54"/>
                      <a:pt x="390" y="180"/>
                    </a:cubicBezTo>
                    <a:cubicBezTo>
                      <a:pt x="434" y="269"/>
                      <a:pt x="430" y="298"/>
                      <a:pt x="456" y="326"/>
                    </a:cubicBezTo>
                    <a:cubicBezTo>
                      <a:pt x="482" y="354"/>
                      <a:pt x="538" y="347"/>
                      <a:pt x="538" y="347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296"/>
              <p:cNvSpPr>
                <a:spLocks/>
              </p:cNvSpPr>
              <p:nvPr/>
            </p:nvSpPr>
            <p:spPr bwMode="auto">
              <a:xfrm>
                <a:off x="9632950" y="4111625"/>
                <a:ext cx="1647825" cy="1027112"/>
              </a:xfrm>
              <a:custGeom>
                <a:avLst/>
                <a:gdLst>
                  <a:gd name="T0" fmla="*/ 1260 w 1427"/>
                  <a:gd name="T1" fmla="*/ 225 h 890"/>
                  <a:gd name="T2" fmla="*/ 1018 w 1427"/>
                  <a:gd name="T3" fmla="*/ 547 h 890"/>
                  <a:gd name="T4" fmla="*/ 792 w 1427"/>
                  <a:gd name="T5" fmla="*/ 416 h 890"/>
                  <a:gd name="T6" fmla="*/ 713 w 1427"/>
                  <a:gd name="T7" fmla="*/ 375 h 890"/>
                  <a:gd name="T8" fmla="*/ 634 w 1427"/>
                  <a:gd name="T9" fmla="*/ 416 h 890"/>
                  <a:gd name="T10" fmla="*/ 408 w 1427"/>
                  <a:gd name="T11" fmla="*/ 547 h 890"/>
                  <a:gd name="T12" fmla="*/ 166 w 1427"/>
                  <a:gd name="T13" fmla="*/ 225 h 890"/>
                  <a:gd name="T14" fmla="*/ 0 w 1427"/>
                  <a:gd name="T15" fmla="*/ 0 h 890"/>
                  <a:gd name="T16" fmla="*/ 90 w 1427"/>
                  <a:gd name="T17" fmla="*/ 446 h 890"/>
                  <a:gd name="T18" fmla="*/ 462 w 1427"/>
                  <a:gd name="T19" fmla="*/ 788 h 890"/>
                  <a:gd name="T20" fmla="*/ 713 w 1427"/>
                  <a:gd name="T21" fmla="*/ 880 h 890"/>
                  <a:gd name="T22" fmla="*/ 964 w 1427"/>
                  <a:gd name="T23" fmla="*/ 788 h 890"/>
                  <a:gd name="T24" fmla="*/ 1336 w 1427"/>
                  <a:gd name="T25" fmla="*/ 446 h 890"/>
                  <a:gd name="T26" fmla="*/ 1427 w 1427"/>
                  <a:gd name="T27" fmla="*/ 0 h 890"/>
                  <a:gd name="T28" fmla="*/ 1260 w 1427"/>
                  <a:gd name="T29" fmla="*/ 225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27" h="890">
                    <a:moveTo>
                      <a:pt x="1260" y="225"/>
                    </a:moveTo>
                    <a:cubicBezTo>
                      <a:pt x="1249" y="317"/>
                      <a:pt x="1157" y="492"/>
                      <a:pt x="1018" y="547"/>
                    </a:cubicBezTo>
                    <a:cubicBezTo>
                      <a:pt x="879" y="602"/>
                      <a:pt x="841" y="467"/>
                      <a:pt x="792" y="416"/>
                    </a:cubicBezTo>
                    <a:cubicBezTo>
                      <a:pt x="753" y="376"/>
                      <a:pt x="724" y="374"/>
                      <a:pt x="713" y="375"/>
                    </a:cubicBezTo>
                    <a:cubicBezTo>
                      <a:pt x="702" y="374"/>
                      <a:pt x="673" y="376"/>
                      <a:pt x="634" y="416"/>
                    </a:cubicBezTo>
                    <a:cubicBezTo>
                      <a:pt x="585" y="467"/>
                      <a:pt x="547" y="602"/>
                      <a:pt x="408" y="547"/>
                    </a:cubicBezTo>
                    <a:cubicBezTo>
                      <a:pt x="269" y="492"/>
                      <a:pt x="177" y="317"/>
                      <a:pt x="166" y="225"/>
                    </a:cubicBezTo>
                    <a:cubicBezTo>
                      <a:pt x="143" y="32"/>
                      <a:pt x="0" y="0"/>
                      <a:pt x="0" y="0"/>
                    </a:cubicBezTo>
                    <a:cubicBezTo>
                      <a:pt x="0" y="0"/>
                      <a:pt x="41" y="368"/>
                      <a:pt x="90" y="446"/>
                    </a:cubicBezTo>
                    <a:cubicBezTo>
                      <a:pt x="139" y="523"/>
                      <a:pt x="332" y="684"/>
                      <a:pt x="462" y="788"/>
                    </a:cubicBezTo>
                    <a:cubicBezTo>
                      <a:pt x="590" y="890"/>
                      <a:pt x="643" y="880"/>
                      <a:pt x="713" y="880"/>
                    </a:cubicBezTo>
                    <a:cubicBezTo>
                      <a:pt x="783" y="880"/>
                      <a:pt x="836" y="890"/>
                      <a:pt x="964" y="788"/>
                    </a:cubicBezTo>
                    <a:cubicBezTo>
                      <a:pt x="1095" y="684"/>
                      <a:pt x="1287" y="523"/>
                      <a:pt x="1336" y="446"/>
                    </a:cubicBezTo>
                    <a:cubicBezTo>
                      <a:pt x="1385" y="368"/>
                      <a:pt x="1427" y="0"/>
                      <a:pt x="1427" y="0"/>
                    </a:cubicBezTo>
                    <a:cubicBezTo>
                      <a:pt x="1427" y="0"/>
                      <a:pt x="1284" y="32"/>
                      <a:pt x="1260" y="225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Oval 1297"/>
              <p:cNvSpPr>
                <a:spLocks noChangeArrowheads="1"/>
              </p:cNvSpPr>
              <p:nvPr/>
            </p:nvSpPr>
            <p:spPr bwMode="auto">
              <a:xfrm>
                <a:off x="9197975" y="2443163"/>
                <a:ext cx="2516188" cy="909637"/>
              </a:xfrm>
              <a:prstGeom prst="ellipse">
                <a:avLst/>
              </a:pr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98"/>
              <p:cNvSpPr>
                <a:spLocks/>
              </p:cNvSpPr>
              <p:nvPr/>
            </p:nvSpPr>
            <p:spPr bwMode="auto">
              <a:xfrm>
                <a:off x="9628188" y="1724026"/>
                <a:ext cx="1655763" cy="1004887"/>
              </a:xfrm>
              <a:custGeom>
                <a:avLst/>
                <a:gdLst>
                  <a:gd name="T0" fmla="*/ 1430 w 1434"/>
                  <a:gd name="T1" fmla="*/ 673 h 870"/>
                  <a:gd name="T2" fmla="*/ 1430 w 1434"/>
                  <a:gd name="T3" fmla="*/ 672 h 870"/>
                  <a:gd name="T4" fmla="*/ 1429 w 1434"/>
                  <a:gd name="T5" fmla="*/ 671 h 870"/>
                  <a:gd name="T6" fmla="*/ 1156 w 1434"/>
                  <a:gd name="T7" fmla="*/ 95 h 870"/>
                  <a:gd name="T8" fmla="*/ 743 w 1434"/>
                  <a:gd name="T9" fmla="*/ 202 h 870"/>
                  <a:gd name="T10" fmla="*/ 394 w 1434"/>
                  <a:gd name="T11" fmla="*/ 52 h 870"/>
                  <a:gd name="T12" fmla="*/ 4 w 1434"/>
                  <a:gd name="T13" fmla="*/ 672 h 870"/>
                  <a:gd name="T14" fmla="*/ 4 w 1434"/>
                  <a:gd name="T15" fmla="*/ 672 h 870"/>
                  <a:gd name="T16" fmla="*/ 0 w 1434"/>
                  <a:gd name="T17" fmla="*/ 691 h 870"/>
                  <a:gd name="T18" fmla="*/ 60 w 1434"/>
                  <a:gd name="T19" fmla="*/ 762 h 870"/>
                  <a:gd name="T20" fmla="*/ 717 w 1434"/>
                  <a:gd name="T21" fmla="*/ 870 h 870"/>
                  <a:gd name="T22" fmla="*/ 1374 w 1434"/>
                  <a:gd name="T23" fmla="*/ 762 h 870"/>
                  <a:gd name="T24" fmla="*/ 1434 w 1434"/>
                  <a:gd name="T25" fmla="*/ 691 h 870"/>
                  <a:gd name="T26" fmla="*/ 1430 w 1434"/>
                  <a:gd name="T27" fmla="*/ 673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34" h="870">
                    <a:moveTo>
                      <a:pt x="1430" y="673"/>
                    </a:moveTo>
                    <a:cubicBezTo>
                      <a:pt x="1430" y="672"/>
                      <a:pt x="1430" y="672"/>
                      <a:pt x="1430" y="672"/>
                    </a:cubicBezTo>
                    <a:cubicBezTo>
                      <a:pt x="1429" y="671"/>
                      <a:pt x="1429" y="671"/>
                      <a:pt x="1429" y="671"/>
                    </a:cubicBezTo>
                    <a:cubicBezTo>
                      <a:pt x="1429" y="671"/>
                      <a:pt x="1245" y="189"/>
                      <a:pt x="1156" y="95"/>
                    </a:cubicBezTo>
                    <a:cubicBezTo>
                      <a:pt x="1067" y="0"/>
                      <a:pt x="934" y="156"/>
                      <a:pt x="743" y="202"/>
                    </a:cubicBezTo>
                    <a:cubicBezTo>
                      <a:pt x="606" y="234"/>
                      <a:pt x="550" y="74"/>
                      <a:pt x="394" y="52"/>
                    </a:cubicBezTo>
                    <a:cubicBezTo>
                      <a:pt x="262" y="34"/>
                      <a:pt x="14" y="646"/>
                      <a:pt x="4" y="672"/>
                    </a:cubicBezTo>
                    <a:cubicBezTo>
                      <a:pt x="4" y="672"/>
                      <a:pt x="4" y="672"/>
                      <a:pt x="4" y="672"/>
                    </a:cubicBezTo>
                    <a:cubicBezTo>
                      <a:pt x="1" y="678"/>
                      <a:pt x="0" y="684"/>
                      <a:pt x="0" y="691"/>
                    </a:cubicBezTo>
                    <a:cubicBezTo>
                      <a:pt x="0" y="716"/>
                      <a:pt x="22" y="740"/>
                      <a:pt x="60" y="762"/>
                    </a:cubicBezTo>
                    <a:cubicBezTo>
                      <a:pt x="171" y="826"/>
                      <a:pt x="423" y="870"/>
                      <a:pt x="717" y="870"/>
                    </a:cubicBezTo>
                    <a:cubicBezTo>
                      <a:pt x="1011" y="870"/>
                      <a:pt x="1263" y="826"/>
                      <a:pt x="1374" y="762"/>
                    </a:cubicBezTo>
                    <a:cubicBezTo>
                      <a:pt x="1412" y="740"/>
                      <a:pt x="1434" y="716"/>
                      <a:pt x="1434" y="691"/>
                    </a:cubicBezTo>
                    <a:cubicBezTo>
                      <a:pt x="1434" y="685"/>
                      <a:pt x="1433" y="679"/>
                      <a:pt x="1430" y="673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299"/>
              <p:cNvSpPr>
                <a:spLocks/>
              </p:cNvSpPr>
              <p:nvPr/>
            </p:nvSpPr>
            <p:spPr bwMode="auto">
              <a:xfrm>
                <a:off x="9612313" y="2509838"/>
                <a:ext cx="25400" cy="44450"/>
              </a:xfrm>
              <a:custGeom>
                <a:avLst/>
                <a:gdLst>
                  <a:gd name="T0" fmla="*/ 13 w 22"/>
                  <a:gd name="T1" fmla="*/ 11 h 39"/>
                  <a:gd name="T2" fmla="*/ 14 w 22"/>
                  <a:gd name="T3" fmla="*/ 0 h 39"/>
                  <a:gd name="T4" fmla="*/ 14 w 22"/>
                  <a:gd name="T5" fmla="*/ 0 h 39"/>
                  <a:gd name="T6" fmla="*/ 0 w 22"/>
                  <a:gd name="T7" fmla="*/ 37 h 39"/>
                  <a:gd name="T8" fmla="*/ 22 w 22"/>
                  <a:gd name="T9" fmla="*/ 39 h 39"/>
                  <a:gd name="T10" fmla="*/ 13 w 22"/>
                  <a:gd name="T11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13" y="11"/>
                    </a:moveTo>
                    <a:cubicBezTo>
                      <a:pt x="13" y="7"/>
                      <a:pt x="14" y="3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16" y="30"/>
                      <a:pt x="13" y="20"/>
                      <a:pt x="13" y="11"/>
                    </a:cubicBez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300"/>
              <p:cNvSpPr>
                <a:spLocks/>
              </p:cNvSpPr>
              <p:nvPr/>
            </p:nvSpPr>
            <p:spPr bwMode="auto">
              <a:xfrm>
                <a:off x="9939338" y="2970213"/>
                <a:ext cx="411163" cy="38100"/>
              </a:xfrm>
              <a:custGeom>
                <a:avLst/>
                <a:gdLst>
                  <a:gd name="T0" fmla="*/ 0 w 355"/>
                  <a:gd name="T1" fmla="*/ 1 h 33"/>
                  <a:gd name="T2" fmla="*/ 250 w 355"/>
                  <a:gd name="T3" fmla="*/ 33 h 33"/>
                  <a:gd name="T4" fmla="*/ 355 w 355"/>
                  <a:gd name="T5" fmla="*/ 0 h 33"/>
                  <a:gd name="T6" fmla="*/ 0 w 355"/>
                  <a:gd name="T7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5" h="33">
                    <a:moveTo>
                      <a:pt x="0" y="1"/>
                    </a:moveTo>
                    <a:cubicBezTo>
                      <a:pt x="75" y="16"/>
                      <a:pt x="159" y="27"/>
                      <a:pt x="250" y="33"/>
                    </a:cubicBezTo>
                    <a:cubicBezTo>
                      <a:pt x="355" y="0"/>
                      <a:pt x="355" y="0"/>
                      <a:pt x="35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301"/>
              <p:cNvSpPr>
                <a:spLocks/>
              </p:cNvSpPr>
              <p:nvPr/>
            </p:nvSpPr>
            <p:spPr bwMode="auto">
              <a:xfrm>
                <a:off x="9629775" y="2500313"/>
                <a:ext cx="3175" cy="9525"/>
              </a:xfrm>
              <a:custGeom>
                <a:avLst/>
                <a:gdLst>
                  <a:gd name="T0" fmla="*/ 3 w 3"/>
                  <a:gd name="T1" fmla="*/ 0 h 8"/>
                  <a:gd name="T2" fmla="*/ 3 w 3"/>
                  <a:gd name="T3" fmla="*/ 1 h 8"/>
                  <a:gd name="T4" fmla="*/ 0 w 3"/>
                  <a:gd name="T5" fmla="*/ 8 h 8"/>
                  <a:gd name="T6" fmla="*/ 0 w 3"/>
                  <a:gd name="T7" fmla="*/ 8 h 8"/>
                  <a:gd name="T8" fmla="*/ 3 w 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302"/>
              <p:cNvSpPr>
                <a:spLocks/>
              </p:cNvSpPr>
              <p:nvPr/>
            </p:nvSpPr>
            <p:spPr bwMode="auto">
              <a:xfrm>
                <a:off x="10534650" y="2841625"/>
                <a:ext cx="485775" cy="128587"/>
              </a:xfrm>
              <a:custGeom>
                <a:avLst/>
                <a:gdLst>
                  <a:gd name="T0" fmla="*/ 0 w 421"/>
                  <a:gd name="T1" fmla="*/ 86 h 112"/>
                  <a:gd name="T2" fmla="*/ 382 w 421"/>
                  <a:gd name="T3" fmla="*/ 112 h 112"/>
                  <a:gd name="T4" fmla="*/ 421 w 421"/>
                  <a:gd name="T5" fmla="*/ 104 h 112"/>
                  <a:gd name="T6" fmla="*/ 320 w 421"/>
                  <a:gd name="T7" fmla="*/ 0 h 112"/>
                  <a:gd name="T8" fmla="*/ 0 w 421"/>
                  <a:gd name="T9" fmla="*/ 8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1" h="112">
                    <a:moveTo>
                      <a:pt x="0" y="86"/>
                    </a:moveTo>
                    <a:cubicBezTo>
                      <a:pt x="382" y="112"/>
                      <a:pt x="382" y="112"/>
                      <a:pt x="382" y="112"/>
                    </a:cubicBezTo>
                    <a:cubicBezTo>
                      <a:pt x="395" y="109"/>
                      <a:pt x="408" y="107"/>
                      <a:pt x="421" y="104"/>
                    </a:cubicBezTo>
                    <a:cubicBezTo>
                      <a:pt x="320" y="0"/>
                      <a:pt x="320" y="0"/>
                      <a:pt x="320" y="0"/>
                    </a:cubicBez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303"/>
              <p:cNvSpPr>
                <a:spLocks/>
              </p:cNvSpPr>
              <p:nvPr/>
            </p:nvSpPr>
            <p:spPr bwMode="auto">
              <a:xfrm>
                <a:off x="10244138" y="2722563"/>
                <a:ext cx="180975" cy="47625"/>
              </a:xfrm>
              <a:custGeom>
                <a:avLst/>
                <a:gdLst>
                  <a:gd name="T0" fmla="*/ 156 w 156"/>
                  <a:gd name="T1" fmla="*/ 6 h 42"/>
                  <a:gd name="T2" fmla="*/ 0 w 156"/>
                  <a:gd name="T3" fmla="*/ 0 h 42"/>
                  <a:gd name="T4" fmla="*/ 11 w 156"/>
                  <a:gd name="T5" fmla="*/ 42 h 42"/>
                  <a:gd name="T6" fmla="*/ 156 w 156"/>
                  <a:gd name="T7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42">
                    <a:moveTo>
                      <a:pt x="156" y="6"/>
                    </a:moveTo>
                    <a:cubicBezTo>
                      <a:pt x="102" y="5"/>
                      <a:pt x="50" y="3"/>
                      <a:pt x="0" y="0"/>
                    </a:cubicBezTo>
                    <a:cubicBezTo>
                      <a:pt x="11" y="42"/>
                      <a:pt x="11" y="42"/>
                      <a:pt x="11" y="42"/>
                    </a:cubicBezTo>
                    <a:lnTo>
                      <a:pt x="156" y="6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304"/>
              <p:cNvSpPr>
                <a:spLocks/>
              </p:cNvSpPr>
              <p:nvPr/>
            </p:nvSpPr>
            <p:spPr bwMode="auto">
              <a:xfrm>
                <a:off x="10256838" y="2728913"/>
                <a:ext cx="244475" cy="60325"/>
              </a:xfrm>
              <a:custGeom>
                <a:avLst/>
                <a:gdLst>
                  <a:gd name="T0" fmla="*/ 144 w 211"/>
                  <a:gd name="T1" fmla="*/ 52 h 52"/>
                  <a:gd name="T2" fmla="*/ 211 w 211"/>
                  <a:gd name="T3" fmla="*/ 0 h 52"/>
                  <a:gd name="T4" fmla="*/ 172 w 211"/>
                  <a:gd name="T5" fmla="*/ 0 h 52"/>
                  <a:gd name="T6" fmla="*/ 145 w 211"/>
                  <a:gd name="T7" fmla="*/ 0 h 52"/>
                  <a:gd name="T8" fmla="*/ 0 w 211"/>
                  <a:gd name="T9" fmla="*/ 36 h 52"/>
                  <a:gd name="T10" fmla="*/ 144 w 211"/>
                  <a:gd name="T1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52">
                    <a:moveTo>
                      <a:pt x="144" y="52"/>
                    </a:moveTo>
                    <a:cubicBezTo>
                      <a:pt x="211" y="0"/>
                      <a:pt x="211" y="0"/>
                      <a:pt x="211" y="0"/>
                    </a:cubicBezTo>
                    <a:cubicBezTo>
                      <a:pt x="198" y="0"/>
                      <a:pt x="185" y="0"/>
                      <a:pt x="172" y="0"/>
                    </a:cubicBezTo>
                    <a:cubicBezTo>
                      <a:pt x="163" y="0"/>
                      <a:pt x="154" y="0"/>
                      <a:pt x="145" y="0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144" y="52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305"/>
              <p:cNvSpPr>
                <a:spLocks/>
              </p:cNvSpPr>
              <p:nvPr/>
            </p:nvSpPr>
            <p:spPr bwMode="auto">
              <a:xfrm>
                <a:off x="9812338" y="2651125"/>
                <a:ext cx="1588" cy="1587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306"/>
              <p:cNvSpPr>
                <a:spLocks/>
              </p:cNvSpPr>
              <p:nvPr/>
            </p:nvSpPr>
            <p:spPr bwMode="auto">
              <a:xfrm>
                <a:off x="9602788" y="2552700"/>
                <a:ext cx="158750" cy="80962"/>
              </a:xfrm>
              <a:custGeom>
                <a:avLst/>
                <a:gdLst>
                  <a:gd name="T0" fmla="*/ 82 w 137"/>
                  <a:gd name="T1" fmla="*/ 45 h 71"/>
                  <a:gd name="T2" fmla="*/ 31 w 137"/>
                  <a:gd name="T3" fmla="*/ 2 h 71"/>
                  <a:gd name="T4" fmla="*/ 9 w 137"/>
                  <a:gd name="T5" fmla="*/ 0 h 71"/>
                  <a:gd name="T6" fmla="*/ 0 w 137"/>
                  <a:gd name="T7" fmla="*/ 23 h 71"/>
                  <a:gd name="T8" fmla="*/ 137 w 137"/>
                  <a:gd name="T9" fmla="*/ 71 h 71"/>
                  <a:gd name="T10" fmla="*/ 82 w 137"/>
                  <a:gd name="T11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71">
                    <a:moveTo>
                      <a:pt x="82" y="45"/>
                    </a:moveTo>
                    <a:cubicBezTo>
                      <a:pt x="58" y="32"/>
                      <a:pt x="41" y="17"/>
                      <a:pt x="31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16" y="63"/>
                      <a:pt x="98" y="54"/>
                      <a:pt x="82" y="45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307"/>
              <p:cNvSpPr>
                <a:spLocks/>
              </p:cNvSpPr>
              <p:nvPr/>
            </p:nvSpPr>
            <p:spPr bwMode="auto">
              <a:xfrm>
                <a:off x="9540875" y="2579688"/>
                <a:ext cx="273050" cy="247650"/>
              </a:xfrm>
              <a:custGeom>
                <a:avLst/>
                <a:gdLst>
                  <a:gd name="T0" fmla="*/ 234 w 236"/>
                  <a:gd name="T1" fmla="*/ 63 h 215"/>
                  <a:gd name="T2" fmla="*/ 190 w 236"/>
                  <a:gd name="T3" fmla="*/ 48 h 215"/>
                  <a:gd name="T4" fmla="*/ 53 w 236"/>
                  <a:gd name="T5" fmla="*/ 0 h 215"/>
                  <a:gd name="T6" fmla="*/ 5 w 236"/>
                  <a:gd name="T7" fmla="*/ 124 h 215"/>
                  <a:gd name="T8" fmla="*/ 4 w 236"/>
                  <a:gd name="T9" fmla="*/ 128 h 215"/>
                  <a:gd name="T10" fmla="*/ 3 w 236"/>
                  <a:gd name="T11" fmla="*/ 130 h 215"/>
                  <a:gd name="T12" fmla="*/ 3 w 236"/>
                  <a:gd name="T13" fmla="*/ 130 h 215"/>
                  <a:gd name="T14" fmla="*/ 0 w 236"/>
                  <a:gd name="T15" fmla="*/ 150 h 215"/>
                  <a:gd name="T16" fmla="*/ 32 w 236"/>
                  <a:gd name="T17" fmla="*/ 215 h 215"/>
                  <a:gd name="T18" fmla="*/ 236 w 236"/>
                  <a:gd name="T19" fmla="*/ 64 h 215"/>
                  <a:gd name="T20" fmla="*/ 234 w 236"/>
                  <a:gd name="T21" fmla="*/ 6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6" h="215">
                    <a:moveTo>
                      <a:pt x="234" y="63"/>
                    </a:moveTo>
                    <a:cubicBezTo>
                      <a:pt x="218" y="58"/>
                      <a:pt x="204" y="53"/>
                      <a:pt x="190" y="48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" y="124"/>
                      <a:pt x="5" y="124"/>
                      <a:pt x="5" y="124"/>
                    </a:cubicBezTo>
                    <a:cubicBezTo>
                      <a:pt x="4" y="128"/>
                      <a:pt x="4" y="128"/>
                      <a:pt x="4" y="128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1" y="137"/>
                      <a:pt x="0" y="144"/>
                      <a:pt x="0" y="150"/>
                    </a:cubicBezTo>
                    <a:cubicBezTo>
                      <a:pt x="0" y="173"/>
                      <a:pt x="11" y="194"/>
                      <a:pt x="32" y="215"/>
                    </a:cubicBezTo>
                    <a:cubicBezTo>
                      <a:pt x="236" y="64"/>
                      <a:pt x="236" y="64"/>
                      <a:pt x="236" y="64"/>
                    </a:cubicBezTo>
                    <a:lnTo>
                      <a:pt x="234" y="63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308"/>
              <p:cNvSpPr>
                <a:spLocks/>
              </p:cNvSpPr>
              <p:nvPr/>
            </p:nvSpPr>
            <p:spPr bwMode="auto">
              <a:xfrm>
                <a:off x="10534650" y="2940050"/>
                <a:ext cx="441325" cy="58737"/>
              </a:xfrm>
              <a:custGeom>
                <a:avLst/>
                <a:gdLst>
                  <a:gd name="T0" fmla="*/ 217 w 382"/>
                  <a:gd name="T1" fmla="*/ 51 h 51"/>
                  <a:gd name="T2" fmla="*/ 382 w 382"/>
                  <a:gd name="T3" fmla="*/ 26 h 51"/>
                  <a:gd name="T4" fmla="*/ 0 w 382"/>
                  <a:gd name="T5" fmla="*/ 0 h 51"/>
                  <a:gd name="T6" fmla="*/ 217 w 38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2" h="51">
                    <a:moveTo>
                      <a:pt x="217" y="51"/>
                    </a:moveTo>
                    <a:cubicBezTo>
                      <a:pt x="276" y="45"/>
                      <a:pt x="331" y="36"/>
                      <a:pt x="382" y="2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7" y="51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309"/>
              <p:cNvSpPr>
                <a:spLocks/>
              </p:cNvSpPr>
              <p:nvPr/>
            </p:nvSpPr>
            <p:spPr bwMode="auto">
              <a:xfrm>
                <a:off x="10256838" y="2770188"/>
                <a:ext cx="166688" cy="38100"/>
              </a:xfrm>
              <a:custGeom>
                <a:avLst/>
                <a:gdLst>
                  <a:gd name="T0" fmla="*/ 105 w 105"/>
                  <a:gd name="T1" fmla="*/ 12 h 24"/>
                  <a:gd name="T2" fmla="*/ 0 w 105"/>
                  <a:gd name="T3" fmla="*/ 0 h 24"/>
                  <a:gd name="T4" fmla="*/ 82 w 105"/>
                  <a:gd name="T5" fmla="*/ 24 h 24"/>
                  <a:gd name="T6" fmla="*/ 105 w 105"/>
                  <a:gd name="T7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24">
                    <a:moveTo>
                      <a:pt x="105" y="12"/>
                    </a:moveTo>
                    <a:lnTo>
                      <a:pt x="0" y="0"/>
                    </a:lnTo>
                    <a:lnTo>
                      <a:pt x="82" y="24"/>
                    </a:lnTo>
                    <a:lnTo>
                      <a:pt x="105" y="12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310"/>
              <p:cNvSpPr>
                <a:spLocks/>
              </p:cNvSpPr>
              <p:nvPr/>
            </p:nvSpPr>
            <p:spPr bwMode="auto">
              <a:xfrm>
                <a:off x="10350500" y="2808288"/>
                <a:ext cx="184150" cy="161925"/>
              </a:xfrm>
              <a:custGeom>
                <a:avLst/>
                <a:gdLst>
                  <a:gd name="T0" fmla="*/ 0 w 116"/>
                  <a:gd name="T1" fmla="*/ 102 h 102"/>
                  <a:gd name="T2" fmla="*/ 116 w 116"/>
                  <a:gd name="T3" fmla="*/ 83 h 102"/>
                  <a:gd name="T4" fmla="*/ 23 w 116"/>
                  <a:gd name="T5" fmla="*/ 0 h 102"/>
                  <a:gd name="T6" fmla="*/ 0 w 116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102">
                    <a:moveTo>
                      <a:pt x="0" y="102"/>
                    </a:moveTo>
                    <a:lnTo>
                      <a:pt x="116" y="83"/>
                    </a:lnTo>
                    <a:lnTo>
                      <a:pt x="23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311"/>
              <p:cNvSpPr>
                <a:spLocks/>
              </p:cNvSpPr>
              <p:nvPr/>
            </p:nvSpPr>
            <p:spPr bwMode="auto">
              <a:xfrm>
                <a:off x="10387013" y="2789238"/>
                <a:ext cx="147638" cy="150812"/>
              </a:xfrm>
              <a:custGeom>
                <a:avLst/>
                <a:gdLst>
                  <a:gd name="T0" fmla="*/ 0 w 93"/>
                  <a:gd name="T1" fmla="*/ 12 h 95"/>
                  <a:gd name="T2" fmla="*/ 93 w 93"/>
                  <a:gd name="T3" fmla="*/ 95 h 95"/>
                  <a:gd name="T4" fmla="*/ 23 w 93"/>
                  <a:gd name="T5" fmla="*/ 0 h 95"/>
                  <a:gd name="T6" fmla="*/ 0 w 93"/>
                  <a:gd name="T7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95">
                    <a:moveTo>
                      <a:pt x="0" y="12"/>
                    </a:moveTo>
                    <a:lnTo>
                      <a:pt x="93" y="95"/>
                    </a:lnTo>
                    <a:lnTo>
                      <a:pt x="2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Rectangle 1312"/>
              <p:cNvSpPr>
                <a:spLocks noChangeArrowheads="1"/>
              </p:cNvSpPr>
              <p:nvPr/>
            </p:nvSpPr>
            <p:spPr bwMode="auto">
              <a:xfrm>
                <a:off x="9813925" y="2652713"/>
                <a:ext cx="1588" cy="15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313"/>
              <p:cNvSpPr>
                <a:spLocks/>
              </p:cNvSpPr>
              <p:nvPr/>
            </p:nvSpPr>
            <p:spPr bwMode="auto">
              <a:xfrm>
                <a:off x="9840913" y="2789238"/>
                <a:ext cx="509588" cy="182562"/>
              </a:xfrm>
              <a:custGeom>
                <a:avLst/>
                <a:gdLst>
                  <a:gd name="T0" fmla="*/ 153 w 441"/>
                  <a:gd name="T1" fmla="*/ 0 h 158"/>
                  <a:gd name="T2" fmla="*/ 0 w 441"/>
                  <a:gd name="T3" fmla="*/ 138 h 158"/>
                  <a:gd name="T4" fmla="*/ 86 w 441"/>
                  <a:gd name="T5" fmla="*/ 158 h 158"/>
                  <a:gd name="T6" fmla="*/ 441 w 441"/>
                  <a:gd name="T7" fmla="*/ 157 h 158"/>
                  <a:gd name="T8" fmla="*/ 153 w 441"/>
                  <a:gd name="T9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1" h="158">
                    <a:moveTo>
                      <a:pt x="153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27" y="145"/>
                      <a:pt x="56" y="152"/>
                      <a:pt x="86" y="158"/>
                    </a:cubicBezTo>
                    <a:cubicBezTo>
                      <a:pt x="441" y="157"/>
                      <a:pt x="441" y="157"/>
                      <a:pt x="441" y="157"/>
                    </a:cubicBez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314"/>
              <p:cNvSpPr>
                <a:spLocks/>
              </p:cNvSpPr>
              <p:nvPr/>
            </p:nvSpPr>
            <p:spPr bwMode="auto">
              <a:xfrm>
                <a:off x="9813925" y="2652713"/>
                <a:ext cx="307975" cy="136525"/>
              </a:xfrm>
              <a:custGeom>
                <a:avLst/>
                <a:gdLst>
                  <a:gd name="T0" fmla="*/ 176 w 267"/>
                  <a:gd name="T1" fmla="*/ 118 h 118"/>
                  <a:gd name="T2" fmla="*/ 267 w 267"/>
                  <a:gd name="T3" fmla="*/ 51 h 118"/>
                  <a:gd name="T4" fmla="*/ 1 w 267"/>
                  <a:gd name="T5" fmla="*/ 0 h 118"/>
                  <a:gd name="T6" fmla="*/ 0 w 267"/>
                  <a:gd name="T7" fmla="*/ 0 h 118"/>
                  <a:gd name="T8" fmla="*/ 176 w 267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118">
                    <a:moveTo>
                      <a:pt x="176" y="118"/>
                    </a:moveTo>
                    <a:cubicBezTo>
                      <a:pt x="267" y="51"/>
                      <a:pt x="267" y="51"/>
                      <a:pt x="267" y="51"/>
                    </a:cubicBezTo>
                    <a:cubicBezTo>
                      <a:pt x="163" y="39"/>
                      <a:pt x="72" y="2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76" y="118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315"/>
              <p:cNvSpPr>
                <a:spLocks/>
              </p:cNvSpPr>
              <p:nvPr/>
            </p:nvSpPr>
            <p:spPr bwMode="auto">
              <a:xfrm>
                <a:off x="10017125" y="2711450"/>
                <a:ext cx="239713" cy="77787"/>
              </a:xfrm>
              <a:custGeom>
                <a:avLst/>
                <a:gdLst>
                  <a:gd name="T0" fmla="*/ 208 w 208"/>
                  <a:gd name="T1" fmla="*/ 51 h 67"/>
                  <a:gd name="T2" fmla="*/ 197 w 208"/>
                  <a:gd name="T3" fmla="*/ 9 h 67"/>
                  <a:gd name="T4" fmla="*/ 91 w 208"/>
                  <a:gd name="T5" fmla="*/ 0 h 67"/>
                  <a:gd name="T6" fmla="*/ 0 w 208"/>
                  <a:gd name="T7" fmla="*/ 67 h 67"/>
                  <a:gd name="T8" fmla="*/ 208 w 208"/>
                  <a:gd name="T9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67">
                    <a:moveTo>
                      <a:pt x="208" y="51"/>
                    </a:moveTo>
                    <a:cubicBezTo>
                      <a:pt x="197" y="9"/>
                      <a:pt x="197" y="9"/>
                      <a:pt x="197" y="9"/>
                    </a:cubicBezTo>
                    <a:cubicBezTo>
                      <a:pt x="160" y="7"/>
                      <a:pt x="125" y="4"/>
                      <a:pt x="91" y="0"/>
                    </a:cubicBezTo>
                    <a:cubicBezTo>
                      <a:pt x="0" y="67"/>
                      <a:pt x="0" y="67"/>
                      <a:pt x="0" y="67"/>
                    </a:cubicBezTo>
                    <a:lnTo>
                      <a:pt x="208" y="51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316"/>
              <p:cNvSpPr>
                <a:spLocks/>
              </p:cNvSpPr>
              <p:nvPr/>
            </p:nvSpPr>
            <p:spPr bwMode="auto">
              <a:xfrm>
                <a:off x="10017125" y="2770188"/>
                <a:ext cx="369888" cy="38100"/>
              </a:xfrm>
              <a:custGeom>
                <a:avLst/>
                <a:gdLst>
                  <a:gd name="T0" fmla="*/ 151 w 233"/>
                  <a:gd name="T1" fmla="*/ 0 h 24"/>
                  <a:gd name="T2" fmla="*/ 0 w 233"/>
                  <a:gd name="T3" fmla="*/ 12 h 24"/>
                  <a:gd name="T4" fmla="*/ 233 w 233"/>
                  <a:gd name="T5" fmla="*/ 24 h 24"/>
                  <a:gd name="T6" fmla="*/ 151 w 233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24">
                    <a:moveTo>
                      <a:pt x="151" y="0"/>
                    </a:moveTo>
                    <a:lnTo>
                      <a:pt x="0" y="12"/>
                    </a:lnTo>
                    <a:lnTo>
                      <a:pt x="233" y="24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317"/>
              <p:cNvSpPr>
                <a:spLocks/>
              </p:cNvSpPr>
              <p:nvPr/>
            </p:nvSpPr>
            <p:spPr bwMode="auto">
              <a:xfrm>
                <a:off x="10017125" y="2789238"/>
                <a:ext cx="369888" cy="180975"/>
              </a:xfrm>
              <a:custGeom>
                <a:avLst/>
                <a:gdLst>
                  <a:gd name="T0" fmla="*/ 0 w 233"/>
                  <a:gd name="T1" fmla="*/ 0 h 114"/>
                  <a:gd name="T2" fmla="*/ 210 w 233"/>
                  <a:gd name="T3" fmla="*/ 114 h 114"/>
                  <a:gd name="T4" fmla="*/ 233 w 233"/>
                  <a:gd name="T5" fmla="*/ 12 h 114"/>
                  <a:gd name="T6" fmla="*/ 0 w 233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114">
                    <a:moveTo>
                      <a:pt x="0" y="0"/>
                    </a:moveTo>
                    <a:lnTo>
                      <a:pt x="210" y="114"/>
                    </a:lnTo>
                    <a:lnTo>
                      <a:pt x="23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1318"/>
              <p:cNvSpPr>
                <a:spLocks/>
              </p:cNvSpPr>
              <p:nvPr/>
            </p:nvSpPr>
            <p:spPr bwMode="auto">
              <a:xfrm>
                <a:off x="9821863" y="2789238"/>
                <a:ext cx="195263" cy="158750"/>
              </a:xfrm>
              <a:custGeom>
                <a:avLst/>
                <a:gdLst>
                  <a:gd name="T0" fmla="*/ 25 w 169"/>
                  <a:gd name="T1" fmla="*/ 45 h 138"/>
                  <a:gd name="T2" fmla="*/ 0 w 169"/>
                  <a:gd name="T3" fmla="*/ 134 h 138"/>
                  <a:gd name="T4" fmla="*/ 16 w 169"/>
                  <a:gd name="T5" fmla="*/ 138 h 138"/>
                  <a:gd name="T6" fmla="*/ 169 w 169"/>
                  <a:gd name="T7" fmla="*/ 0 h 138"/>
                  <a:gd name="T8" fmla="*/ 25 w 169"/>
                  <a:gd name="T9" fmla="*/ 4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38">
                    <a:moveTo>
                      <a:pt x="25" y="45"/>
                    </a:moveTo>
                    <a:cubicBezTo>
                      <a:pt x="0" y="134"/>
                      <a:pt x="0" y="134"/>
                      <a:pt x="0" y="134"/>
                    </a:cubicBezTo>
                    <a:cubicBezTo>
                      <a:pt x="5" y="135"/>
                      <a:pt x="11" y="136"/>
                      <a:pt x="16" y="138"/>
                    </a:cubicBezTo>
                    <a:cubicBezTo>
                      <a:pt x="169" y="0"/>
                      <a:pt x="169" y="0"/>
                      <a:pt x="169" y="0"/>
                    </a:cubicBezTo>
                    <a:lnTo>
                      <a:pt x="25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319"/>
              <p:cNvSpPr>
                <a:spLocks/>
              </p:cNvSpPr>
              <p:nvPr/>
            </p:nvSpPr>
            <p:spPr bwMode="auto">
              <a:xfrm>
                <a:off x="9813925" y="2652713"/>
                <a:ext cx="203200" cy="188912"/>
              </a:xfrm>
              <a:custGeom>
                <a:avLst/>
                <a:gdLst>
                  <a:gd name="T0" fmla="*/ 23 w 128"/>
                  <a:gd name="T1" fmla="*/ 119 h 119"/>
                  <a:gd name="T2" fmla="*/ 128 w 128"/>
                  <a:gd name="T3" fmla="*/ 86 h 119"/>
                  <a:gd name="T4" fmla="*/ 0 w 128"/>
                  <a:gd name="T5" fmla="*/ 0 h 119"/>
                  <a:gd name="T6" fmla="*/ 23 w 128"/>
                  <a:gd name="T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19">
                    <a:moveTo>
                      <a:pt x="23" y="119"/>
                    </a:moveTo>
                    <a:lnTo>
                      <a:pt x="128" y="86"/>
                    </a:lnTo>
                    <a:lnTo>
                      <a:pt x="0" y="0"/>
                    </a:ln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320"/>
              <p:cNvSpPr>
                <a:spLocks/>
              </p:cNvSpPr>
              <p:nvPr/>
            </p:nvSpPr>
            <p:spPr bwMode="auto">
              <a:xfrm>
                <a:off x="9642475" y="2841625"/>
                <a:ext cx="207963" cy="103187"/>
              </a:xfrm>
              <a:custGeom>
                <a:avLst/>
                <a:gdLst>
                  <a:gd name="T0" fmla="*/ 0 w 181"/>
                  <a:gd name="T1" fmla="*/ 28 h 89"/>
                  <a:gd name="T2" fmla="*/ 156 w 181"/>
                  <a:gd name="T3" fmla="*/ 89 h 89"/>
                  <a:gd name="T4" fmla="*/ 181 w 181"/>
                  <a:gd name="T5" fmla="*/ 0 h 89"/>
                  <a:gd name="T6" fmla="*/ 0 w 181"/>
                  <a:gd name="T7" fmla="*/ 2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1" h="89">
                    <a:moveTo>
                      <a:pt x="0" y="28"/>
                    </a:moveTo>
                    <a:cubicBezTo>
                      <a:pt x="41" y="51"/>
                      <a:pt x="93" y="71"/>
                      <a:pt x="156" y="89"/>
                    </a:cubicBezTo>
                    <a:cubicBezTo>
                      <a:pt x="181" y="0"/>
                      <a:pt x="181" y="0"/>
                      <a:pt x="181" y="0"/>
                    </a:cubicBez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321"/>
              <p:cNvSpPr>
                <a:spLocks/>
              </p:cNvSpPr>
              <p:nvPr/>
            </p:nvSpPr>
            <p:spPr bwMode="auto">
              <a:xfrm>
                <a:off x="9578975" y="2652713"/>
                <a:ext cx="271463" cy="220662"/>
              </a:xfrm>
              <a:custGeom>
                <a:avLst/>
                <a:gdLst>
                  <a:gd name="T0" fmla="*/ 204 w 236"/>
                  <a:gd name="T1" fmla="*/ 0 h 191"/>
                  <a:gd name="T2" fmla="*/ 0 w 236"/>
                  <a:gd name="T3" fmla="*/ 151 h 191"/>
                  <a:gd name="T4" fmla="*/ 55 w 236"/>
                  <a:gd name="T5" fmla="*/ 191 h 191"/>
                  <a:gd name="T6" fmla="*/ 236 w 236"/>
                  <a:gd name="T7" fmla="*/ 163 h 191"/>
                  <a:gd name="T8" fmla="*/ 204 w 236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191">
                    <a:moveTo>
                      <a:pt x="204" y="0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14" y="165"/>
                      <a:pt x="33" y="178"/>
                      <a:pt x="55" y="191"/>
                    </a:cubicBezTo>
                    <a:cubicBezTo>
                      <a:pt x="236" y="163"/>
                      <a:pt x="236" y="163"/>
                      <a:pt x="236" y="163"/>
                    </a:cubicBez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322"/>
              <p:cNvSpPr>
                <a:spLocks/>
              </p:cNvSpPr>
              <p:nvPr/>
            </p:nvSpPr>
            <p:spPr bwMode="auto">
              <a:xfrm>
                <a:off x="10228263" y="2970213"/>
                <a:ext cx="220663" cy="47625"/>
              </a:xfrm>
              <a:custGeom>
                <a:avLst/>
                <a:gdLst>
                  <a:gd name="T0" fmla="*/ 0 w 191"/>
                  <a:gd name="T1" fmla="*/ 33 h 41"/>
                  <a:gd name="T2" fmla="*/ 191 w 191"/>
                  <a:gd name="T3" fmla="*/ 41 h 41"/>
                  <a:gd name="T4" fmla="*/ 105 w 191"/>
                  <a:gd name="T5" fmla="*/ 0 h 41"/>
                  <a:gd name="T6" fmla="*/ 0 w 191"/>
                  <a:gd name="T7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1" h="41">
                    <a:moveTo>
                      <a:pt x="0" y="33"/>
                    </a:moveTo>
                    <a:cubicBezTo>
                      <a:pt x="61" y="38"/>
                      <a:pt x="125" y="40"/>
                      <a:pt x="191" y="41"/>
                    </a:cubicBezTo>
                    <a:cubicBezTo>
                      <a:pt x="105" y="0"/>
                      <a:pt x="105" y="0"/>
                      <a:pt x="105" y="0"/>
                    </a:cubicBez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1323"/>
              <p:cNvSpPr>
                <a:spLocks/>
              </p:cNvSpPr>
              <p:nvPr/>
            </p:nvSpPr>
            <p:spPr bwMode="auto">
              <a:xfrm>
                <a:off x="10350500" y="2940050"/>
                <a:ext cx="184150" cy="77787"/>
              </a:xfrm>
              <a:custGeom>
                <a:avLst/>
                <a:gdLst>
                  <a:gd name="T0" fmla="*/ 0 w 160"/>
                  <a:gd name="T1" fmla="*/ 26 h 67"/>
                  <a:gd name="T2" fmla="*/ 86 w 160"/>
                  <a:gd name="T3" fmla="*/ 67 h 67"/>
                  <a:gd name="T4" fmla="*/ 92 w 160"/>
                  <a:gd name="T5" fmla="*/ 67 h 67"/>
                  <a:gd name="T6" fmla="*/ 136 w 160"/>
                  <a:gd name="T7" fmla="*/ 66 h 67"/>
                  <a:gd name="T8" fmla="*/ 160 w 160"/>
                  <a:gd name="T9" fmla="*/ 0 h 67"/>
                  <a:gd name="T10" fmla="*/ 0 w 160"/>
                  <a:gd name="T11" fmla="*/ 2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67">
                    <a:moveTo>
                      <a:pt x="0" y="26"/>
                    </a:moveTo>
                    <a:cubicBezTo>
                      <a:pt x="86" y="67"/>
                      <a:pt x="86" y="67"/>
                      <a:pt x="86" y="67"/>
                    </a:cubicBezTo>
                    <a:cubicBezTo>
                      <a:pt x="88" y="67"/>
                      <a:pt x="90" y="67"/>
                      <a:pt x="92" y="67"/>
                    </a:cubicBezTo>
                    <a:cubicBezTo>
                      <a:pt x="107" y="67"/>
                      <a:pt x="121" y="66"/>
                      <a:pt x="136" y="66"/>
                    </a:cubicBezTo>
                    <a:cubicBezTo>
                      <a:pt x="160" y="0"/>
                      <a:pt x="160" y="0"/>
                      <a:pt x="160" y="0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324"/>
              <p:cNvSpPr>
                <a:spLocks/>
              </p:cNvSpPr>
              <p:nvPr/>
            </p:nvSpPr>
            <p:spPr bwMode="auto">
              <a:xfrm>
                <a:off x="10507663" y="2940050"/>
                <a:ext cx="277813" cy="76200"/>
              </a:xfrm>
              <a:custGeom>
                <a:avLst/>
                <a:gdLst>
                  <a:gd name="T0" fmla="*/ 0 w 241"/>
                  <a:gd name="T1" fmla="*/ 66 h 66"/>
                  <a:gd name="T2" fmla="*/ 241 w 241"/>
                  <a:gd name="T3" fmla="*/ 51 h 66"/>
                  <a:gd name="T4" fmla="*/ 24 w 241"/>
                  <a:gd name="T5" fmla="*/ 0 h 66"/>
                  <a:gd name="T6" fmla="*/ 0 w 241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66">
                    <a:moveTo>
                      <a:pt x="0" y="66"/>
                    </a:moveTo>
                    <a:cubicBezTo>
                      <a:pt x="84" y="65"/>
                      <a:pt x="165" y="60"/>
                      <a:pt x="241" y="51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1325"/>
              <p:cNvSpPr>
                <a:spLocks/>
              </p:cNvSpPr>
              <p:nvPr/>
            </p:nvSpPr>
            <p:spPr bwMode="auto">
              <a:xfrm>
                <a:off x="10904538" y="2841625"/>
                <a:ext cx="358775" cy="119062"/>
              </a:xfrm>
              <a:custGeom>
                <a:avLst/>
                <a:gdLst>
                  <a:gd name="T0" fmla="*/ 101 w 311"/>
                  <a:gd name="T1" fmla="*/ 104 h 104"/>
                  <a:gd name="T2" fmla="*/ 311 w 311"/>
                  <a:gd name="T3" fmla="*/ 31 h 104"/>
                  <a:gd name="T4" fmla="*/ 0 w 311"/>
                  <a:gd name="T5" fmla="*/ 0 h 104"/>
                  <a:gd name="T6" fmla="*/ 101 w 311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1" h="104">
                    <a:moveTo>
                      <a:pt x="101" y="104"/>
                    </a:moveTo>
                    <a:cubicBezTo>
                      <a:pt x="188" y="84"/>
                      <a:pt x="259" y="59"/>
                      <a:pt x="311" y="3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1" y="104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1326"/>
              <p:cNvSpPr>
                <a:spLocks/>
              </p:cNvSpPr>
              <p:nvPr/>
            </p:nvSpPr>
            <p:spPr bwMode="auto">
              <a:xfrm>
                <a:off x="11264900" y="2535238"/>
                <a:ext cx="106363" cy="315912"/>
              </a:xfrm>
              <a:custGeom>
                <a:avLst/>
                <a:gdLst>
                  <a:gd name="T0" fmla="*/ 0 w 91"/>
                  <a:gd name="T1" fmla="*/ 26 h 273"/>
                  <a:gd name="T2" fmla="*/ 36 w 91"/>
                  <a:gd name="T3" fmla="*/ 273 h 273"/>
                  <a:gd name="T4" fmla="*/ 91 w 91"/>
                  <a:gd name="T5" fmla="*/ 188 h 273"/>
                  <a:gd name="T6" fmla="*/ 86 w 91"/>
                  <a:gd name="T7" fmla="*/ 162 h 273"/>
                  <a:gd name="T8" fmla="*/ 86 w 91"/>
                  <a:gd name="T9" fmla="*/ 162 h 273"/>
                  <a:gd name="T10" fmla="*/ 36 w 91"/>
                  <a:gd name="T11" fmla="*/ 33 h 273"/>
                  <a:gd name="T12" fmla="*/ 14 w 91"/>
                  <a:gd name="T13" fmla="*/ 0 h 273"/>
                  <a:gd name="T14" fmla="*/ 0 w 91"/>
                  <a:gd name="T15" fmla="*/ 26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273">
                    <a:moveTo>
                      <a:pt x="0" y="26"/>
                    </a:moveTo>
                    <a:cubicBezTo>
                      <a:pt x="36" y="273"/>
                      <a:pt x="36" y="273"/>
                      <a:pt x="36" y="273"/>
                    </a:cubicBezTo>
                    <a:cubicBezTo>
                      <a:pt x="71" y="247"/>
                      <a:pt x="91" y="218"/>
                      <a:pt x="91" y="188"/>
                    </a:cubicBezTo>
                    <a:cubicBezTo>
                      <a:pt x="91" y="179"/>
                      <a:pt x="89" y="171"/>
                      <a:pt x="86" y="162"/>
                    </a:cubicBezTo>
                    <a:cubicBezTo>
                      <a:pt x="86" y="162"/>
                      <a:pt x="86" y="162"/>
                      <a:pt x="86" y="162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9"/>
                      <a:pt x="7" y="18"/>
                      <a:pt x="0" y="26"/>
                    </a:cubicBez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327"/>
              <p:cNvSpPr>
                <a:spLocks/>
              </p:cNvSpPr>
              <p:nvPr/>
            </p:nvSpPr>
            <p:spPr bwMode="auto">
              <a:xfrm>
                <a:off x="10904538" y="2565400"/>
                <a:ext cx="403225" cy="311150"/>
              </a:xfrm>
              <a:custGeom>
                <a:avLst/>
                <a:gdLst>
                  <a:gd name="T0" fmla="*/ 269 w 349"/>
                  <a:gd name="T1" fmla="*/ 34 h 270"/>
                  <a:gd name="T2" fmla="*/ 165 w 349"/>
                  <a:gd name="T3" fmla="*/ 77 h 270"/>
                  <a:gd name="T4" fmla="*/ 0 w 349"/>
                  <a:gd name="T5" fmla="*/ 239 h 270"/>
                  <a:gd name="T6" fmla="*/ 311 w 349"/>
                  <a:gd name="T7" fmla="*/ 270 h 270"/>
                  <a:gd name="T8" fmla="*/ 349 w 349"/>
                  <a:gd name="T9" fmla="*/ 247 h 270"/>
                  <a:gd name="T10" fmla="*/ 313 w 349"/>
                  <a:gd name="T11" fmla="*/ 0 h 270"/>
                  <a:gd name="T12" fmla="*/ 269 w 349"/>
                  <a:gd name="T13" fmla="*/ 3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270">
                    <a:moveTo>
                      <a:pt x="269" y="34"/>
                    </a:moveTo>
                    <a:cubicBezTo>
                      <a:pt x="242" y="50"/>
                      <a:pt x="207" y="64"/>
                      <a:pt x="165" y="7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311" y="270"/>
                      <a:pt x="311" y="270"/>
                      <a:pt x="311" y="270"/>
                    </a:cubicBezTo>
                    <a:cubicBezTo>
                      <a:pt x="325" y="262"/>
                      <a:pt x="338" y="255"/>
                      <a:pt x="349" y="247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303" y="12"/>
                      <a:pt x="288" y="23"/>
                      <a:pt x="269" y="34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Rectangle 1328"/>
              <p:cNvSpPr>
                <a:spLocks noChangeArrowheads="1"/>
              </p:cNvSpPr>
              <p:nvPr/>
            </p:nvSpPr>
            <p:spPr bwMode="auto">
              <a:xfrm>
                <a:off x="9813925" y="2652713"/>
                <a:ext cx="1588" cy="1587"/>
              </a:xfrm>
              <a:prstGeom prst="rect">
                <a:avLst/>
              </a:pr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1329"/>
              <p:cNvSpPr>
                <a:spLocks/>
              </p:cNvSpPr>
              <p:nvPr/>
            </p:nvSpPr>
            <p:spPr bwMode="auto">
              <a:xfrm>
                <a:off x="9813925" y="265271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1330"/>
              <p:cNvSpPr>
                <a:spLocks/>
              </p:cNvSpPr>
              <p:nvPr/>
            </p:nvSpPr>
            <p:spPr bwMode="auto">
              <a:xfrm>
                <a:off x="10423525" y="2789238"/>
                <a:ext cx="369888" cy="150812"/>
              </a:xfrm>
              <a:custGeom>
                <a:avLst/>
                <a:gdLst>
                  <a:gd name="T0" fmla="*/ 0 w 233"/>
                  <a:gd name="T1" fmla="*/ 0 h 95"/>
                  <a:gd name="T2" fmla="*/ 70 w 233"/>
                  <a:gd name="T3" fmla="*/ 95 h 95"/>
                  <a:gd name="T4" fmla="*/ 233 w 233"/>
                  <a:gd name="T5" fmla="*/ 13 h 95"/>
                  <a:gd name="T6" fmla="*/ 0 w 233"/>
                  <a:gd name="T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95">
                    <a:moveTo>
                      <a:pt x="0" y="0"/>
                    </a:moveTo>
                    <a:lnTo>
                      <a:pt x="70" y="95"/>
                    </a:lnTo>
                    <a:lnTo>
                      <a:pt x="23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331"/>
              <p:cNvSpPr>
                <a:spLocks/>
              </p:cNvSpPr>
              <p:nvPr/>
            </p:nvSpPr>
            <p:spPr bwMode="auto">
              <a:xfrm>
                <a:off x="10423525" y="2727325"/>
                <a:ext cx="369888" cy="82550"/>
              </a:xfrm>
              <a:custGeom>
                <a:avLst/>
                <a:gdLst>
                  <a:gd name="T0" fmla="*/ 320 w 320"/>
                  <a:gd name="T1" fmla="*/ 72 h 72"/>
                  <a:gd name="T2" fmla="*/ 148 w 320"/>
                  <a:gd name="T3" fmla="*/ 0 h 72"/>
                  <a:gd name="T4" fmla="*/ 67 w 320"/>
                  <a:gd name="T5" fmla="*/ 2 h 72"/>
                  <a:gd name="T6" fmla="*/ 0 w 320"/>
                  <a:gd name="T7" fmla="*/ 54 h 72"/>
                  <a:gd name="T8" fmla="*/ 320 w 320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72">
                    <a:moveTo>
                      <a:pt x="320" y="72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21" y="1"/>
                      <a:pt x="94" y="1"/>
                      <a:pt x="67" y="2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320" y="72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332"/>
              <p:cNvSpPr>
                <a:spLocks/>
              </p:cNvSpPr>
              <p:nvPr/>
            </p:nvSpPr>
            <p:spPr bwMode="auto">
              <a:xfrm>
                <a:off x="10534650" y="2809875"/>
                <a:ext cx="369888" cy="130175"/>
              </a:xfrm>
              <a:custGeom>
                <a:avLst/>
                <a:gdLst>
                  <a:gd name="T0" fmla="*/ 0 w 233"/>
                  <a:gd name="T1" fmla="*/ 82 h 82"/>
                  <a:gd name="T2" fmla="*/ 233 w 233"/>
                  <a:gd name="T3" fmla="*/ 20 h 82"/>
                  <a:gd name="T4" fmla="*/ 163 w 233"/>
                  <a:gd name="T5" fmla="*/ 0 h 82"/>
                  <a:gd name="T6" fmla="*/ 0 w 233"/>
                  <a:gd name="T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82">
                    <a:moveTo>
                      <a:pt x="0" y="82"/>
                    </a:moveTo>
                    <a:lnTo>
                      <a:pt x="233" y="20"/>
                    </a:lnTo>
                    <a:lnTo>
                      <a:pt x="163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333"/>
              <p:cNvSpPr>
                <a:spLocks/>
              </p:cNvSpPr>
              <p:nvPr/>
            </p:nvSpPr>
            <p:spPr bwMode="auto">
              <a:xfrm>
                <a:off x="10594975" y="2709863"/>
                <a:ext cx="206375" cy="100012"/>
              </a:xfrm>
              <a:custGeom>
                <a:avLst/>
                <a:gdLst>
                  <a:gd name="T0" fmla="*/ 179 w 179"/>
                  <a:gd name="T1" fmla="*/ 0 h 86"/>
                  <a:gd name="T2" fmla="*/ 0 w 179"/>
                  <a:gd name="T3" fmla="*/ 14 h 86"/>
                  <a:gd name="T4" fmla="*/ 172 w 179"/>
                  <a:gd name="T5" fmla="*/ 86 h 86"/>
                  <a:gd name="T6" fmla="*/ 179 w 179"/>
                  <a:gd name="T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86">
                    <a:moveTo>
                      <a:pt x="179" y="0"/>
                    </a:moveTo>
                    <a:cubicBezTo>
                      <a:pt x="123" y="6"/>
                      <a:pt x="63" y="11"/>
                      <a:pt x="0" y="14"/>
                    </a:cubicBezTo>
                    <a:cubicBezTo>
                      <a:pt x="172" y="86"/>
                      <a:pt x="172" y="86"/>
                      <a:pt x="172" y="86"/>
                    </a:cubicBez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334"/>
              <p:cNvSpPr>
                <a:spLocks/>
              </p:cNvSpPr>
              <p:nvPr/>
            </p:nvSpPr>
            <p:spPr bwMode="auto">
              <a:xfrm>
                <a:off x="10793413" y="2681288"/>
                <a:ext cx="188913" cy="128587"/>
              </a:xfrm>
              <a:custGeom>
                <a:avLst/>
                <a:gdLst>
                  <a:gd name="T0" fmla="*/ 163 w 163"/>
                  <a:gd name="T1" fmla="*/ 0 h 111"/>
                  <a:gd name="T2" fmla="*/ 7 w 163"/>
                  <a:gd name="T3" fmla="*/ 25 h 111"/>
                  <a:gd name="T4" fmla="*/ 0 w 163"/>
                  <a:gd name="T5" fmla="*/ 111 h 111"/>
                  <a:gd name="T6" fmla="*/ 163 w 163"/>
                  <a:gd name="T7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111">
                    <a:moveTo>
                      <a:pt x="163" y="0"/>
                    </a:moveTo>
                    <a:cubicBezTo>
                      <a:pt x="116" y="10"/>
                      <a:pt x="63" y="18"/>
                      <a:pt x="7" y="25"/>
                    </a:cubicBezTo>
                    <a:cubicBezTo>
                      <a:pt x="0" y="111"/>
                      <a:pt x="0" y="111"/>
                      <a:pt x="0" y="111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335"/>
              <p:cNvSpPr>
                <a:spLocks/>
              </p:cNvSpPr>
              <p:nvPr/>
            </p:nvSpPr>
            <p:spPr bwMode="auto">
              <a:xfrm>
                <a:off x="10793413" y="2654300"/>
                <a:ext cx="301625" cy="187325"/>
              </a:xfrm>
              <a:custGeom>
                <a:avLst/>
                <a:gdLst>
                  <a:gd name="T0" fmla="*/ 96 w 261"/>
                  <a:gd name="T1" fmla="*/ 162 h 162"/>
                  <a:gd name="T2" fmla="*/ 261 w 261"/>
                  <a:gd name="T3" fmla="*/ 0 h 162"/>
                  <a:gd name="T4" fmla="*/ 163 w 261"/>
                  <a:gd name="T5" fmla="*/ 24 h 162"/>
                  <a:gd name="T6" fmla="*/ 0 w 261"/>
                  <a:gd name="T7" fmla="*/ 135 h 162"/>
                  <a:gd name="T8" fmla="*/ 96 w 261"/>
                  <a:gd name="T9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62">
                    <a:moveTo>
                      <a:pt x="96" y="162"/>
                    </a:moveTo>
                    <a:cubicBezTo>
                      <a:pt x="261" y="0"/>
                      <a:pt x="261" y="0"/>
                      <a:pt x="261" y="0"/>
                    </a:cubicBezTo>
                    <a:cubicBezTo>
                      <a:pt x="232" y="9"/>
                      <a:pt x="199" y="17"/>
                      <a:pt x="163" y="24"/>
                    </a:cubicBezTo>
                    <a:cubicBezTo>
                      <a:pt x="0" y="135"/>
                      <a:pt x="0" y="135"/>
                      <a:pt x="0" y="135"/>
                    </a:cubicBezTo>
                    <a:lnTo>
                      <a:pt x="96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1336"/>
              <p:cNvSpPr>
                <a:spLocks/>
              </p:cNvSpPr>
              <p:nvPr/>
            </p:nvSpPr>
            <p:spPr bwMode="auto">
              <a:xfrm>
                <a:off x="11279188" y="2501900"/>
                <a:ext cx="28575" cy="71437"/>
              </a:xfrm>
              <a:custGeom>
                <a:avLst/>
                <a:gdLst>
                  <a:gd name="T0" fmla="*/ 4 w 24"/>
                  <a:gd name="T1" fmla="*/ 18 h 62"/>
                  <a:gd name="T2" fmla="*/ 2 w 24"/>
                  <a:gd name="T3" fmla="*/ 29 h 62"/>
                  <a:gd name="T4" fmla="*/ 24 w 24"/>
                  <a:gd name="T5" fmla="*/ 62 h 62"/>
                  <a:gd name="T6" fmla="*/ 0 w 24"/>
                  <a:gd name="T7" fmla="*/ 0 h 62"/>
                  <a:gd name="T8" fmla="*/ 4 w 24"/>
                  <a:gd name="T9" fmla="*/ 1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2">
                    <a:moveTo>
                      <a:pt x="4" y="18"/>
                    </a:moveTo>
                    <a:cubicBezTo>
                      <a:pt x="4" y="21"/>
                      <a:pt x="3" y="25"/>
                      <a:pt x="2" y="29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4" y="12"/>
                      <a:pt x="4" y="18"/>
                    </a:cubicBez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6" name="任意多边形 55"/>
          <p:cNvSpPr/>
          <p:nvPr userDrawn="1"/>
        </p:nvSpPr>
        <p:spPr>
          <a:xfrm>
            <a:off x="1831787" y="3897135"/>
            <a:ext cx="2329447" cy="482046"/>
          </a:xfrm>
          <a:custGeom>
            <a:avLst/>
            <a:gdLst>
              <a:gd name="connsiteX0" fmla="*/ 0 w 2541974"/>
              <a:gd name="connsiteY0" fmla="*/ 0 h 636814"/>
              <a:gd name="connsiteX1" fmla="*/ 2541974 w 2541974"/>
              <a:gd name="connsiteY1" fmla="*/ 0 h 636814"/>
              <a:gd name="connsiteX2" fmla="*/ 2372921 w 2541974"/>
              <a:gd name="connsiteY2" fmla="*/ 318407 h 636814"/>
              <a:gd name="connsiteX3" fmla="*/ 2541974 w 2541974"/>
              <a:gd name="connsiteY3" fmla="*/ 636814 h 636814"/>
              <a:gd name="connsiteX4" fmla="*/ 0 w 2541974"/>
              <a:gd name="connsiteY4" fmla="*/ 636814 h 636814"/>
              <a:gd name="connsiteX5" fmla="*/ 168950 w 2541974"/>
              <a:gd name="connsiteY5" fmla="*/ 318407 h 63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974" h="636814">
                <a:moveTo>
                  <a:pt x="0" y="0"/>
                </a:moveTo>
                <a:lnTo>
                  <a:pt x="2541974" y="0"/>
                </a:lnTo>
                <a:lnTo>
                  <a:pt x="2372921" y="318407"/>
                </a:lnTo>
                <a:lnTo>
                  <a:pt x="2541974" y="636814"/>
                </a:lnTo>
                <a:lnTo>
                  <a:pt x="0" y="636814"/>
                </a:lnTo>
                <a:lnTo>
                  <a:pt x="168950" y="318407"/>
                </a:lnTo>
                <a:close/>
              </a:path>
            </a:pathLst>
          </a:custGeom>
          <a:solidFill>
            <a:srgbClr val="8CB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布衣公子作品</a:t>
            </a:r>
            <a:endParaRPr lang="zh-CN" altLang="en-US" dirty="0">
              <a:solidFill>
                <a:srgbClr val="EDDC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" name="图片 5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11356" y="1754600"/>
            <a:ext cx="3265288" cy="32652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 userDrawn="1"/>
        </p:nvSpPr>
        <p:spPr>
          <a:xfrm>
            <a:off x="6442364" y="862014"/>
            <a:ext cx="540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关注布衣公众号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2" charset="0"/>
                <a:ea typeface="方正正纤黑简体" panose="02000000000000000000" pitchFamily="2" charset="-122"/>
                <a:cs typeface="Segoe UI Semilight" panose="020B0402040204020203" pitchFamily="34" charset="0"/>
              </a:rPr>
              <a:t>（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方正正纤黑简体" panose="02000000000000000000" pitchFamily="2" charset="-122"/>
                <a:cs typeface="Segoe UI Semilight" panose="020B0402040204020203" pitchFamily="34" charset="0"/>
              </a:rPr>
              <a:t>HR-PPT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2" charset="0"/>
                <a:ea typeface="方正正纤黑简体" panose="02000000000000000000" pitchFamily="2" charset="-122"/>
                <a:cs typeface="Segoe UI Semilight" panose="020B0402040204020203" pitchFamily="34" charset="0"/>
              </a:rPr>
              <a:t>），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第一时间获得最新作品下载地址，分享布衣知识管理成果，获知网络课程开课详情。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59">
            <a:hlinkClick r:id="rId3"/>
          </p:cNvPr>
          <p:cNvSpPr/>
          <p:nvPr userDrawn="1"/>
        </p:nvSpPr>
        <p:spPr>
          <a:xfrm>
            <a:off x="7103318" y="5872022"/>
            <a:ext cx="4369405" cy="375335"/>
          </a:xfrm>
          <a:prstGeom prst="rect">
            <a:avLst/>
          </a:prstGeom>
          <a:noFill/>
        </p:spPr>
        <p:txBody>
          <a:bodyPr wrap="square" lIns="91417" tIns="45708" rIns="91417" bIns="45708">
            <a:spAutoFit/>
          </a:bodyPr>
          <a:lstStyle/>
          <a:p>
            <a:pPr defTabSz="1218892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Semilight" panose="020B0402040204020203" pitchFamily="34" charset="0"/>
              </a:rPr>
              <a:t>http://bbs.tianya.cn/post-no20-317960-1.shtml</a:t>
            </a:r>
            <a:endParaRPr lang="en-US" altLang="zh-CN" sz="1400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61" name="文本框 60"/>
          <p:cNvSpPr txBox="1"/>
          <p:nvPr userDrawn="1"/>
        </p:nvSpPr>
        <p:spPr>
          <a:xfrm>
            <a:off x="7103318" y="5565728"/>
            <a:ext cx="436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布衣文字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《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我的黄金十年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》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阅读入口：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3" name="Text Box 54"/>
          <p:cNvSpPr txBox="1">
            <a:spLocks noChangeArrowheads="1"/>
          </p:cNvSpPr>
          <p:nvPr userDrawn="1"/>
        </p:nvSpPr>
        <p:spPr bwMode="auto">
          <a:xfrm>
            <a:off x="1779942" y="5015456"/>
            <a:ext cx="3569111" cy="35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 anchor="ctr"/>
          <a:lstStyle/>
          <a:p>
            <a:pPr marL="0" algn="l" defTabSz="914400" rtl="0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800" kern="1200" dirty="0">
                <a:solidFill>
                  <a:srgbClr val="E9D4A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11020228@qq.com</a:t>
            </a:r>
          </a:p>
        </p:txBody>
      </p:sp>
      <p:sp>
        <p:nvSpPr>
          <p:cNvPr id="64" name="TextBox 10">
            <a:hlinkClick r:id="rId4"/>
          </p:cNvPr>
          <p:cNvSpPr>
            <a:spLocks noChangeArrowheads="1"/>
          </p:cNvSpPr>
          <p:nvPr userDrawn="1"/>
        </p:nvSpPr>
        <p:spPr bwMode="auto">
          <a:xfrm>
            <a:off x="1779942" y="5869825"/>
            <a:ext cx="3569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D4A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Arial" pitchFamily="34" charset="0"/>
              </a:rPr>
              <a:t>http://weibo.com/teliss</a:t>
            </a:r>
          </a:p>
        </p:txBody>
      </p:sp>
      <p:sp>
        <p:nvSpPr>
          <p:cNvPr id="67" name="Text Box 54">
            <a:hlinkClick r:id="rId5"/>
          </p:cNvPr>
          <p:cNvSpPr txBox="1">
            <a:spLocks noChangeArrowheads="1"/>
          </p:cNvSpPr>
          <p:nvPr userDrawn="1"/>
        </p:nvSpPr>
        <p:spPr bwMode="auto">
          <a:xfrm>
            <a:off x="1779942" y="5442641"/>
            <a:ext cx="3569111" cy="35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 anchor="ctr"/>
          <a:lstStyle/>
          <a:p>
            <a:pPr marL="0" algn="l" defTabSz="914400" rtl="0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800" kern="1200" dirty="0" smtClean="0">
                <a:solidFill>
                  <a:srgbClr val="E9D4A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http://teliss.blog.163.com</a:t>
            </a:r>
            <a:endParaRPr lang="en-US" altLang="zh-CN" sz="1800" kern="1200" dirty="0">
              <a:solidFill>
                <a:srgbClr val="E9D4A8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9" name="组合 88"/>
          <p:cNvGrpSpPr>
            <a:grpSpLocks noChangeAspect="1"/>
          </p:cNvGrpSpPr>
          <p:nvPr userDrawn="1"/>
        </p:nvGrpSpPr>
        <p:grpSpPr>
          <a:xfrm>
            <a:off x="700813" y="949889"/>
            <a:ext cx="4809488" cy="504000"/>
            <a:chOff x="1120776" y="1179513"/>
            <a:chExt cx="3908425" cy="409575"/>
          </a:xfrm>
        </p:grpSpPr>
        <p:sp>
          <p:nvSpPr>
            <p:cNvPr id="80" name="Freeform 14"/>
            <p:cNvSpPr>
              <a:spLocks noEditPoints="1"/>
            </p:cNvSpPr>
            <p:nvPr userDrawn="1"/>
          </p:nvSpPr>
          <p:spPr bwMode="auto">
            <a:xfrm>
              <a:off x="1120776" y="1179513"/>
              <a:ext cx="403225" cy="393700"/>
            </a:xfrm>
            <a:custGeom>
              <a:avLst/>
              <a:gdLst>
                <a:gd name="T0" fmla="*/ 16 w 220"/>
                <a:gd name="T1" fmla="*/ 87 h 214"/>
                <a:gd name="T2" fmla="*/ 0 w 220"/>
                <a:gd name="T3" fmla="*/ 68 h 214"/>
                <a:gd name="T4" fmla="*/ 41 w 220"/>
                <a:gd name="T5" fmla="*/ 167 h 214"/>
                <a:gd name="T6" fmla="*/ 58 w 220"/>
                <a:gd name="T7" fmla="*/ 177 h 214"/>
                <a:gd name="T8" fmla="*/ 24 w 220"/>
                <a:gd name="T9" fmla="*/ 49 h 214"/>
                <a:gd name="T10" fmla="*/ 32 w 220"/>
                <a:gd name="T11" fmla="*/ 2 h 214"/>
                <a:gd name="T12" fmla="*/ 24 w 220"/>
                <a:gd name="T13" fmla="*/ 49 h 214"/>
                <a:gd name="T14" fmla="*/ 51 w 220"/>
                <a:gd name="T15" fmla="*/ 125 h 214"/>
                <a:gd name="T16" fmla="*/ 61 w 220"/>
                <a:gd name="T17" fmla="*/ 18 h 214"/>
                <a:gd name="T18" fmla="*/ 88 w 220"/>
                <a:gd name="T19" fmla="*/ 0 h 214"/>
                <a:gd name="T20" fmla="*/ 115 w 220"/>
                <a:gd name="T21" fmla="*/ 5 h 214"/>
                <a:gd name="T22" fmla="*/ 138 w 220"/>
                <a:gd name="T23" fmla="*/ 18 h 214"/>
                <a:gd name="T24" fmla="*/ 111 w 220"/>
                <a:gd name="T25" fmla="*/ 214 h 214"/>
                <a:gd name="T26" fmla="*/ 94 w 220"/>
                <a:gd name="T27" fmla="*/ 196 h 214"/>
                <a:gd name="T28" fmla="*/ 115 w 220"/>
                <a:gd name="T29" fmla="*/ 186 h 214"/>
                <a:gd name="T30" fmla="*/ 49 w 220"/>
                <a:gd name="T31" fmla="*/ 208 h 214"/>
                <a:gd name="T32" fmla="*/ 93 w 220"/>
                <a:gd name="T33" fmla="*/ 143 h 214"/>
                <a:gd name="T34" fmla="*/ 84 w 220"/>
                <a:gd name="T35" fmla="*/ 36 h 214"/>
                <a:gd name="T36" fmla="*/ 115 w 220"/>
                <a:gd name="T37" fmla="*/ 54 h 214"/>
                <a:gd name="T38" fmla="*/ 84 w 220"/>
                <a:gd name="T39" fmla="*/ 36 h 214"/>
                <a:gd name="T40" fmla="*/ 84 w 220"/>
                <a:gd name="T41" fmla="*/ 90 h 214"/>
                <a:gd name="T42" fmla="*/ 115 w 220"/>
                <a:gd name="T43" fmla="*/ 71 h 214"/>
                <a:gd name="T44" fmla="*/ 84 w 220"/>
                <a:gd name="T45" fmla="*/ 106 h 214"/>
                <a:gd name="T46" fmla="*/ 115 w 220"/>
                <a:gd name="T47" fmla="*/ 125 h 214"/>
                <a:gd name="T48" fmla="*/ 84 w 220"/>
                <a:gd name="T49" fmla="*/ 106 h 214"/>
                <a:gd name="T50" fmla="*/ 144 w 220"/>
                <a:gd name="T51" fmla="*/ 79 h 214"/>
                <a:gd name="T52" fmla="*/ 176 w 220"/>
                <a:gd name="T53" fmla="*/ 140 h 214"/>
                <a:gd name="T54" fmla="*/ 145 w 220"/>
                <a:gd name="T55" fmla="*/ 58 h 214"/>
                <a:gd name="T56" fmla="*/ 180 w 220"/>
                <a:gd name="T57" fmla="*/ 39 h 214"/>
                <a:gd name="T58" fmla="*/ 206 w 220"/>
                <a:gd name="T59" fmla="*/ 1 h 214"/>
                <a:gd name="T60" fmla="*/ 220 w 220"/>
                <a:gd name="T61" fmla="*/ 39 h 214"/>
                <a:gd name="T62" fmla="*/ 206 w 220"/>
                <a:gd name="T63" fmla="*/ 58 h 214"/>
                <a:gd name="T64" fmla="*/ 177 w 220"/>
                <a:gd name="T65" fmla="*/ 214 h 214"/>
                <a:gd name="T66" fmla="*/ 157 w 220"/>
                <a:gd name="T67" fmla="*/ 194 h 214"/>
                <a:gd name="T68" fmla="*/ 180 w 220"/>
                <a:gd name="T69" fmla="*/ 184 h 214"/>
                <a:gd name="T70" fmla="*/ 145 w 220"/>
                <a:gd name="T71" fmla="*/ 5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0" h="214">
                  <a:moveTo>
                    <a:pt x="16" y="203"/>
                  </a:moveTo>
                  <a:cubicBezTo>
                    <a:pt x="16" y="87"/>
                    <a:pt x="16" y="87"/>
                    <a:pt x="16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167"/>
                    <a:pt x="41" y="167"/>
                    <a:pt x="41" y="167"/>
                  </a:cubicBezTo>
                  <a:cubicBezTo>
                    <a:pt x="47" y="164"/>
                    <a:pt x="53" y="161"/>
                    <a:pt x="58" y="156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47" y="188"/>
                    <a:pt x="33" y="196"/>
                    <a:pt x="16" y="203"/>
                  </a:cubicBezTo>
                  <a:close/>
                  <a:moveTo>
                    <a:pt x="24" y="49"/>
                  </a:moveTo>
                  <a:cubicBezTo>
                    <a:pt x="22" y="36"/>
                    <a:pt x="17" y="20"/>
                    <a:pt x="9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40" y="17"/>
                    <a:pt x="45" y="33"/>
                    <a:pt x="48" y="49"/>
                  </a:cubicBezTo>
                  <a:lnTo>
                    <a:pt x="24" y="49"/>
                  </a:lnTo>
                  <a:close/>
                  <a:moveTo>
                    <a:pt x="51" y="143"/>
                  </a:moveTo>
                  <a:cubicBezTo>
                    <a:pt x="51" y="125"/>
                    <a:pt x="51" y="125"/>
                    <a:pt x="51" y="12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3"/>
                    <a:pt x="88" y="7"/>
                    <a:pt x="8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5" y="1"/>
                    <a:pt x="115" y="3"/>
                    <a:pt x="115" y="5"/>
                  </a:cubicBezTo>
                  <a:cubicBezTo>
                    <a:pt x="113" y="11"/>
                    <a:pt x="112" y="15"/>
                    <a:pt x="111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8"/>
                    <a:pt x="138" y="188"/>
                    <a:pt x="138" y="188"/>
                  </a:cubicBezTo>
                  <a:cubicBezTo>
                    <a:pt x="139" y="206"/>
                    <a:pt x="130" y="214"/>
                    <a:pt x="111" y="214"/>
                  </a:cubicBezTo>
                  <a:cubicBezTo>
                    <a:pt x="94" y="214"/>
                    <a:pt x="94" y="214"/>
                    <a:pt x="94" y="214"/>
                  </a:cubicBezTo>
                  <a:cubicBezTo>
                    <a:pt x="94" y="196"/>
                    <a:pt x="94" y="196"/>
                    <a:pt x="94" y="196"/>
                  </a:cubicBezTo>
                  <a:cubicBezTo>
                    <a:pt x="105" y="196"/>
                    <a:pt x="105" y="196"/>
                    <a:pt x="105" y="196"/>
                  </a:cubicBezTo>
                  <a:cubicBezTo>
                    <a:pt x="112" y="196"/>
                    <a:pt x="115" y="193"/>
                    <a:pt x="115" y="186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04" y="175"/>
                    <a:pt x="82" y="195"/>
                    <a:pt x="49" y="208"/>
                  </a:cubicBezTo>
                  <a:cubicBezTo>
                    <a:pt x="49" y="192"/>
                    <a:pt x="49" y="192"/>
                    <a:pt x="49" y="192"/>
                  </a:cubicBezTo>
                  <a:cubicBezTo>
                    <a:pt x="70" y="178"/>
                    <a:pt x="85" y="162"/>
                    <a:pt x="93" y="143"/>
                  </a:cubicBezTo>
                  <a:lnTo>
                    <a:pt x="51" y="143"/>
                  </a:lnTo>
                  <a:close/>
                  <a:moveTo>
                    <a:pt x="84" y="36"/>
                  </a:moveTo>
                  <a:cubicBezTo>
                    <a:pt x="84" y="54"/>
                    <a:pt x="84" y="54"/>
                    <a:pt x="84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5" y="36"/>
                    <a:pt x="115" y="36"/>
                    <a:pt x="115" y="36"/>
                  </a:cubicBezTo>
                  <a:lnTo>
                    <a:pt x="84" y="36"/>
                  </a:lnTo>
                  <a:close/>
                  <a:moveTo>
                    <a:pt x="84" y="71"/>
                  </a:moveTo>
                  <a:cubicBezTo>
                    <a:pt x="84" y="90"/>
                    <a:pt x="84" y="90"/>
                    <a:pt x="84" y="90"/>
                  </a:cubicBezTo>
                  <a:cubicBezTo>
                    <a:pt x="115" y="90"/>
                    <a:pt x="115" y="90"/>
                    <a:pt x="115" y="90"/>
                  </a:cubicBezTo>
                  <a:cubicBezTo>
                    <a:pt x="115" y="71"/>
                    <a:pt x="115" y="71"/>
                    <a:pt x="115" y="71"/>
                  </a:cubicBezTo>
                  <a:lnTo>
                    <a:pt x="84" y="71"/>
                  </a:lnTo>
                  <a:close/>
                  <a:moveTo>
                    <a:pt x="84" y="106"/>
                  </a:moveTo>
                  <a:cubicBezTo>
                    <a:pt x="84" y="125"/>
                    <a:pt x="84" y="125"/>
                    <a:pt x="84" y="125"/>
                  </a:cubicBezTo>
                  <a:cubicBezTo>
                    <a:pt x="115" y="125"/>
                    <a:pt x="115" y="125"/>
                    <a:pt x="115" y="125"/>
                  </a:cubicBezTo>
                  <a:cubicBezTo>
                    <a:pt x="115" y="106"/>
                    <a:pt x="115" y="106"/>
                    <a:pt x="115" y="106"/>
                  </a:cubicBezTo>
                  <a:lnTo>
                    <a:pt x="84" y="106"/>
                  </a:lnTo>
                  <a:close/>
                  <a:moveTo>
                    <a:pt x="155" y="140"/>
                  </a:moveTo>
                  <a:cubicBezTo>
                    <a:pt x="154" y="126"/>
                    <a:pt x="150" y="105"/>
                    <a:pt x="144" y="79"/>
                  </a:cubicBezTo>
                  <a:cubicBezTo>
                    <a:pt x="162" y="79"/>
                    <a:pt x="162" y="79"/>
                    <a:pt x="162" y="79"/>
                  </a:cubicBezTo>
                  <a:cubicBezTo>
                    <a:pt x="169" y="101"/>
                    <a:pt x="174" y="122"/>
                    <a:pt x="176" y="140"/>
                  </a:cubicBezTo>
                  <a:lnTo>
                    <a:pt x="155" y="140"/>
                  </a:lnTo>
                  <a:close/>
                  <a:moveTo>
                    <a:pt x="145" y="58"/>
                  </a:moveTo>
                  <a:cubicBezTo>
                    <a:pt x="145" y="39"/>
                    <a:pt x="145" y="39"/>
                    <a:pt x="145" y="39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20" y="39"/>
                    <a:pt x="220" y="39"/>
                    <a:pt x="220" y="39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6" y="204"/>
                    <a:pt x="196" y="214"/>
                    <a:pt x="177" y="214"/>
                  </a:cubicBezTo>
                  <a:cubicBezTo>
                    <a:pt x="157" y="214"/>
                    <a:pt x="157" y="214"/>
                    <a:pt x="157" y="214"/>
                  </a:cubicBezTo>
                  <a:cubicBezTo>
                    <a:pt x="157" y="194"/>
                    <a:pt x="157" y="194"/>
                    <a:pt x="157" y="194"/>
                  </a:cubicBezTo>
                  <a:cubicBezTo>
                    <a:pt x="169" y="194"/>
                    <a:pt x="169" y="194"/>
                    <a:pt x="169" y="194"/>
                  </a:cubicBezTo>
                  <a:cubicBezTo>
                    <a:pt x="177" y="194"/>
                    <a:pt x="181" y="191"/>
                    <a:pt x="180" y="184"/>
                  </a:cubicBezTo>
                  <a:cubicBezTo>
                    <a:pt x="180" y="58"/>
                    <a:pt x="180" y="58"/>
                    <a:pt x="180" y="58"/>
                  </a:cubicBezTo>
                  <a:lnTo>
                    <a:pt x="145" y="58"/>
                  </a:ln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5"/>
            <p:cNvSpPr>
              <a:spLocks noEditPoints="1"/>
            </p:cNvSpPr>
            <p:nvPr userDrawn="1"/>
          </p:nvSpPr>
          <p:spPr bwMode="auto">
            <a:xfrm>
              <a:off x="1560513" y="1179513"/>
              <a:ext cx="401638" cy="393700"/>
            </a:xfrm>
            <a:custGeom>
              <a:avLst/>
              <a:gdLst>
                <a:gd name="T0" fmla="*/ 16 w 220"/>
                <a:gd name="T1" fmla="*/ 87 h 214"/>
                <a:gd name="T2" fmla="*/ 0 w 220"/>
                <a:gd name="T3" fmla="*/ 68 h 214"/>
                <a:gd name="T4" fmla="*/ 41 w 220"/>
                <a:gd name="T5" fmla="*/ 167 h 214"/>
                <a:gd name="T6" fmla="*/ 58 w 220"/>
                <a:gd name="T7" fmla="*/ 177 h 214"/>
                <a:gd name="T8" fmla="*/ 24 w 220"/>
                <a:gd name="T9" fmla="*/ 49 h 214"/>
                <a:gd name="T10" fmla="*/ 32 w 220"/>
                <a:gd name="T11" fmla="*/ 2 h 214"/>
                <a:gd name="T12" fmla="*/ 24 w 220"/>
                <a:gd name="T13" fmla="*/ 49 h 214"/>
                <a:gd name="T14" fmla="*/ 51 w 220"/>
                <a:gd name="T15" fmla="*/ 125 h 214"/>
                <a:gd name="T16" fmla="*/ 61 w 220"/>
                <a:gd name="T17" fmla="*/ 18 h 214"/>
                <a:gd name="T18" fmla="*/ 88 w 220"/>
                <a:gd name="T19" fmla="*/ 0 h 214"/>
                <a:gd name="T20" fmla="*/ 115 w 220"/>
                <a:gd name="T21" fmla="*/ 5 h 214"/>
                <a:gd name="T22" fmla="*/ 138 w 220"/>
                <a:gd name="T23" fmla="*/ 18 h 214"/>
                <a:gd name="T24" fmla="*/ 111 w 220"/>
                <a:gd name="T25" fmla="*/ 214 h 214"/>
                <a:gd name="T26" fmla="*/ 94 w 220"/>
                <a:gd name="T27" fmla="*/ 196 h 214"/>
                <a:gd name="T28" fmla="*/ 115 w 220"/>
                <a:gd name="T29" fmla="*/ 186 h 214"/>
                <a:gd name="T30" fmla="*/ 49 w 220"/>
                <a:gd name="T31" fmla="*/ 208 h 214"/>
                <a:gd name="T32" fmla="*/ 93 w 220"/>
                <a:gd name="T33" fmla="*/ 143 h 214"/>
                <a:gd name="T34" fmla="*/ 84 w 220"/>
                <a:gd name="T35" fmla="*/ 36 h 214"/>
                <a:gd name="T36" fmla="*/ 115 w 220"/>
                <a:gd name="T37" fmla="*/ 54 h 214"/>
                <a:gd name="T38" fmla="*/ 84 w 220"/>
                <a:gd name="T39" fmla="*/ 36 h 214"/>
                <a:gd name="T40" fmla="*/ 84 w 220"/>
                <a:gd name="T41" fmla="*/ 90 h 214"/>
                <a:gd name="T42" fmla="*/ 115 w 220"/>
                <a:gd name="T43" fmla="*/ 71 h 214"/>
                <a:gd name="T44" fmla="*/ 84 w 220"/>
                <a:gd name="T45" fmla="*/ 106 h 214"/>
                <a:gd name="T46" fmla="*/ 115 w 220"/>
                <a:gd name="T47" fmla="*/ 125 h 214"/>
                <a:gd name="T48" fmla="*/ 84 w 220"/>
                <a:gd name="T49" fmla="*/ 106 h 214"/>
                <a:gd name="T50" fmla="*/ 144 w 220"/>
                <a:gd name="T51" fmla="*/ 79 h 214"/>
                <a:gd name="T52" fmla="*/ 176 w 220"/>
                <a:gd name="T53" fmla="*/ 140 h 214"/>
                <a:gd name="T54" fmla="*/ 145 w 220"/>
                <a:gd name="T55" fmla="*/ 58 h 214"/>
                <a:gd name="T56" fmla="*/ 180 w 220"/>
                <a:gd name="T57" fmla="*/ 39 h 214"/>
                <a:gd name="T58" fmla="*/ 206 w 220"/>
                <a:gd name="T59" fmla="*/ 1 h 214"/>
                <a:gd name="T60" fmla="*/ 220 w 220"/>
                <a:gd name="T61" fmla="*/ 39 h 214"/>
                <a:gd name="T62" fmla="*/ 206 w 220"/>
                <a:gd name="T63" fmla="*/ 58 h 214"/>
                <a:gd name="T64" fmla="*/ 177 w 220"/>
                <a:gd name="T65" fmla="*/ 214 h 214"/>
                <a:gd name="T66" fmla="*/ 157 w 220"/>
                <a:gd name="T67" fmla="*/ 194 h 214"/>
                <a:gd name="T68" fmla="*/ 180 w 220"/>
                <a:gd name="T69" fmla="*/ 184 h 214"/>
                <a:gd name="T70" fmla="*/ 145 w 220"/>
                <a:gd name="T71" fmla="*/ 5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0" h="214">
                  <a:moveTo>
                    <a:pt x="16" y="203"/>
                  </a:moveTo>
                  <a:cubicBezTo>
                    <a:pt x="16" y="87"/>
                    <a:pt x="16" y="87"/>
                    <a:pt x="16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167"/>
                    <a:pt x="41" y="167"/>
                    <a:pt x="41" y="167"/>
                  </a:cubicBezTo>
                  <a:cubicBezTo>
                    <a:pt x="47" y="164"/>
                    <a:pt x="53" y="161"/>
                    <a:pt x="58" y="156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47" y="188"/>
                    <a:pt x="33" y="196"/>
                    <a:pt x="16" y="203"/>
                  </a:cubicBezTo>
                  <a:close/>
                  <a:moveTo>
                    <a:pt x="24" y="49"/>
                  </a:moveTo>
                  <a:cubicBezTo>
                    <a:pt x="22" y="36"/>
                    <a:pt x="17" y="20"/>
                    <a:pt x="9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40" y="17"/>
                    <a:pt x="45" y="33"/>
                    <a:pt x="48" y="49"/>
                  </a:cubicBezTo>
                  <a:lnTo>
                    <a:pt x="24" y="49"/>
                  </a:lnTo>
                  <a:close/>
                  <a:moveTo>
                    <a:pt x="51" y="143"/>
                  </a:moveTo>
                  <a:cubicBezTo>
                    <a:pt x="51" y="125"/>
                    <a:pt x="51" y="125"/>
                    <a:pt x="51" y="12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3"/>
                    <a:pt x="88" y="7"/>
                    <a:pt x="8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5" y="1"/>
                    <a:pt x="115" y="3"/>
                    <a:pt x="115" y="5"/>
                  </a:cubicBezTo>
                  <a:cubicBezTo>
                    <a:pt x="113" y="11"/>
                    <a:pt x="112" y="15"/>
                    <a:pt x="111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8"/>
                    <a:pt x="138" y="188"/>
                    <a:pt x="138" y="188"/>
                  </a:cubicBezTo>
                  <a:cubicBezTo>
                    <a:pt x="139" y="206"/>
                    <a:pt x="130" y="214"/>
                    <a:pt x="111" y="214"/>
                  </a:cubicBezTo>
                  <a:cubicBezTo>
                    <a:pt x="94" y="214"/>
                    <a:pt x="94" y="214"/>
                    <a:pt x="94" y="214"/>
                  </a:cubicBezTo>
                  <a:cubicBezTo>
                    <a:pt x="94" y="196"/>
                    <a:pt x="94" y="196"/>
                    <a:pt x="94" y="196"/>
                  </a:cubicBezTo>
                  <a:cubicBezTo>
                    <a:pt x="105" y="196"/>
                    <a:pt x="105" y="196"/>
                    <a:pt x="105" y="196"/>
                  </a:cubicBezTo>
                  <a:cubicBezTo>
                    <a:pt x="112" y="196"/>
                    <a:pt x="115" y="193"/>
                    <a:pt x="115" y="186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04" y="175"/>
                    <a:pt x="82" y="195"/>
                    <a:pt x="49" y="208"/>
                  </a:cubicBezTo>
                  <a:cubicBezTo>
                    <a:pt x="49" y="192"/>
                    <a:pt x="49" y="192"/>
                    <a:pt x="49" y="192"/>
                  </a:cubicBezTo>
                  <a:cubicBezTo>
                    <a:pt x="70" y="178"/>
                    <a:pt x="85" y="162"/>
                    <a:pt x="93" y="143"/>
                  </a:cubicBezTo>
                  <a:lnTo>
                    <a:pt x="51" y="143"/>
                  </a:lnTo>
                  <a:close/>
                  <a:moveTo>
                    <a:pt x="84" y="36"/>
                  </a:moveTo>
                  <a:cubicBezTo>
                    <a:pt x="84" y="54"/>
                    <a:pt x="84" y="54"/>
                    <a:pt x="84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5" y="36"/>
                    <a:pt x="115" y="36"/>
                    <a:pt x="115" y="36"/>
                  </a:cubicBezTo>
                  <a:lnTo>
                    <a:pt x="84" y="36"/>
                  </a:lnTo>
                  <a:close/>
                  <a:moveTo>
                    <a:pt x="84" y="71"/>
                  </a:moveTo>
                  <a:cubicBezTo>
                    <a:pt x="84" y="90"/>
                    <a:pt x="84" y="90"/>
                    <a:pt x="84" y="90"/>
                  </a:cubicBezTo>
                  <a:cubicBezTo>
                    <a:pt x="115" y="90"/>
                    <a:pt x="115" y="90"/>
                    <a:pt x="115" y="90"/>
                  </a:cubicBezTo>
                  <a:cubicBezTo>
                    <a:pt x="115" y="71"/>
                    <a:pt x="115" y="71"/>
                    <a:pt x="115" y="71"/>
                  </a:cubicBezTo>
                  <a:lnTo>
                    <a:pt x="84" y="71"/>
                  </a:lnTo>
                  <a:close/>
                  <a:moveTo>
                    <a:pt x="84" y="106"/>
                  </a:moveTo>
                  <a:cubicBezTo>
                    <a:pt x="84" y="125"/>
                    <a:pt x="84" y="125"/>
                    <a:pt x="84" y="125"/>
                  </a:cubicBezTo>
                  <a:cubicBezTo>
                    <a:pt x="115" y="125"/>
                    <a:pt x="115" y="125"/>
                    <a:pt x="115" y="125"/>
                  </a:cubicBezTo>
                  <a:cubicBezTo>
                    <a:pt x="115" y="106"/>
                    <a:pt x="115" y="106"/>
                    <a:pt x="115" y="106"/>
                  </a:cubicBezTo>
                  <a:lnTo>
                    <a:pt x="84" y="106"/>
                  </a:lnTo>
                  <a:close/>
                  <a:moveTo>
                    <a:pt x="155" y="140"/>
                  </a:moveTo>
                  <a:cubicBezTo>
                    <a:pt x="154" y="126"/>
                    <a:pt x="150" y="105"/>
                    <a:pt x="144" y="79"/>
                  </a:cubicBezTo>
                  <a:cubicBezTo>
                    <a:pt x="162" y="79"/>
                    <a:pt x="162" y="79"/>
                    <a:pt x="162" y="79"/>
                  </a:cubicBezTo>
                  <a:cubicBezTo>
                    <a:pt x="169" y="101"/>
                    <a:pt x="174" y="122"/>
                    <a:pt x="176" y="140"/>
                  </a:cubicBezTo>
                  <a:lnTo>
                    <a:pt x="155" y="140"/>
                  </a:lnTo>
                  <a:close/>
                  <a:moveTo>
                    <a:pt x="145" y="58"/>
                  </a:moveTo>
                  <a:cubicBezTo>
                    <a:pt x="145" y="39"/>
                    <a:pt x="145" y="39"/>
                    <a:pt x="145" y="39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20" y="39"/>
                    <a:pt x="220" y="39"/>
                    <a:pt x="220" y="39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6" y="204"/>
                    <a:pt x="196" y="214"/>
                    <a:pt x="177" y="214"/>
                  </a:cubicBezTo>
                  <a:cubicBezTo>
                    <a:pt x="157" y="214"/>
                    <a:pt x="157" y="214"/>
                    <a:pt x="157" y="214"/>
                  </a:cubicBezTo>
                  <a:cubicBezTo>
                    <a:pt x="157" y="194"/>
                    <a:pt x="157" y="194"/>
                    <a:pt x="157" y="194"/>
                  </a:cubicBezTo>
                  <a:cubicBezTo>
                    <a:pt x="169" y="194"/>
                    <a:pt x="169" y="194"/>
                    <a:pt x="169" y="194"/>
                  </a:cubicBezTo>
                  <a:cubicBezTo>
                    <a:pt x="177" y="194"/>
                    <a:pt x="181" y="191"/>
                    <a:pt x="180" y="184"/>
                  </a:cubicBezTo>
                  <a:cubicBezTo>
                    <a:pt x="180" y="58"/>
                    <a:pt x="180" y="58"/>
                    <a:pt x="180" y="58"/>
                  </a:cubicBezTo>
                  <a:lnTo>
                    <a:pt x="145" y="58"/>
                  </a:ln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6"/>
            <p:cNvSpPr>
              <a:spLocks noEditPoints="1"/>
            </p:cNvSpPr>
            <p:nvPr userDrawn="1"/>
          </p:nvSpPr>
          <p:spPr bwMode="auto">
            <a:xfrm>
              <a:off x="2017713" y="1181100"/>
              <a:ext cx="382588" cy="395288"/>
            </a:xfrm>
            <a:custGeom>
              <a:avLst/>
              <a:gdLst>
                <a:gd name="T0" fmla="*/ 0 w 209"/>
                <a:gd name="T1" fmla="*/ 176 h 215"/>
                <a:gd name="T2" fmla="*/ 0 w 209"/>
                <a:gd name="T3" fmla="*/ 24 h 215"/>
                <a:gd name="T4" fmla="*/ 25 w 209"/>
                <a:gd name="T5" fmla="*/ 24 h 215"/>
                <a:gd name="T6" fmla="*/ 25 w 209"/>
                <a:gd name="T7" fmla="*/ 147 h 215"/>
                <a:gd name="T8" fmla="*/ 43 w 209"/>
                <a:gd name="T9" fmla="*/ 143 h 215"/>
                <a:gd name="T10" fmla="*/ 46 w 209"/>
                <a:gd name="T11" fmla="*/ 142 h 215"/>
                <a:gd name="T12" fmla="*/ 46 w 209"/>
                <a:gd name="T13" fmla="*/ 0 h 215"/>
                <a:gd name="T14" fmla="*/ 72 w 209"/>
                <a:gd name="T15" fmla="*/ 0 h 215"/>
                <a:gd name="T16" fmla="*/ 72 w 209"/>
                <a:gd name="T17" fmla="*/ 214 h 215"/>
                <a:gd name="T18" fmla="*/ 46 w 209"/>
                <a:gd name="T19" fmla="*/ 214 h 215"/>
                <a:gd name="T20" fmla="*/ 46 w 209"/>
                <a:gd name="T21" fmla="*/ 165 h 215"/>
                <a:gd name="T22" fmla="*/ 0 w 209"/>
                <a:gd name="T23" fmla="*/ 176 h 215"/>
                <a:gd name="T24" fmla="*/ 78 w 209"/>
                <a:gd name="T25" fmla="*/ 83 h 215"/>
                <a:gd name="T26" fmla="*/ 78 w 209"/>
                <a:gd name="T27" fmla="*/ 64 h 215"/>
                <a:gd name="T28" fmla="*/ 108 w 209"/>
                <a:gd name="T29" fmla="*/ 0 h 215"/>
                <a:gd name="T30" fmla="*/ 137 w 209"/>
                <a:gd name="T31" fmla="*/ 0 h 215"/>
                <a:gd name="T32" fmla="*/ 132 w 209"/>
                <a:gd name="T33" fmla="*/ 25 h 215"/>
                <a:gd name="T34" fmla="*/ 209 w 209"/>
                <a:gd name="T35" fmla="*/ 25 h 215"/>
                <a:gd name="T36" fmla="*/ 209 w 209"/>
                <a:gd name="T37" fmla="*/ 45 h 215"/>
                <a:gd name="T38" fmla="*/ 189 w 209"/>
                <a:gd name="T39" fmla="*/ 45 h 215"/>
                <a:gd name="T40" fmla="*/ 158 w 209"/>
                <a:gd name="T41" fmla="*/ 159 h 215"/>
                <a:gd name="T42" fmla="*/ 207 w 209"/>
                <a:gd name="T43" fmla="*/ 195 h 215"/>
                <a:gd name="T44" fmla="*/ 207 w 209"/>
                <a:gd name="T45" fmla="*/ 215 h 215"/>
                <a:gd name="T46" fmla="*/ 143 w 209"/>
                <a:gd name="T47" fmla="*/ 176 h 215"/>
                <a:gd name="T48" fmla="*/ 81 w 209"/>
                <a:gd name="T49" fmla="*/ 215 h 215"/>
                <a:gd name="T50" fmla="*/ 81 w 209"/>
                <a:gd name="T51" fmla="*/ 196 h 215"/>
                <a:gd name="T52" fmla="*/ 128 w 209"/>
                <a:gd name="T53" fmla="*/ 159 h 215"/>
                <a:gd name="T54" fmla="*/ 93 w 209"/>
                <a:gd name="T55" fmla="*/ 76 h 215"/>
                <a:gd name="T56" fmla="*/ 84 w 209"/>
                <a:gd name="T57" fmla="*/ 80 h 215"/>
                <a:gd name="T58" fmla="*/ 78 w 209"/>
                <a:gd name="T59" fmla="*/ 83 h 215"/>
                <a:gd name="T60" fmla="*/ 120 w 209"/>
                <a:gd name="T61" fmla="*/ 66 h 215"/>
                <a:gd name="T62" fmla="*/ 143 w 209"/>
                <a:gd name="T63" fmla="*/ 138 h 215"/>
                <a:gd name="T64" fmla="*/ 162 w 209"/>
                <a:gd name="T65" fmla="*/ 45 h 215"/>
                <a:gd name="T66" fmla="*/ 123 w 209"/>
                <a:gd name="T67" fmla="*/ 45 h 215"/>
                <a:gd name="T68" fmla="*/ 106 w 209"/>
                <a:gd name="T69" fmla="*/ 66 h 215"/>
                <a:gd name="T70" fmla="*/ 120 w 209"/>
                <a:gd name="T71" fmla="*/ 6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9" h="215">
                  <a:moveTo>
                    <a:pt x="0" y="176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30" y="146"/>
                    <a:pt x="36" y="145"/>
                    <a:pt x="43" y="143"/>
                  </a:cubicBezTo>
                  <a:cubicBezTo>
                    <a:pt x="42" y="143"/>
                    <a:pt x="43" y="143"/>
                    <a:pt x="46" y="14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46" y="214"/>
                    <a:pt x="46" y="214"/>
                    <a:pt x="46" y="214"/>
                  </a:cubicBezTo>
                  <a:cubicBezTo>
                    <a:pt x="46" y="165"/>
                    <a:pt x="46" y="165"/>
                    <a:pt x="46" y="165"/>
                  </a:cubicBezTo>
                  <a:cubicBezTo>
                    <a:pt x="32" y="170"/>
                    <a:pt x="16" y="173"/>
                    <a:pt x="0" y="176"/>
                  </a:cubicBezTo>
                  <a:close/>
                  <a:moveTo>
                    <a:pt x="78" y="83"/>
                  </a:moveTo>
                  <a:cubicBezTo>
                    <a:pt x="78" y="64"/>
                    <a:pt x="78" y="64"/>
                    <a:pt x="78" y="64"/>
                  </a:cubicBezTo>
                  <a:cubicBezTo>
                    <a:pt x="96" y="49"/>
                    <a:pt x="106" y="28"/>
                    <a:pt x="10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6" y="9"/>
                    <a:pt x="134" y="18"/>
                    <a:pt x="132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8" y="95"/>
                    <a:pt x="178" y="133"/>
                    <a:pt x="158" y="159"/>
                  </a:cubicBezTo>
                  <a:cubicBezTo>
                    <a:pt x="172" y="174"/>
                    <a:pt x="189" y="186"/>
                    <a:pt x="207" y="195"/>
                  </a:cubicBezTo>
                  <a:cubicBezTo>
                    <a:pt x="207" y="215"/>
                    <a:pt x="207" y="215"/>
                    <a:pt x="207" y="215"/>
                  </a:cubicBezTo>
                  <a:cubicBezTo>
                    <a:pt x="179" y="203"/>
                    <a:pt x="158" y="190"/>
                    <a:pt x="143" y="176"/>
                  </a:cubicBezTo>
                  <a:cubicBezTo>
                    <a:pt x="130" y="188"/>
                    <a:pt x="110" y="201"/>
                    <a:pt x="81" y="215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100" y="184"/>
                    <a:pt x="116" y="172"/>
                    <a:pt x="128" y="159"/>
                  </a:cubicBezTo>
                  <a:cubicBezTo>
                    <a:pt x="112" y="138"/>
                    <a:pt x="101" y="110"/>
                    <a:pt x="93" y="76"/>
                  </a:cubicBezTo>
                  <a:cubicBezTo>
                    <a:pt x="91" y="77"/>
                    <a:pt x="88" y="78"/>
                    <a:pt x="84" y="80"/>
                  </a:cubicBezTo>
                  <a:cubicBezTo>
                    <a:pt x="81" y="82"/>
                    <a:pt x="80" y="83"/>
                    <a:pt x="78" y="83"/>
                  </a:cubicBezTo>
                  <a:close/>
                  <a:moveTo>
                    <a:pt x="120" y="66"/>
                  </a:moveTo>
                  <a:cubicBezTo>
                    <a:pt x="124" y="96"/>
                    <a:pt x="132" y="119"/>
                    <a:pt x="143" y="138"/>
                  </a:cubicBezTo>
                  <a:cubicBezTo>
                    <a:pt x="155" y="116"/>
                    <a:pt x="161" y="85"/>
                    <a:pt x="162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18" y="53"/>
                    <a:pt x="112" y="60"/>
                    <a:pt x="106" y="66"/>
                  </a:cubicBezTo>
                  <a:lnTo>
                    <a:pt x="120" y="66"/>
                  </a:ln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7"/>
            <p:cNvSpPr>
              <a:spLocks noEditPoints="1"/>
            </p:cNvSpPr>
            <p:nvPr userDrawn="1"/>
          </p:nvSpPr>
          <p:spPr bwMode="auto">
            <a:xfrm>
              <a:off x="2443163" y="1184275"/>
              <a:ext cx="398463" cy="384175"/>
            </a:xfrm>
            <a:custGeom>
              <a:avLst/>
              <a:gdLst>
                <a:gd name="T0" fmla="*/ 10 w 217"/>
                <a:gd name="T1" fmla="*/ 23 h 209"/>
                <a:gd name="T2" fmla="*/ 10 w 217"/>
                <a:gd name="T3" fmla="*/ 6 h 209"/>
                <a:gd name="T4" fmla="*/ 130 w 217"/>
                <a:gd name="T5" fmla="*/ 6 h 209"/>
                <a:gd name="T6" fmla="*/ 203 w 217"/>
                <a:gd name="T7" fmla="*/ 0 h 209"/>
                <a:gd name="T8" fmla="*/ 203 w 217"/>
                <a:gd name="T9" fmla="*/ 17 h 209"/>
                <a:gd name="T10" fmla="*/ 137 w 217"/>
                <a:gd name="T11" fmla="*/ 23 h 209"/>
                <a:gd name="T12" fmla="*/ 117 w 217"/>
                <a:gd name="T13" fmla="*/ 23 h 209"/>
                <a:gd name="T14" fmla="*/ 115 w 217"/>
                <a:gd name="T15" fmla="*/ 30 h 209"/>
                <a:gd name="T16" fmla="*/ 113 w 217"/>
                <a:gd name="T17" fmla="*/ 38 h 209"/>
                <a:gd name="T18" fmla="*/ 200 w 217"/>
                <a:gd name="T19" fmla="*/ 38 h 209"/>
                <a:gd name="T20" fmla="*/ 200 w 217"/>
                <a:gd name="T21" fmla="*/ 54 h 209"/>
                <a:gd name="T22" fmla="*/ 106 w 217"/>
                <a:gd name="T23" fmla="*/ 54 h 209"/>
                <a:gd name="T24" fmla="*/ 98 w 217"/>
                <a:gd name="T25" fmla="*/ 70 h 209"/>
                <a:gd name="T26" fmla="*/ 217 w 217"/>
                <a:gd name="T27" fmla="*/ 70 h 209"/>
                <a:gd name="T28" fmla="*/ 217 w 217"/>
                <a:gd name="T29" fmla="*/ 87 h 209"/>
                <a:gd name="T30" fmla="*/ 85 w 217"/>
                <a:gd name="T31" fmla="*/ 87 h 209"/>
                <a:gd name="T32" fmla="*/ 70 w 217"/>
                <a:gd name="T33" fmla="*/ 102 h 209"/>
                <a:gd name="T34" fmla="*/ 194 w 217"/>
                <a:gd name="T35" fmla="*/ 102 h 209"/>
                <a:gd name="T36" fmla="*/ 194 w 217"/>
                <a:gd name="T37" fmla="*/ 179 h 209"/>
                <a:gd name="T38" fmla="*/ 161 w 217"/>
                <a:gd name="T39" fmla="*/ 209 h 209"/>
                <a:gd name="T40" fmla="*/ 38 w 217"/>
                <a:gd name="T41" fmla="*/ 209 h 209"/>
                <a:gd name="T42" fmla="*/ 38 w 217"/>
                <a:gd name="T43" fmla="*/ 125 h 209"/>
                <a:gd name="T44" fmla="*/ 0 w 217"/>
                <a:gd name="T45" fmla="*/ 145 h 209"/>
                <a:gd name="T46" fmla="*/ 0 w 217"/>
                <a:gd name="T47" fmla="*/ 126 h 209"/>
                <a:gd name="T48" fmla="*/ 53 w 217"/>
                <a:gd name="T49" fmla="*/ 87 h 209"/>
                <a:gd name="T50" fmla="*/ 0 w 217"/>
                <a:gd name="T51" fmla="*/ 87 h 209"/>
                <a:gd name="T52" fmla="*/ 0 w 217"/>
                <a:gd name="T53" fmla="*/ 70 h 209"/>
                <a:gd name="T54" fmla="*/ 66 w 217"/>
                <a:gd name="T55" fmla="*/ 70 h 209"/>
                <a:gd name="T56" fmla="*/ 74 w 217"/>
                <a:gd name="T57" fmla="*/ 54 h 209"/>
                <a:gd name="T58" fmla="*/ 15 w 217"/>
                <a:gd name="T59" fmla="*/ 54 h 209"/>
                <a:gd name="T60" fmla="*/ 15 w 217"/>
                <a:gd name="T61" fmla="*/ 38 h 209"/>
                <a:gd name="T62" fmla="*/ 82 w 217"/>
                <a:gd name="T63" fmla="*/ 38 h 209"/>
                <a:gd name="T64" fmla="*/ 86 w 217"/>
                <a:gd name="T65" fmla="*/ 23 h 209"/>
                <a:gd name="T66" fmla="*/ 10 w 217"/>
                <a:gd name="T67" fmla="*/ 23 h 209"/>
                <a:gd name="T68" fmla="*/ 67 w 217"/>
                <a:gd name="T69" fmla="*/ 118 h 209"/>
                <a:gd name="T70" fmla="*/ 67 w 217"/>
                <a:gd name="T71" fmla="*/ 134 h 209"/>
                <a:gd name="T72" fmla="*/ 166 w 217"/>
                <a:gd name="T73" fmla="*/ 134 h 209"/>
                <a:gd name="T74" fmla="*/ 166 w 217"/>
                <a:gd name="T75" fmla="*/ 118 h 209"/>
                <a:gd name="T76" fmla="*/ 67 w 217"/>
                <a:gd name="T77" fmla="*/ 118 h 209"/>
                <a:gd name="T78" fmla="*/ 67 w 217"/>
                <a:gd name="T79" fmla="*/ 148 h 209"/>
                <a:gd name="T80" fmla="*/ 67 w 217"/>
                <a:gd name="T81" fmla="*/ 164 h 209"/>
                <a:gd name="T82" fmla="*/ 166 w 217"/>
                <a:gd name="T83" fmla="*/ 164 h 209"/>
                <a:gd name="T84" fmla="*/ 166 w 217"/>
                <a:gd name="T85" fmla="*/ 148 h 209"/>
                <a:gd name="T86" fmla="*/ 67 w 217"/>
                <a:gd name="T87" fmla="*/ 148 h 209"/>
                <a:gd name="T88" fmla="*/ 67 w 217"/>
                <a:gd name="T89" fmla="*/ 192 h 209"/>
                <a:gd name="T90" fmla="*/ 152 w 217"/>
                <a:gd name="T91" fmla="*/ 192 h 209"/>
                <a:gd name="T92" fmla="*/ 166 w 217"/>
                <a:gd name="T93" fmla="*/ 179 h 209"/>
                <a:gd name="T94" fmla="*/ 166 w 217"/>
                <a:gd name="T95" fmla="*/ 178 h 209"/>
                <a:gd name="T96" fmla="*/ 67 w 217"/>
                <a:gd name="T97" fmla="*/ 178 h 209"/>
                <a:gd name="T98" fmla="*/ 67 w 217"/>
                <a:gd name="T99" fmla="*/ 19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7" h="209">
                  <a:moveTo>
                    <a:pt x="10" y="2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53" y="7"/>
                    <a:pt x="177" y="5"/>
                    <a:pt x="203" y="0"/>
                  </a:cubicBezTo>
                  <a:cubicBezTo>
                    <a:pt x="203" y="17"/>
                    <a:pt x="203" y="17"/>
                    <a:pt x="203" y="17"/>
                  </a:cubicBezTo>
                  <a:cubicBezTo>
                    <a:pt x="185" y="21"/>
                    <a:pt x="163" y="23"/>
                    <a:pt x="137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7" y="25"/>
                    <a:pt x="116" y="27"/>
                    <a:pt x="115" y="30"/>
                  </a:cubicBezTo>
                  <a:cubicBezTo>
                    <a:pt x="114" y="33"/>
                    <a:pt x="113" y="36"/>
                    <a:pt x="113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54"/>
                    <a:pt x="200" y="54"/>
                    <a:pt x="200" y="54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3" y="60"/>
                    <a:pt x="101" y="65"/>
                    <a:pt x="98" y="70"/>
                  </a:cubicBezTo>
                  <a:cubicBezTo>
                    <a:pt x="217" y="70"/>
                    <a:pt x="217" y="70"/>
                    <a:pt x="217" y="70"/>
                  </a:cubicBezTo>
                  <a:cubicBezTo>
                    <a:pt x="217" y="87"/>
                    <a:pt x="217" y="87"/>
                    <a:pt x="217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1" y="92"/>
                    <a:pt x="76" y="97"/>
                    <a:pt x="70" y="102"/>
                  </a:cubicBezTo>
                  <a:cubicBezTo>
                    <a:pt x="194" y="102"/>
                    <a:pt x="194" y="102"/>
                    <a:pt x="194" y="102"/>
                  </a:cubicBezTo>
                  <a:cubicBezTo>
                    <a:pt x="194" y="179"/>
                    <a:pt x="194" y="179"/>
                    <a:pt x="194" y="179"/>
                  </a:cubicBezTo>
                  <a:cubicBezTo>
                    <a:pt x="195" y="199"/>
                    <a:pt x="184" y="209"/>
                    <a:pt x="161" y="209"/>
                  </a:cubicBezTo>
                  <a:cubicBezTo>
                    <a:pt x="38" y="209"/>
                    <a:pt x="38" y="209"/>
                    <a:pt x="38" y="209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28" y="131"/>
                    <a:pt x="15" y="138"/>
                    <a:pt x="0" y="145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23" y="114"/>
                    <a:pt x="41" y="101"/>
                    <a:pt x="53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9" y="65"/>
                    <a:pt x="72" y="60"/>
                    <a:pt x="74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6" y="23"/>
                    <a:pt x="86" y="23"/>
                    <a:pt x="86" y="23"/>
                  </a:cubicBezTo>
                  <a:lnTo>
                    <a:pt x="10" y="23"/>
                  </a:lnTo>
                  <a:close/>
                  <a:moveTo>
                    <a:pt x="67" y="118"/>
                  </a:moveTo>
                  <a:cubicBezTo>
                    <a:pt x="67" y="134"/>
                    <a:pt x="67" y="134"/>
                    <a:pt x="67" y="134"/>
                  </a:cubicBezTo>
                  <a:cubicBezTo>
                    <a:pt x="166" y="134"/>
                    <a:pt x="166" y="134"/>
                    <a:pt x="166" y="134"/>
                  </a:cubicBezTo>
                  <a:cubicBezTo>
                    <a:pt x="166" y="118"/>
                    <a:pt x="166" y="118"/>
                    <a:pt x="166" y="118"/>
                  </a:cubicBezTo>
                  <a:lnTo>
                    <a:pt x="67" y="118"/>
                  </a:lnTo>
                  <a:close/>
                  <a:moveTo>
                    <a:pt x="67" y="148"/>
                  </a:moveTo>
                  <a:cubicBezTo>
                    <a:pt x="67" y="164"/>
                    <a:pt x="67" y="164"/>
                    <a:pt x="67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48"/>
                    <a:pt x="166" y="148"/>
                    <a:pt x="166" y="148"/>
                  </a:cubicBezTo>
                  <a:lnTo>
                    <a:pt x="67" y="148"/>
                  </a:lnTo>
                  <a:close/>
                  <a:moveTo>
                    <a:pt x="67" y="192"/>
                  </a:moveTo>
                  <a:cubicBezTo>
                    <a:pt x="152" y="192"/>
                    <a:pt x="152" y="192"/>
                    <a:pt x="152" y="192"/>
                  </a:cubicBezTo>
                  <a:cubicBezTo>
                    <a:pt x="161" y="192"/>
                    <a:pt x="166" y="187"/>
                    <a:pt x="166" y="179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7" y="178"/>
                    <a:pt x="67" y="178"/>
                    <a:pt x="67" y="178"/>
                  </a:cubicBezTo>
                  <a:lnTo>
                    <a:pt x="67" y="192"/>
                  </a:ln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8"/>
            <p:cNvSpPr>
              <a:spLocks/>
            </p:cNvSpPr>
            <p:nvPr userDrawn="1"/>
          </p:nvSpPr>
          <p:spPr bwMode="auto">
            <a:xfrm>
              <a:off x="2938463" y="1441450"/>
              <a:ext cx="65088" cy="147638"/>
            </a:xfrm>
            <a:custGeom>
              <a:avLst/>
              <a:gdLst>
                <a:gd name="T0" fmla="*/ 0 w 36"/>
                <a:gd name="T1" fmla="*/ 80 h 80"/>
                <a:gd name="T2" fmla="*/ 0 w 36"/>
                <a:gd name="T3" fmla="*/ 67 h 80"/>
                <a:gd name="T4" fmla="*/ 21 w 36"/>
                <a:gd name="T5" fmla="*/ 31 h 80"/>
                <a:gd name="T6" fmla="*/ 5 w 36"/>
                <a:gd name="T7" fmla="*/ 31 h 80"/>
                <a:gd name="T8" fmla="*/ 5 w 36"/>
                <a:gd name="T9" fmla="*/ 0 h 80"/>
                <a:gd name="T10" fmla="*/ 35 w 36"/>
                <a:gd name="T11" fmla="*/ 0 h 80"/>
                <a:gd name="T12" fmla="*/ 35 w 36"/>
                <a:gd name="T13" fmla="*/ 27 h 80"/>
                <a:gd name="T14" fmla="*/ 0 w 36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80">
                  <a:moveTo>
                    <a:pt x="0" y="8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13" y="57"/>
                    <a:pt x="20" y="46"/>
                    <a:pt x="21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50"/>
                    <a:pt x="24" y="67"/>
                    <a:pt x="0" y="80"/>
                  </a:cubicBez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9"/>
            <p:cNvSpPr>
              <a:spLocks noEditPoints="1"/>
            </p:cNvSpPr>
            <p:nvPr userDrawn="1"/>
          </p:nvSpPr>
          <p:spPr bwMode="auto">
            <a:xfrm>
              <a:off x="3317876" y="1179513"/>
              <a:ext cx="401638" cy="395288"/>
            </a:xfrm>
            <a:custGeom>
              <a:avLst/>
              <a:gdLst>
                <a:gd name="T0" fmla="*/ 18 w 219"/>
                <a:gd name="T1" fmla="*/ 212 h 215"/>
                <a:gd name="T2" fmla="*/ 18 w 219"/>
                <a:gd name="T3" fmla="*/ 87 h 215"/>
                <a:gd name="T4" fmla="*/ 0 w 219"/>
                <a:gd name="T5" fmla="*/ 87 h 215"/>
                <a:gd name="T6" fmla="*/ 0 w 219"/>
                <a:gd name="T7" fmla="*/ 67 h 215"/>
                <a:gd name="T8" fmla="*/ 46 w 219"/>
                <a:gd name="T9" fmla="*/ 67 h 215"/>
                <a:gd name="T10" fmla="*/ 46 w 219"/>
                <a:gd name="T11" fmla="*/ 175 h 215"/>
                <a:gd name="T12" fmla="*/ 64 w 219"/>
                <a:gd name="T13" fmla="*/ 165 h 215"/>
                <a:gd name="T14" fmla="*/ 64 w 219"/>
                <a:gd name="T15" fmla="*/ 186 h 215"/>
                <a:gd name="T16" fmla="*/ 18 w 219"/>
                <a:gd name="T17" fmla="*/ 212 h 215"/>
                <a:gd name="T18" fmla="*/ 24 w 219"/>
                <a:gd name="T19" fmla="*/ 49 h 215"/>
                <a:gd name="T20" fmla="*/ 6 w 219"/>
                <a:gd name="T21" fmla="*/ 4 h 215"/>
                <a:gd name="T22" fmla="*/ 33 w 219"/>
                <a:gd name="T23" fmla="*/ 4 h 215"/>
                <a:gd name="T24" fmla="*/ 52 w 219"/>
                <a:gd name="T25" fmla="*/ 49 h 215"/>
                <a:gd name="T26" fmla="*/ 24 w 219"/>
                <a:gd name="T27" fmla="*/ 49 h 215"/>
                <a:gd name="T28" fmla="*/ 65 w 219"/>
                <a:gd name="T29" fmla="*/ 28 h 215"/>
                <a:gd name="T30" fmla="*/ 65 w 219"/>
                <a:gd name="T31" fmla="*/ 12 h 215"/>
                <a:gd name="T32" fmla="*/ 124 w 219"/>
                <a:gd name="T33" fmla="*/ 12 h 215"/>
                <a:gd name="T34" fmla="*/ 124 w 219"/>
                <a:gd name="T35" fmla="*/ 0 h 215"/>
                <a:gd name="T36" fmla="*/ 152 w 219"/>
                <a:gd name="T37" fmla="*/ 0 h 215"/>
                <a:gd name="T38" fmla="*/ 152 w 219"/>
                <a:gd name="T39" fmla="*/ 12 h 215"/>
                <a:gd name="T40" fmla="*/ 215 w 219"/>
                <a:gd name="T41" fmla="*/ 12 h 215"/>
                <a:gd name="T42" fmla="*/ 215 w 219"/>
                <a:gd name="T43" fmla="*/ 28 h 215"/>
                <a:gd name="T44" fmla="*/ 152 w 219"/>
                <a:gd name="T45" fmla="*/ 28 h 215"/>
                <a:gd name="T46" fmla="*/ 152 w 219"/>
                <a:gd name="T47" fmla="*/ 42 h 215"/>
                <a:gd name="T48" fmla="*/ 208 w 219"/>
                <a:gd name="T49" fmla="*/ 42 h 215"/>
                <a:gd name="T50" fmla="*/ 208 w 219"/>
                <a:gd name="T51" fmla="*/ 58 h 215"/>
                <a:gd name="T52" fmla="*/ 152 w 219"/>
                <a:gd name="T53" fmla="*/ 58 h 215"/>
                <a:gd name="T54" fmla="*/ 152 w 219"/>
                <a:gd name="T55" fmla="*/ 74 h 215"/>
                <a:gd name="T56" fmla="*/ 219 w 219"/>
                <a:gd name="T57" fmla="*/ 74 h 215"/>
                <a:gd name="T58" fmla="*/ 219 w 219"/>
                <a:gd name="T59" fmla="*/ 90 h 215"/>
                <a:gd name="T60" fmla="*/ 59 w 219"/>
                <a:gd name="T61" fmla="*/ 90 h 215"/>
                <a:gd name="T62" fmla="*/ 59 w 219"/>
                <a:gd name="T63" fmla="*/ 74 h 215"/>
                <a:gd name="T64" fmla="*/ 124 w 219"/>
                <a:gd name="T65" fmla="*/ 74 h 215"/>
                <a:gd name="T66" fmla="*/ 124 w 219"/>
                <a:gd name="T67" fmla="*/ 58 h 215"/>
                <a:gd name="T68" fmla="*/ 69 w 219"/>
                <a:gd name="T69" fmla="*/ 58 h 215"/>
                <a:gd name="T70" fmla="*/ 69 w 219"/>
                <a:gd name="T71" fmla="*/ 42 h 215"/>
                <a:gd name="T72" fmla="*/ 124 w 219"/>
                <a:gd name="T73" fmla="*/ 42 h 215"/>
                <a:gd name="T74" fmla="*/ 124 w 219"/>
                <a:gd name="T75" fmla="*/ 28 h 215"/>
                <a:gd name="T76" fmla="*/ 65 w 219"/>
                <a:gd name="T77" fmla="*/ 28 h 215"/>
                <a:gd name="T78" fmla="*/ 73 w 219"/>
                <a:gd name="T79" fmla="*/ 215 h 215"/>
                <a:gd name="T80" fmla="*/ 73 w 219"/>
                <a:gd name="T81" fmla="*/ 101 h 215"/>
                <a:gd name="T82" fmla="*/ 204 w 219"/>
                <a:gd name="T83" fmla="*/ 101 h 215"/>
                <a:gd name="T84" fmla="*/ 204 w 219"/>
                <a:gd name="T85" fmla="*/ 185 h 215"/>
                <a:gd name="T86" fmla="*/ 176 w 219"/>
                <a:gd name="T87" fmla="*/ 214 h 215"/>
                <a:gd name="T88" fmla="*/ 156 w 219"/>
                <a:gd name="T89" fmla="*/ 214 h 215"/>
                <a:gd name="T90" fmla="*/ 156 w 219"/>
                <a:gd name="T91" fmla="*/ 196 h 215"/>
                <a:gd name="T92" fmla="*/ 164 w 219"/>
                <a:gd name="T93" fmla="*/ 196 h 215"/>
                <a:gd name="T94" fmla="*/ 176 w 219"/>
                <a:gd name="T95" fmla="*/ 185 h 215"/>
                <a:gd name="T96" fmla="*/ 176 w 219"/>
                <a:gd name="T97" fmla="*/ 180 h 215"/>
                <a:gd name="T98" fmla="*/ 100 w 219"/>
                <a:gd name="T99" fmla="*/ 180 h 215"/>
                <a:gd name="T100" fmla="*/ 100 w 219"/>
                <a:gd name="T101" fmla="*/ 215 h 215"/>
                <a:gd name="T102" fmla="*/ 73 w 219"/>
                <a:gd name="T103" fmla="*/ 215 h 215"/>
                <a:gd name="T104" fmla="*/ 100 w 219"/>
                <a:gd name="T105" fmla="*/ 118 h 215"/>
                <a:gd name="T106" fmla="*/ 100 w 219"/>
                <a:gd name="T107" fmla="*/ 134 h 215"/>
                <a:gd name="T108" fmla="*/ 176 w 219"/>
                <a:gd name="T109" fmla="*/ 134 h 215"/>
                <a:gd name="T110" fmla="*/ 176 w 219"/>
                <a:gd name="T111" fmla="*/ 118 h 215"/>
                <a:gd name="T112" fmla="*/ 100 w 219"/>
                <a:gd name="T113" fmla="*/ 118 h 215"/>
                <a:gd name="T114" fmla="*/ 100 w 219"/>
                <a:gd name="T115" fmla="*/ 149 h 215"/>
                <a:gd name="T116" fmla="*/ 100 w 219"/>
                <a:gd name="T117" fmla="*/ 164 h 215"/>
                <a:gd name="T118" fmla="*/ 176 w 219"/>
                <a:gd name="T119" fmla="*/ 164 h 215"/>
                <a:gd name="T120" fmla="*/ 176 w 219"/>
                <a:gd name="T121" fmla="*/ 149 h 215"/>
                <a:gd name="T122" fmla="*/ 100 w 219"/>
                <a:gd name="T123" fmla="*/ 14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215">
                  <a:moveTo>
                    <a:pt x="18" y="212"/>
                  </a:moveTo>
                  <a:cubicBezTo>
                    <a:pt x="18" y="87"/>
                    <a:pt x="18" y="87"/>
                    <a:pt x="18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175"/>
                    <a:pt x="46" y="175"/>
                    <a:pt x="46" y="175"/>
                  </a:cubicBezTo>
                  <a:cubicBezTo>
                    <a:pt x="52" y="173"/>
                    <a:pt x="58" y="169"/>
                    <a:pt x="64" y="165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51" y="197"/>
                    <a:pt x="35" y="205"/>
                    <a:pt x="18" y="212"/>
                  </a:cubicBezTo>
                  <a:close/>
                  <a:moveTo>
                    <a:pt x="24" y="49"/>
                  </a:moveTo>
                  <a:cubicBezTo>
                    <a:pt x="20" y="34"/>
                    <a:pt x="15" y="19"/>
                    <a:pt x="6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41" y="17"/>
                    <a:pt x="47" y="32"/>
                    <a:pt x="52" y="49"/>
                  </a:cubicBezTo>
                  <a:lnTo>
                    <a:pt x="24" y="49"/>
                  </a:lnTo>
                  <a:close/>
                  <a:moveTo>
                    <a:pt x="65" y="28"/>
                  </a:moveTo>
                  <a:cubicBezTo>
                    <a:pt x="65" y="12"/>
                    <a:pt x="65" y="12"/>
                    <a:pt x="6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152" y="58"/>
                    <a:pt x="152" y="58"/>
                    <a:pt x="152" y="58"/>
                  </a:cubicBezTo>
                  <a:cubicBezTo>
                    <a:pt x="152" y="74"/>
                    <a:pt x="152" y="74"/>
                    <a:pt x="152" y="74"/>
                  </a:cubicBezTo>
                  <a:cubicBezTo>
                    <a:pt x="219" y="74"/>
                    <a:pt x="219" y="74"/>
                    <a:pt x="219" y="74"/>
                  </a:cubicBezTo>
                  <a:cubicBezTo>
                    <a:pt x="219" y="90"/>
                    <a:pt x="219" y="90"/>
                    <a:pt x="219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58"/>
                    <a:pt x="124" y="58"/>
                    <a:pt x="124" y="58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4" y="28"/>
                    <a:pt x="124" y="28"/>
                    <a:pt x="124" y="28"/>
                  </a:cubicBezTo>
                  <a:lnTo>
                    <a:pt x="65" y="28"/>
                  </a:lnTo>
                  <a:close/>
                  <a:moveTo>
                    <a:pt x="73" y="215"/>
                  </a:moveTo>
                  <a:cubicBezTo>
                    <a:pt x="73" y="101"/>
                    <a:pt x="73" y="101"/>
                    <a:pt x="73" y="101"/>
                  </a:cubicBezTo>
                  <a:cubicBezTo>
                    <a:pt x="204" y="101"/>
                    <a:pt x="204" y="101"/>
                    <a:pt x="204" y="101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4" y="205"/>
                    <a:pt x="195" y="215"/>
                    <a:pt x="176" y="214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196"/>
                    <a:pt x="156" y="196"/>
                    <a:pt x="156" y="196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73" y="196"/>
                    <a:pt x="177" y="193"/>
                    <a:pt x="176" y="185"/>
                  </a:cubicBezTo>
                  <a:cubicBezTo>
                    <a:pt x="176" y="180"/>
                    <a:pt x="176" y="180"/>
                    <a:pt x="176" y="180"/>
                  </a:cubicBezTo>
                  <a:cubicBezTo>
                    <a:pt x="100" y="180"/>
                    <a:pt x="100" y="180"/>
                    <a:pt x="100" y="180"/>
                  </a:cubicBezTo>
                  <a:cubicBezTo>
                    <a:pt x="100" y="215"/>
                    <a:pt x="100" y="215"/>
                    <a:pt x="100" y="215"/>
                  </a:cubicBezTo>
                  <a:lnTo>
                    <a:pt x="73" y="215"/>
                  </a:lnTo>
                  <a:close/>
                  <a:moveTo>
                    <a:pt x="100" y="118"/>
                  </a:moveTo>
                  <a:cubicBezTo>
                    <a:pt x="100" y="134"/>
                    <a:pt x="100" y="134"/>
                    <a:pt x="100" y="134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6" y="118"/>
                    <a:pt x="176" y="118"/>
                    <a:pt x="176" y="118"/>
                  </a:cubicBezTo>
                  <a:lnTo>
                    <a:pt x="100" y="118"/>
                  </a:lnTo>
                  <a:close/>
                  <a:moveTo>
                    <a:pt x="100" y="149"/>
                  </a:moveTo>
                  <a:cubicBezTo>
                    <a:pt x="100" y="164"/>
                    <a:pt x="100" y="164"/>
                    <a:pt x="100" y="164"/>
                  </a:cubicBezTo>
                  <a:cubicBezTo>
                    <a:pt x="176" y="164"/>
                    <a:pt x="176" y="164"/>
                    <a:pt x="176" y="164"/>
                  </a:cubicBezTo>
                  <a:cubicBezTo>
                    <a:pt x="176" y="149"/>
                    <a:pt x="176" y="149"/>
                    <a:pt x="176" y="149"/>
                  </a:cubicBezTo>
                  <a:lnTo>
                    <a:pt x="100" y="149"/>
                  </a:ln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0"/>
            <p:cNvSpPr>
              <a:spLocks noEditPoints="1"/>
            </p:cNvSpPr>
            <p:nvPr userDrawn="1"/>
          </p:nvSpPr>
          <p:spPr bwMode="auto">
            <a:xfrm>
              <a:off x="3765551" y="1181100"/>
              <a:ext cx="374650" cy="395288"/>
            </a:xfrm>
            <a:custGeom>
              <a:avLst/>
              <a:gdLst>
                <a:gd name="T0" fmla="*/ 13 w 205"/>
                <a:gd name="T1" fmla="*/ 153 h 215"/>
                <a:gd name="T2" fmla="*/ 13 w 205"/>
                <a:gd name="T3" fmla="*/ 136 h 215"/>
                <a:gd name="T4" fmla="*/ 84 w 205"/>
                <a:gd name="T5" fmla="*/ 97 h 215"/>
                <a:gd name="T6" fmla="*/ 1 w 205"/>
                <a:gd name="T7" fmla="*/ 114 h 215"/>
                <a:gd name="T8" fmla="*/ 1 w 205"/>
                <a:gd name="T9" fmla="*/ 95 h 215"/>
                <a:gd name="T10" fmla="*/ 79 w 205"/>
                <a:gd name="T11" fmla="*/ 77 h 215"/>
                <a:gd name="T12" fmla="*/ 36 w 205"/>
                <a:gd name="T13" fmla="*/ 65 h 215"/>
                <a:gd name="T14" fmla="*/ 36 w 205"/>
                <a:gd name="T15" fmla="*/ 52 h 215"/>
                <a:gd name="T16" fmla="*/ 4 w 205"/>
                <a:gd name="T17" fmla="*/ 60 h 215"/>
                <a:gd name="T18" fmla="*/ 4 w 205"/>
                <a:gd name="T19" fmla="*/ 44 h 215"/>
                <a:gd name="T20" fmla="*/ 73 w 205"/>
                <a:gd name="T21" fmla="*/ 0 h 215"/>
                <a:gd name="T22" fmla="*/ 107 w 205"/>
                <a:gd name="T23" fmla="*/ 0 h 215"/>
                <a:gd name="T24" fmla="*/ 102 w 205"/>
                <a:gd name="T25" fmla="*/ 6 h 215"/>
                <a:gd name="T26" fmla="*/ 96 w 205"/>
                <a:gd name="T27" fmla="*/ 14 h 215"/>
                <a:gd name="T28" fmla="*/ 196 w 205"/>
                <a:gd name="T29" fmla="*/ 14 h 215"/>
                <a:gd name="T30" fmla="*/ 196 w 205"/>
                <a:gd name="T31" fmla="*/ 33 h 215"/>
                <a:gd name="T32" fmla="*/ 107 w 205"/>
                <a:gd name="T33" fmla="*/ 91 h 215"/>
                <a:gd name="T34" fmla="*/ 126 w 205"/>
                <a:gd name="T35" fmla="*/ 91 h 215"/>
                <a:gd name="T36" fmla="*/ 114 w 205"/>
                <a:gd name="T37" fmla="*/ 105 h 215"/>
                <a:gd name="T38" fmla="*/ 205 w 205"/>
                <a:gd name="T39" fmla="*/ 105 h 215"/>
                <a:gd name="T40" fmla="*/ 205 w 205"/>
                <a:gd name="T41" fmla="*/ 124 h 215"/>
                <a:gd name="T42" fmla="*/ 0 w 205"/>
                <a:gd name="T43" fmla="*/ 215 h 215"/>
                <a:gd name="T44" fmla="*/ 0 w 205"/>
                <a:gd name="T45" fmla="*/ 197 h 215"/>
                <a:gd name="T46" fmla="*/ 96 w 205"/>
                <a:gd name="T47" fmla="*/ 172 h 215"/>
                <a:gd name="T48" fmla="*/ 45 w 205"/>
                <a:gd name="T49" fmla="*/ 157 h 215"/>
                <a:gd name="T50" fmla="*/ 45 w 205"/>
                <a:gd name="T51" fmla="*/ 145 h 215"/>
                <a:gd name="T52" fmla="*/ 13 w 205"/>
                <a:gd name="T53" fmla="*/ 153 h 215"/>
                <a:gd name="T54" fmla="*/ 156 w 205"/>
                <a:gd name="T55" fmla="*/ 33 h 215"/>
                <a:gd name="T56" fmla="*/ 76 w 205"/>
                <a:gd name="T57" fmla="*/ 33 h 215"/>
                <a:gd name="T58" fmla="*/ 50 w 205"/>
                <a:gd name="T59" fmla="*/ 48 h 215"/>
                <a:gd name="T60" fmla="*/ 102 w 205"/>
                <a:gd name="T61" fmla="*/ 61 h 215"/>
                <a:gd name="T62" fmla="*/ 102 w 205"/>
                <a:gd name="T63" fmla="*/ 67 h 215"/>
                <a:gd name="T64" fmla="*/ 156 w 205"/>
                <a:gd name="T65" fmla="*/ 33 h 215"/>
                <a:gd name="T66" fmla="*/ 164 w 205"/>
                <a:gd name="T67" fmla="*/ 124 h 215"/>
                <a:gd name="T68" fmla="*/ 92 w 205"/>
                <a:gd name="T69" fmla="*/ 124 h 215"/>
                <a:gd name="T70" fmla="*/ 59 w 205"/>
                <a:gd name="T71" fmla="*/ 140 h 215"/>
                <a:gd name="T72" fmla="*/ 113 w 205"/>
                <a:gd name="T73" fmla="*/ 154 h 215"/>
                <a:gd name="T74" fmla="*/ 113 w 205"/>
                <a:gd name="T75" fmla="*/ 164 h 215"/>
                <a:gd name="T76" fmla="*/ 164 w 205"/>
                <a:gd name="T77" fmla="*/ 12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5" h="215">
                  <a:moveTo>
                    <a:pt x="13" y="153"/>
                  </a:moveTo>
                  <a:cubicBezTo>
                    <a:pt x="13" y="136"/>
                    <a:pt x="13" y="136"/>
                    <a:pt x="13" y="136"/>
                  </a:cubicBezTo>
                  <a:cubicBezTo>
                    <a:pt x="46" y="126"/>
                    <a:pt x="69" y="113"/>
                    <a:pt x="84" y="97"/>
                  </a:cubicBezTo>
                  <a:cubicBezTo>
                    <a:pt x="66" y="103"/>
                    <a:pt x="38" y="109"/>
                    <a:pt x="1" y="114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33" y="90"/>
                    <a:pt x="59" y="83"/>
                    <a:pt x="79" y="77"/>
                  </a:cubicBezTo>
                  <a:cubicBezTo>
                    <a:pt x="69" y="72"/>
                    <a:pt x="54" y="68"/>
                    <a:pt x="36" y="65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26" y="55"/>
                    <a:pt x="16" y="58"/>
                    <a:pt x="4" y="6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5" y="35"/>
                    <a:pt x="58" y="20"/>
                    <a:pt x="73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4" y="3"/>
                    <a:pt x="102" y="6"/>
                  </a:cubicBezTo>
                  <a:cubicBezTo>
                    <a:pt x="100" y="9"/>
                    <a:pt x="98" y="12"/>
                    <a:pt x="96" y="14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170" y="60"/>
                    <a:pt x="141" y="79"/>
                    <a:pt x="107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2" y="95"/>
                    <a:pt x="118" y="100"/>
                    <a:pt x="114" y="105"/>
                  </a:cubicBezTo>
                  <a:cubicBezTo>
                    <a:pt x="205" y="105"/>
                    <a:pt x="205" y="105"/>
                    <a:pt x="205" y="105"/>
                  </a:cubicBezTo>
                  <a:cubicBezTo>
                    <a:pt x="205" y="124"/>
                    <a:pt x="205" y="124"/>
                    <a:pt x="205" y="124"/>
                  </a:cubicBezTo>
                  <a:cubicBezTo>
                    <a:pt x="164" y="175"/>
                    <a:pt x="96" y="205"/>
                    <a:pt x="0" y="215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7" y="192"/>
                    <a:pt x="69" y="184"/>
                    <a:pt x="96" y="172"/>
                  </a:cubicBezTo>
                  <a:cubicBezTo>
                    <a:pt x="79" y="166"/>
                    <a:pt x="62" y="161"/>
                    <a:pt x="45" y="157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36" y="148"/>
                    <a:pt x="25" y="151"/>
                    <a:pt x="13" y="153"/>
                  </a:cubicBezTo>
                  <a:close/>
                  <a:moveTo>
                    <a:pt x="156" y="33"/>
                  </a:moveTo>
                  <a:cubicBezTo>
                    <a:pt x="76" y="33"/>
                    <a:pt x="76" y="33"/>
                    <a:pt x="76" y="33"/>
                  </a:cubicBezTo>
                  <a:cubicBezTo>
                    <a:pt x="68" y="39"/>
                    <a:pt x="60" y="44"/>
                    <a:pt x="50" y="48"/>
                  </a:cubicBezTo>
                  <a:cubicBezTo>
                    <a:pt x="68" y="50"/>
                    <a:pt x="86" y="54"/>
                    <a:pt x="102" y="61"/>
                  </a:cubicBezTo>
                  <a:cubicBezTo>
                    <a:pt x="102" y="67"/>
                    <a:pt x="102" y="67"/>
                    <a:pt x="102" y="67"/>
                  </a:cubicBezTo>
                  <a:cubicBezTo>
                    <a:pt x="118" y="61"/>
                    <a:pt x="136" y="50"/>
                    <a:pt x="156" y="33"/>
                  </a:cubicBezTo>
                  <a:close/>
                  <a:moveTo>
                    <a:pt x="164" y="124"/>
                  </a:moveTo>
                  <a:cubicBezTo>
                    <a:pt x="92" y="124"/>
                    <a:pt x="92" y="124"/>
                    <a:pt x="92" y="124"/>
                  </a:cubicBezTo>
                  <a:cubicBezTo>
                    <a:pt x="82" y="131"/>
                    <a:pt x="71" y="136"/>
                    <a:pt x="59" y="140"/>
                  </a:cubicBezTo>
                  <a:cubicBezTo>
                    <a:pt x="80" y="143"/>
                    <a:pt x="98" y="148"/>
                    <a:pt x="113" y="154"/>
                  </a:cubicBezTo>
                  <a:cubicBezTo>
                    <a:pt x="113" y="164"/>
                    <a:pt x="113" y="164"/>
                    <a:pt x="113" y="164"/>
                  </a:cubicBezTo>
                  <a:cubicBezTo>
                    <a:pt x="130" y="154"/>
                    <a:pt x="147" y="141"/>
                    <a:pt x="164" y="124"/>
                  </a:cubicBez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1"/>
            <p:cNvSpPr>
              <a:spLocks noEditPoints="1"/>
            </p:cNvSpPr>
            <p:nvPr userDrawn="1"/>
          </p:nvSpPr>
          <p:spPr bwMode="auto">
            <a:xfrm>
              <a:off x="4195763" y="1179513"/>
              <a:ext cx="393700" cy="393700"/>
            </a:xfrm>
            <a:custGeom>
              <a:avLst/>
              <a:gdLst>
                <a:gd name="T0" fmla="*/ 3 w 216"/>
                <a:gd name="T1" fmla="*/ 53 h 214"/>
                <a:gd name="T2" fmla="*/ 3 w 216"/>
                <a:gd name="T3" fmla="*/ 34 h 214"/>
                <a:gd name="T4" fmla="*/ 26 w 216"/>
                <a:gd name="T5" fmla="*/ 34 h 214"/>
                <a:gd name="T6" fmla="*/ 26 w 216"/>
                <a:gd name="T7" fmla="*/ 1 h 214"/>
                <a:gd name="T8" fmla="*/ 54 w 216"/>
                <a:gd name="T9" fmla="*/ 1 h 214"/>
                <a:gd name="T10" fmla="*/ 54 w 216"/>
                <a:gd name="T11" fmla="*/ 34 h 214"/>
                <a:gd name="T12" fmla="*/ 73 w 216"/>
                <a:gd name="T13" fmla="*/ 34 h 214"/>
                <a:gd name="T14" fmla="*/ 73 w 216"/>
                <a:gd name="T15" fmla="*/ 53 h 214"/>
                <a:gd name="T16" fmla="*/ 54 w 216"/>
                <a:gd name="T17" fmla="*/ 53 h 214"/>
                <a:gd name="T18" fmla="*/ 54 w 216"/>
                <a:gd name="T19" fmla="*/ 98 h 214"/>
                <a:gd name="T20" fmla="*/ 74 w 216"/>
                <a:gd name="T21" fmla="*/ 91 h 214"/>
                <a:gd name="T22" fmla="*/ 74 w 216"/>
                <a:gd name="T23" fmla="*/ 110 h 214"/>
                <a:gd name="T24" fmla="*/ 54 w 216"/>
                <a:gd name="T25" fmla="*/ 120 h 214"/>
                <a:gd name="T26" fmla="*/ 54 w 216"/>
                <a:gd name="T27" fmla="*/ 187 h 214"/>
                <a:gd name="T28" fmla="*/ 25 w 216"/>
                <a:gd name="T29" fmla="*/ 214 h 214"/>
                <a:gd name="T30" fmla="*/ 7 w 216"/>
                <a:gd name="T31" fmla="*/ 214 h 214"/>
                <a:gd name="T32" fmla="*/ 7 w 216"/>
                <a:gd name="T33" fmla="*/ 195 h 214"/>
                <a:gd name="T34" fmla="*/ 14 w 216"/>
                <a:gd name="T35" fmla="*/ 195 h 214"/>
                <a:gd name="T36" fmla="*/ 26 w 216"/>
                <a:gd name="T37" fmla="*/ 185 h 214"/>
                <a:gd name="T38" fmla="*/ 26 w 216"/>
                <a:gd name="T39" fmla="*/ 128 h 214"/>
                <a:gd name="T40" fmla="*/ 11 w 216"/>
                <a:gd name="T41" fmla="*/ 131 h 214"/>
                <a:gd name="T42" fmla="*/ 0 w 216"/>
                <a:gd name="T43" fmla="*/ 133 h 214"/>
                <a:gd name="T44" fmla="*/ 0 w 216"/>
                <a:gd name="T45" fmla="*/ 109 h 214"/>
                <a:gd name="T46" fmla="*/ 26 w 216"/>
                <a:gd name="T47" fmla="*/ 105 h 214"/>
                <a:gd name="T48" fmla="*/ 26 w 216"/>
                <a:gd name="T49" fmla="*/ 53 h 214"/>
                <a:gd name="T50" fmla="*/ 3 w 216"/>
                <a:gd name="T51" fmla="*/ 53 h 214"/>
                <a:gd name="T52" fmla="*/ 114 w 216"/>
                <a:gd name="T53" fmla="*/ 84 h 214"/>
                <a:gd name="T54" fmla="*/ 83 w 216"/>
                <a:gd name="T55" fmla="*/ 52 h 214"/>
                <a:gd name="T56" fmla="*/ 83 w 216"/>
                <a:gd name="T57" fmla="*/ 0 h 214"/>
                <a:gd name="T58" fmla="*/ 112 w 216"/>
                <a:gd name="T59" fmla="*/ 0 h 214"/>
                <a:gd name="T60" fmla="*/ 112 w 216"/>
                <a:gd name="T61" fmla="*/ 31 h 214"/>
                <a:gd name="T62" fmla="*/ 177 w 216"/>
                <a:gd name="T63" fmla="*/ 5 h 214"/>
                <a:gd name="T64" fmla="*/ 212 w 216"/>
                <a:gd name="T65" fmla="*/ 5 h 214"/>
                <a:gd name="T66" fmla="*/ 112 w 216"/>
                <a:gd name="T67" fmla="*/ 47 h 214"/>
                <a:gd name="T68" fmla="*/ 112 w 216"/>
                <a:gd name="T69" fmla="*/ 48 h 214"/>
                <a:gd name="T70" fmla="*/ 127 w 216"/>
                <a:gd name="T71" fmla="*/ 64 h 214"/>
                <a:gd name="T72" fmla="*/ 179 w 216"/>
                <a:gd name="T73" fmla="*/ 64 h 214"/>
                <a:gd name="T74" fmla="*/ 192 w 216"/>
                <a:gd name="T75" fmla="*/ 50 h 214"/>
                <a:gd name="T76" fmla="*/ 192 w 216"/>
                <a:gd name="T77" fmla="*/ 44 h 214"/>
                <a:gd name="T78" fmla="*/ 216 w 216"/>
                <a:gd name="T79" fmla="*/ 44 h 214"/>
                <a:gd name="T80" fmla="*/ 216 w 216"/>
                <a:gd name="T81" fmla="*/ 55 h 214"/>
                <a:gd name="T82" fmla="*/ 187 w 216"/>
                <a:gd name="T83" fmla="*/ 84 h 214"/>
                <a:gd name="T84" fmla="*/ 114 w 216"/>
                <a:gd name="T85" fmla="*/ 84 h 214"/>
                <a:gd name="T86" fmla="*/ 84 w 216"/>
                <a:gd name="T87" fmla="*/ 211 h 214"/>
                <a:gd name="T88" fmla="*/ 84 w 216"/>
                <a:gd name="T89" fmla="*/ 99 h 214"/>
                <a:gd name="T90" fmla="*/ 207 w 216"/>
                <a:gd name="T91" fmla="*/ 99 h 214"/>
                <a:gd name="T92" fmla="*/ 207 w 216"/>
                <a:gd name="T93" fmla="*/ 179 h 214"/>
                <a:gd name="T94" fmla="*/ 175 w 216"/>
                <a:gd name="T95" fmla="*/ 211 h 214"/>
                <a:gd name="T96" fmla="*/ 84 w 216"/>
                <a:gd name="T97" fmla="*/ 211 h 214"/>
                <a:gd name="T98" fmla="*/ 112 w 216"/>
                <a:gd name="T99" fmla="*/ 119 h 214"/>
                <a:gd name="T100" fmla="*/ 112 w 216"/>
                <a:gd name="T101" fmla="*/ 145 h 214"/>
                <a:gd name="T102" fmla="*/ 179 w 216"/>
                <a:gd name="T103" fmla="*/ 145 h 214"/>
                <a:gd name="T104" fmla="*/ 179 w 216"/>
                <a:gd name="T105" fmla="*/ 119 h 214"/>
                <a:gd name="T106" fmla="*/ 112 w 216"/>
                <a:gd name="T107" fmla="*/ 119 h 214"/>
                <a:gd name="T108" fmla="*/ 112 w 216"/>
                <a:gd name="T109" fmla="*/ 193 h 214"/>
                <a:gd name="T110" fmla="*/ 165 w 216"/>
                <a:gd name="T111" fmla="*/ 193 h 214"/>
                <a:gd name="T112" fmla="*/ 179 w 216"/>
                <a:gd name="T113" fmla="*/ 178 h 214"/>
                <a:gd name="T114" fmla="*/ 179 w 216"/>
                <a:gd name="T115" fmla="*/ 164 h 214"/>
                <a:gd name="T116" fmla="*/ 112 w 216"/>
                <a:gd name="T117" fmla="*/ 164 h 214"/>
                <a:gd name="T118" fmla="*/ 112 w 216"/>
                <a:gd name="T119" fmla="*/ 19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6" h="214">
                  <a:moveTo>
                    <a:pt x="3" y="53"/>
                  </a:moveTo>
                  <a:cubicBezTo>
                    <a:pt x="3" y="34"/>
                    <a:pt x="3" y="34"/>
                    <a:pt x="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0" y="96"/>
                    <a:pt x="67" y="94"/>
                    <a:pt x="74" y="91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67" y="114"/>
                    <a:pt x="60" y="117"/>
                    <a:pt x="54" y="120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54" y="205"/>
                    <a:pt x="44" y="214"/>
                    <a:pt x="25" y="214"/>
                  </a:cubicBezTo>
                  <a:cubicBezTo>
                    <a:pt x="7" y="214"/>
                    <a:pt x="7" y="214"/>
                    <a:pt x="7" y="214"/>
                  </a:cubicBezTo>
                  <a:cubicBezTo>
                    <a:pt x="7" y="195"/>
                    <a:pt x="7" y="195"/>
                    <a:pt x="7" y="195"/>
                  </a:cubicBezTo>
                  <a:cubicBezTo>
                    <a:pt x="14" y="195"/>
                    <a:pt x="14" y="195"/>
                    <a:pt x="14" y="195"/>
                  </a:cubicBezTo>
                  <a:cubicBezTo>
                    <a:pt x="22" y="195"/>
                    <a:pt x="26" y="192"/>
                    <a:pt x="26" y="185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22" y="129"/>
                    <a:pt x="17" y="130"/>
                    <a:pt x="11" y="131"/>
                  </a:cubicBezTo>
                  <a:cubicBezTo>
                    <a:pt x="6" y="132"/>
                    <a:pt x="3" y="132"/>
                    <a:pt x="0" y="133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8" y="107"/>
                    <a:pt x="16" y="106"/>
                    <a:pt x="26" y="105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3" y="53"/>
                  </a:lnTo>
                  <a:close/>
                  <a:moveTo>
                    <a:pt x="114" y="84"/>
                  </a:moveTo>
                  <a:cubicBezTo>
                    <a:pt x="92" y="85"/>
                    <a:pt x="82" y="74"/>
                    <a:pt x="83" y="5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44" y="28"/>
                    <a:pt x="166" y="19"/>
                    <a:pt x="177" y="5"/>
                  </a:cubicBezTo>
                  <a:cubicBezTo>
                    <a:pt x="212" y="5"/>
                    <a:pt x="212" y="5"/>
                    <a:pt x="212" y="5"/>
                  </a:cubicBezTo>
                  <a:cubicBezTo>
                    <a:pt x="196" y="32"/>
                    <a:pt x="162" y="45"/>
                    <a:pt x="112" y="47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2" y="59"/>
                    <a:pt x="117" y="65"/>
                    <a:pt x="127" y="64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89" y="65"/>
                    <a:pt x="193" y="60"/>
                    <a:pt x="192" y="50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216" y="44"/>
                    <a:pt x="216" y="44"/>
                    <a:pt x="216" y="44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6" y="75"/>
                    <a:pt x="207" y="85"/>
                    <a:pt x="187" y="84"/>
                  </a:cubicBezTo>
                  <a:lnTo>
                    <a:pt x="114" y="84"/>
                  </a:lnTo>
                  <a:close/>
                  <a:moveTo>
                    <a:pt x="84" y="211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207" y="99"/>
                    <a:pt x="207" y="99"/>
                    <a:pt x="207" y="99"/>
                  </a:cubicBezTo>
                  <a:cubicBezTo>
                    <a:pt x="207" y="179"/>
                    <a:pt x="207" y="179"/>
                    <a:pt x="207" y="179"/>
                  </a:cubicBezTo>
                  <a:cubicBezTo>
                    <a:pt x="208" y="201"/>
                    <a:pt x="197" y="211"/>
                    <a:pt x="175" y="211"/>
                  </a:cubicBezTo>
                  <a:lnTo>
                    <a:pt x="84" y="211"/>
                  </a:lnTo>
                  <a:close/>
                  <a:moveTo>
                    <a:pt x="112" y="119"/>
                  </a:moveTo>
                  <a:cubicBezTo>
                    <a:pt x="112" y="145"/>
                    <a:pt x="112" y="145"/>
                    <a:pt x="112" y="145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79" y="119"/>
                    <a:pt x="179" y="119"/>
                    <a:pt x="179" y="119"/>
                  </a:cubicBezTo>
                  <a:lnTo>
                    <a:pt x="112" y="119"/>
                  </a:lnTo>
                  <a:close/>
                  <a:moveTo>
                    <a:pt x="112" y="193"/>
                  </a:moveTo>
                  <a:cubicBezTo>
                    <a:pt x="165" y="193"/>
                    <a:pt x="165" y="193"/>
                    <a:pt x="165" y="193"/>
                  </a:cubicBezTo>
                  <a:cubicBezTo>
                    <a:pt x="175" y="193"/>
                    <a:pt x="180" y="188"/>
                    <a:pt x="179" y="178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12" y="164"/>
                    <a:pt x="112" y="164"/>
                    <a:pt x="112" y="164"/>
                  </a:cubicBezTo>
                  <a:lnTo>
                    <a:pt x="112" y="193"/>
                  </a:ln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2"/>
            <p:cNvSpPr>
              <a:spLocks noEditPoints="1"/>
            </p:cNvSpPr>
            <p:nvPr userDrawn="1"/>
          </p:nvSpPr>
          <p:spPr bwMode="auto">
            <a:xfrm>
              <a:off x="4645026" y="1179513"/>
              <a:ext cx="384175" cy="388938"/>
            </a:xfrm>
            <a:custGeom>
              <a:avLst/>
              <a:gdLst>
                <a:gd name="T0" fmla="*/ 0 w 210"/>
                <a:gd name="T1" fmla="*/ 212 h 212"/>
                <a:gd name="T2" fmla="*/ 12 w 210"/>
                <a:gd name="T3" fmla="*/ 161 h 212"/>
                <a:gd name="T4" fmla="*/ 38 w 210"/>
                <a:gd name="T5" fmla="*/ 161 h 212"/>
                <a:gd name="T6" fmla="*/ 28 w 210"/>
                <a:gd name="T7" fmla="*/ 212 h 212"/>
                <a:gd name="T8" fmla="*/ 0 w 210"/>
                <a:gd name="T9" fmla="*/ 212 h 212"/>
                <a:gd name="T10" fmla="*/ 19 w 210"/>
                <a:gd name="T11" fmla="*/ 149 h 212"/>
                <a:gd name="T12" fmla="*/ 19 w 210"/>
                <a:gd name="T13" fmla="*/ 64 h 212"/>
                <a:gd name="T14" fmla="*/ 84 w 210"/>
                <a:gd name="T15" fmla="*/ 64 h 212"/>
                <a:gd name="T16" fmla="*/ 84 w 210"/>
                <a:gd name="T17" fmla="*/ 0 h 212"/>
                <a:gd name="T18" fmla="*/ 115 w 210"/>
                <a:gd name="T19" fmla="*/ 0 h 212"/>
                <a:gd name="T20" fmla="*/ 115 w 210"/>
                <a:gd name="T21" fmla="*/ 20 h 212"/>
                <a:gd name="T22" fmla="*/ 210 w 210"/>
                <a:gd name="T23" fmla="*/ 20 h 212"/>
                <a:gd name="T24" fmla="*/ 210 w 210"/>
                <a:gd name="T25" fmla="*/ 40 h 212"/>
                <a:gd name="T26" fmla="*/ 115 w 210"/>
                <a:gd name="T27" fmla="*/ 40 h 212"/>
                <a:gd name="T28" fmla="*/ 115 w 210"/>
                <a:gd name="T29" fmla="*/ 64 h 212"/>
                <a:gd name="T30" fmla="*/ 191 w 210"/>
                <a:gd name="T31" fmla="*/ 64 h 212"/>
                <a:gd name="T32" fmla="*/ 191 w 210"/>
                <a:gd name="T33" fmla="*/ 113 h 212"/>
                <a:gd name="T34" fmla="*/ 158 w 210"/>
                <a:gd name="T35" fmla="*/ 149 h 212"/>
                <a:gd name="T36" fmla="*/ 19 w 210"/>
                <a:gd name="T37" fmla="*/ 149 h 212"/>
                <a:gd name="T38" fmla="*/ 49 w 210"/>
                <a:gd name="T39" fmla="*/ 128 h 212"/>
                <a:gd name="T40" fmla="*/ 147 w 210"/>
                <a:gd name="T41" fmla="*/ 128 h 212"/>
                <a:gd name="T42" fmla="*/ 162 w 210"/>
                <a:gd name="T43" fmla="*/ 112 h 212"/>
                <a:gd name="T44" fmla="*/ 162 w 210"/>
                <a:gd name="T45" fmla="*/ 85 h 212"/>
                <a:gd name="T46" fmla="*/ 49 w 210"/>
                <a:gd name="T47" fmla="*/ 85 h 212"/>
                <a:gd name="T48" fmla="*/ 49 w 210"/>
                <a:gd name="T49" fmla="*/ 128 h 212"/>
                <a:gd name="T50" fmla="*/ 67 w 210"/>
                <a:gd name="T51" fmla="*/ 212 h 212"/>
                <a:gd name="T52" fmla="*/ 60 w 210"/>
                <a:gd name="T53" fmla="*/ 161 h 212"/>
                <a:gd name="T54" fmla="*/ 86 w 210"/>
                <a:gd name="T55" fmla="*/ 161 h 212"/>
                <a:gd name="T56" fmla="*/ 95 w 210"/>
                <a:gd name="T57" fmla="*/ 212 h 212"/>
                <a:gd name="T58" fmla="*/ 67 w 210"/>
                <a:gd name="T59" fmla="*/ 212 h 212"/>
                <a:gd name="T60" fmla="*/ 125 w 210"/>
                <a:gd name="T61" fmla="*/ 212 h 212"/>
                <a:gd name="T62" fmla="*/ 115 w 210"/>
                <a:gd name="T63" fmla="*/ 161 h 212"/>
                <a:gd name="T64" fmla="*/ 140 w 210"/>
                <a:gd name="T65" fmla="*/ 161 h 212"/>
                <a:gd name="T66" fmla="*/ 153 w 210"/>
                <a:gd name="T67" fmla="*/ 212 h 212"/>
                <a:gd name="T68" fmla="*/ 125 w 210"/>
                <a:gd name="T69" fmla="*/ 212 h 212"/>
                <a:gd name="T70" fmla="*/ 181 w 210"/>
                <a:gd name="T71" fmla="*/ 212 h 212"/>
                <a:gd name="T72" fmla="*/ 170 w 210"/>
                <a:gd name="T73" fmla="*/ 161 h 212"/>
                <a:gd name="T74" fmla="*/ 196 w 210"/>
                <a:gd name="T75" fmla="*/ 161 h 212"/>
                <a:gd name="T76" fmla="*/ 210 w 210"/>
                <a:gd name="T77" fmla="*/ 212 h 212"/>
                <a:gd name="T78" fmla="*/ 181 w 210"/>
                <a:gd name="T7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0" h="212">
                  <a:moveTo>
                    <a:pt x="0" y="212"/>
                  </a:moveTo>
                  <a:cubicBezTo>
                    <a:pt x="1" y="199"/>
                    <a:pt x="5" y="182"/>
                    <a:pt x="12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3" y="178"/>
                    <a:pt x="30" y="195"/>
                    <a:pt x="28" y="212"/>
                  </a:cubicBezTo>
                  <a:lnTo>
                    <a:pt x="0" y="212"/>
                  </a:lnTo>
                  <a:close/>
                  <a:moveTo>
                    <a:pt x="19" y="149"/>
                  </a:moveTo>
                  <a:cubicBezTo>
                    <a:pt x="19" y="64"/>
                    <a:pt x="19" y="64"/>
                    <a:pt x="19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210" y="20"/>
                    <a:pt x="210" y="20"/>
                    <a:pt x="210" y="20"/>
                  </a:cubicBezTo>
                  <a:cubicBezTo>
                    <a:pt x="210" y="40"/>
                    <a:pt x="210" y="40"/>
                    <a:pt x="210" y="40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91" y="64"/>
                    <a:pt x="191" y="64"/>
                    <a:pt x="191" y="64"/>
                  </a:cubicBezTo>
                  <a:cubicBezTo>
                    <a:pt x="191" y="113"/>
                    <a:pt x="191" y="113"/>
                    <a:pt x="191" y="113"/>
                  </a:cubicBezTo>
                  <a:cubicBezTo>
                    <a:pt x="192" y="138"/>
                    <a:pt x="181" y="149"/>
                    <a:pt x="158" y="149"/>
                  </a:cubicBezTo>
                  <a:lnTo>
                    <a:pt x="19" y="149"/>
                  </a:lnTo>
                  <a:close/>
                  <a:moveTo>
                    <a:pt x="49" y="128"/>
                  </a:moveTo>
                  <a:cubicBezTo>
                    <a:pt x="147" y="128"/>
                    <a:pt x="147" y="128"/>
                    <a:pt x="147" y="128"/>
                  </a:cubicBezTo>
                  <a:cubicBezTo>
                    <a:pt x="157" y="128"/>
                    <a:pt x="162" y="123"/>
                    <a:pt x="162" y="112"/>
                  </a:cubicBezTo>
                  <a:cubicBezTo>
                    <a:pt x="162" y="85"/>
                    <a:pt x="162" y="85"/>
                    <a:pt x="162" y="85"/>
                  </a:cubicBezTo>
                  <a:cubicBezTo>
                    <a:pt x="49" y="85"/>
                    <a:pt x="49" y="85"/>
                    <a:pt x="49" y="85"/>
                  </a:cubicBezTo>
                  <a:lnTo>
                    <a:pt x="49" y="128"/>
                  </a:lnTo>
                  <a:close/>
                  <a:moveTo>
                    <a:pt x="67" y="212"/>
                  </a:moveTo>
                  <a:cubicBezTo>
                    <a:pt x="67" y="195"/>
                    <a:pt x="64" y="179"/>
                    <a:pt x="60" y="161"/>
                  </a:cubicBezTo>
                  <a:cubicBezTo>
                    <a:pt x="86" y="161"/>
                    <a:pt x="86" y="161"/>
                    <a:pt x="86" y="161"/>
                  </a:cubicBezTo>
                  <a:cubicBezTo>
                    <a:pt x="91" y="179"/>
                    <a:pt x="94" y="195"/>
                    <a:pt x="95" y="212"/>
                  </a:cubicBezTo>
                  <a:lnTo>
                    <a:pt x="67" y="212"/>
                  </a:lnTo>
                  <a:close/>
                  <a:moveTo>
                    <a:pt x="125" y="212"/>
                  </a:moveTo>
                  <a:cubicBezTo>
                    <a:pt x="123" y="196"/>
                    <a:pt x="120" y="179"/>
                    <a:pt x="115" y="161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7" y="179"/>
                    <a:pt x="151" y="195"/>
                    <a:pt x="153" y="212"/>
                  </a:cubicBezTo>
                  <a:lnTo>
                    <a:pt x="125" y="212"/>
                  </a:lnTo>
                  <a:close/>
                  <a:moveTo>
                    <a:pt x="181" y="212"/>
                  </a:moveTo>
                  <a:cubicBezTo>
                    <a:pt x="180" y="198"/>
                    <a:pt x="176" y="181"/>
                    <a:pt x="170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3" y="179"/>
                    <a:pt x="207" y="195"/>
                    <a:pt x="210" y="212"/>
                  </a:cubicBezTo>
                  <a:lnTo>
                    <a:pt x="181" y="212"/>
                  </a:lnTo>
                  <a:close/>
                </a:path>
              </a:pathLst>
            </a:custGeom>
            <a:solidFill>
              <a:srgbClr val="EDDC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0" name="Freeform 148"/>
          <p:cNvSpPr>
            <a:spLocks noChangeAspect="1" noEditPoints="1"/>
          </p:cNvSpPr>
          <p:nvPr userDrawn="1"/>
        </p:nvSpPr>
        <p:spPr bwMode="auto">
          <a:xfrm rot="6764112">
            <a:off x="6789367" y="5629217"/>
            <a:ext cx="288000" cy="303535"/>
          </a:xfrm>
          <a:custGeom>
            <a:avLst/>
            <a:gdLst>
              <a:gd name="T0" fmla="*/ 32 w 193"/>
              <a:gd name="T1" fmla="*/ 24 h 204"/>
              <a:gd name="T2" fmla="*/ 73 w 193"/>
              <a:gd name="T3" fmla="*/ 81 h 204"/>
              <a:gd name="T4" fmla="*/ 68 w 193"/>
              <a:gd name="T5" fmla="*/ 60 h 204"/>
              <a:gd name="T6" fmla="*/ 75 w 193"/>
              <a:gd name="T7" fmla="*/ 47 h 204"/>
              <a:gd name="T8" fmla="*/ 92 w 193"/>
              <a:gd name="T9" fmla="*/ 58 h 204"/>
              <a:gd name="T10" fmla="*/ 99 w 193"/>
              <a:gd name="T11" fmla="*/ 56 h 204"/>
              <a:gd name="T12" fmla="*/ 100 w 193"/>
              <a:gd name="T13" fmla="*/ 42 h 204"/>
              <a:gd name="T14" fmla="*/ 117 w 193"/>
              <a:gd name="T15" fmla="*/ 44 h 204"/>
              <a:gd name="T16" fmla="*/ 119 w 193"/>
              <a:gd name="T17" fmla="*/ 48 h 204"/>
              <a:gd name="T18" fmla="*/ 125 w 193"/>
              <a:gd name="T19" fmla="*/ 57 h 204"/>
              <a:gd name="T20" fmla="*/ 126 w 193"/>
              <a:gd name="T21" fmla="*/ 53 h 204"/>
              <a:gd name="T22" fmla="*/ 137 w 193"/>
              <a:gd name="T23" fmla="*/ 47 h 204"/>
              <a:gd name="T24" fmla="*/ 161 w 193"/>
              <a:gd name="T25" fmla="*/ 132 h 204"/>
              <a:gd name="T26" fmla="*/ 121 w 193"/>
              <a:gd name="T27" fmla="*/ 185 h 204"/>
              <a:gd name="T28" fmla="*/ 76 w 193"/>
              <a:gd name="T29" fmla="*/ 151 h 204"/>
              <a:gd name="T30" fmla="*/ 21 w 193"/>
              <a:gd name="T31" fmla="*/ 131 h 204"/>
              <a:gd name="T32" fmla="*/ 34 w 193"/>
              <a:gd name="T33" fmla="*/ 122 h 204"/>
              <a:gd name="T34" fmla="*/ 64 w 193"/>
              <a:gd name="T35" fmla="*/ 125 h 204"/>
              <a:gd name="T36" fmla="*/ 17 w 193"/>
              <a:gd name="T37" fmla="*/ 33 h 204"/>
              <a:gd name="T38" fmla="*/ 20 w 193"/>
              <a:gd name="T39" fmla="*/ 19 h 204"/>
              <a:gd name="T40" fmla="*/ 12 w 193"/>
              <a:gd name="T41" fmla="*/ 7 h 204"/>
              <a:gd name="T42" fmla="*/ 6 w 193"/>
              <a:gd name="T43" fmla="*/ 40 h 204"/>
              <a:gd name="T44" fmla="*/ 45 w 193"/>
              <a:gd name="T45" fmla="*/ 109 h 204"/>
              <a:gd name="T46" fmla="*/ 19 w 193"/>
              <a:gd name="T47" fmla="*/ 111 h 204"/>
              <a:gd name="T48" fmla="*/ 27 w 193"/>
              <a:gd name="T49" fmla="*/ 157 h 204"/>
              <a:gd name="T50" fmla="*/ 99 w 193"/>
              <a:gd name="T51" fmla="*/ 175 h 204"/>
              <a:gd name="T52" fmla="*/ 116 w 193"/>
              <a:gd name="T53" fmla="*/ 204 h 204"/>
              <a:gd name="T54" fmla="*/ 181 w 193"/>
              <a:gd name="T55" fmla="*/ 166 h 204"/>
              <a:gd name="T56" fmla="*/ 186 w 193"/>
              <a:gd name="T57" fmla="*/ 147 h 204"/>
              <a:gd name="T58" fmla="*/ 161 w 193"/>
              <a:gd name="T59" fmla="*/ 61 h 204"/>
              <a:gd name="T60" fmla="*/ 161 w 193"/>
              <a:gd name="T61" fmla="*/ 60 h 204"/>
              <a:gd name="T62" fmla="*/ 155 w 193"/>
              <a:gd name="T63" fmla="*/ 44 h 204"/>
              <a:gd name="T64" fmla="*/ 128 w 193"/>
              <a:gd name="T65" fmla="*/ 33 h 204"/>
              <a:gd name="T66" fmla="*/ 93 w 193"/>
              <a:gd name="T67" fmla="*/ 30 h 204"/>
              <a:gd name="T68" fmla="*/ 68 w 193"/>
              <a:gd name="T69" fmla="*/ 35 h 204"/>
              <a:gd name="T70" fmla="*/ 59 w 193"/>
              <a:gd name="T71" fmla="*/ 41 h 204"/>
              <a:gd name="T72" fmla="*/ 44 w 193"/>
              <a:gd name="T73" fmla="*/ 16 h 204"/>
              <a:gd name="T74" fmla="*/ 13 w 193"/>
              <a:gd name="T75" fmla="*/ 7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3" h="204">
                <a:moveTo>
                  <a:pt x="20" y="19"/>
                </a:moveTo>
                <a:cubicBezTo>
                  <a:pt x="25" y="16"/>
                  <a:pt x="29" y="19"/>
                  <a:pt x="32" y="24"/>
                </a:cubicBezTo>
                <a:cubicBezTo>
                  <a:pt x="32" y="24"/>
                  <a:pt x="65" y="79"/>
                  <a:pt x="65" y="80"/>
                </a:cubicBezTo>
                <a:cubicBezTo>
                  <a:pt x="67" y="83"/>
                  <a:pt x="71" y="82"/>
                  <a:pt x="73" y="81"/>
                </a:cubicBezTo>
                <a:cubicBezTo>
                  <a:pt x="75" y="79"/>
                  <a:pt x="77" y="75"/>
                  <a:pt x="74" y="69"/>
                </a:cubicBezTo>
                <a:cubicBezTo>
                  <a:pt x="68" y="60"/>
                  <a:pt x="68" y="60"/>
                  <a:pt x="68" y="60"/>
                </a:cubicBezTo>
                <a:cubicBezTo>
                  <a:pt x="65" y="56"/>
                  <a:pt x="68" y="52"/>
                  <a:pt x="73" y="48"/>
                </a:cubicBezTo>
                <a:cubicBezTo>
                  <a:pt x="73" y="48"/>
                  <a:pt x="74" y="47"/>
                  <a:pt x="75" y="47"/>
                </a:cubicBezTo>
                <a:cubicBezTo>
                  <a:pt x="79" y="45"/>
                  <a:pt x="83" y="44"/>
                  <a:pt x="86" y="48"/>
                </a:cubicBezTo>
                <a:cubicBezTo>
                  <a:pt x="92" y="58"/>
                  <a:pt x="92" y="58"/>
                  <a:pt x="92" y="58"/>
                </a:cubicBezTo>
                <a:cubicBezTo>
                  <a:pt x="94" y="61"/>
                  <a:pt x="96" y="61"/>
                  <a:pt x="97" y="61"/>
                </a:cubicBezTo>
                <a:cubicBezTo>
                  <a:pt x="99" y="60"/>
                  <a:pt x="99" y="56"/>
                  <a:pt x="99" y="56"/>
                </a:cubicBezTo>
                <a:cubicBezTo>
                  <a:pt x="97" y="51"/>
                  <a:pt x="97" y="51"/>
                  <a:pt x="97" y="51"/>
                </a:cubicBezTo>
                <a:cubicBezTo>
                  <a:pt x="96" y="47"/>
                  <a:pt x="97" y="44"/>
                  <a:pt x="100" y="42"/>
                </a:cubicBezTo>
                <a:cubicBezTo>
                  <a:pt x="101" y="42"/>
                  <a:pt x="102" y="41"/>
                  <a:pt x="104" y="41"/>
                </a:cubicBezTo>
                <a:cubicBezTo>
                  <a:pt x="109" y="39"/>
                  <a:pt x="115" y="38"/>
                  <a:pt x="117" y="44"/>
                </a:cubicBezTo>
                <a:cubicBezTo>
                  <a:pt x="119" y="48"/>
                  <a:pt x="119" y="48"/>
                  <a:pt x="119" y="48"/>
                </a:cubicBezTo>
                <a:cubicBezTo>
                  <a:pt x="119" y="48"/>
                  <a:pt x="119" y="48"/>
                  <a:pt x="119" y="48"/>
                </a:cubicBezTo>
                <a:cubicBezTo>
                  <a:pt x="119" y="48"/>
                  <a:pt x="121" y="60"/>
                  <a:pt x="124" y="59"/>
                </a:cubicBezTo>
                <a:cubicBezTo>
                  <a:pt x="124" y="58"/>
                  <a:pt x="125" y="58"/>
                  <a:pt x="125" y="57"/>
                </a:cubicBezTo>
                <a:cubicBezTo>
                  <a:pt x="125" y="57"/>
                  <a:pt x="125" y="57"/>
                  <a:pt x="125" y="57"/>
                </a:cubicBezTo>
                <a:cubicBezTo>
                  <a:pt x="126" y="53"/>
                  <a:pt x="126" y="53"/>
                  <a:pt x="126" y="53"/>
                </a:cubicBezTo>
                <a:cubicBezTo>
                  <a:pt x="126" y="50"/>
                  <a:pt x="127" y="49"/>
                  <a:pt x="128" y="48"/>
                </a:cubicBezTo>
                <a:cubicBezTo>
                  <a:pt x="130" y="47"/>
                  <a:pt x="134" y="47"/>
                  <a:pt x="137" y="47"/>
                </a:cubicBezTo>
                <a:cubicBezTo>
                  <a:pt x="143" y="47"/>
                  <a:pt x="144" y="53"/>
                  <a:pt x="147" y="64"/>
                </a:cubicBezTo>
                <a:cubicBezTo>
                  <a:pt x="161" y="132"/>
                  <a:pt x="161" y="132"/>
                  <a:pt x="161" y="132"/>
                </a:cubicBezTo>
                <a:cubicBezTo>
                  <a:pt x="174" y="155"/>
                  <a:pt x="174" y="155"/>
                  <a:pt x="174" y="155"/>
                </a:cubicBezTo>
                <a:cubicBezTo>
                  <a:pt x="121" y="185"/>
                  <a:pt x="121" y="185"/>
                  <a:pt x="121" y="18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8" y="162"/>
                  <a:pt x="94" y="162"/>
                  <a:pt x="76" y="151"/>
                </a:cubicBezTo>
                <a:cubicBezTo>
                  <a:pt x="30" y="143"/>
                  <a:pt x="30" y="143"/>
                  <a:pt x="30" y="143"/>
                </a:cubicBezTo>
                <a:cubicBezTo>
                  <a:pt x="24" y="142"/>
                  <a:pt x="20" y="136"/>
                  <a:pt x="21" y="131"/>
                </a:cubicBezTo>
                <a:cubicBezTo>
                  <a:pt x="22" y="127"/>
                  <a:pt x="24" y="125"/>
                  <a:pt x="26" y="123"/>
                </a:cubicBezTo>
                <a:cubicBezTo>
                  <a:pt x="29" y="122"/>
                  <a:pt x="31" y="121"/>
                  <a:pt x="34" y="122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2" y="125"/>
                  <a:pt x="63" y="125"/>
                  <a:pt x="64" y="125"/>
                </a:cubicBezTo>
                <a:cubicBezTo>
                  <a:pt x="68" y="123"/>
                  <a:pt x="64" y="113"/>
                  <a:pt x="52" y="92"/>
                </a:cubicBezTo>
                <a:cubicBezTo>
                  <a:pt x="17" y="33"/>
                  <a:pt x="17" y="33"/>
                  <a:pt x="17" y="33"/>
                </a:cubicBezTo>
                <a:cubicBezTo>
                  <a:pt x="14" y="28"/>
                  <a:pt x="15" y="22"/>
                  <a:pt x="20" y="19"/>
                </a:cubicBezTo>
                <a:cubicBezTo>
                  <a:pt x="20" y="19"/>
                  <a:pt x="20" y="19"/>
                  <a:pt x="20" y="19"/>
                </a:cubicBezTo>
                <a:moveTo>
                  <a:pt x="13" y="7"/>
                </a:moveTo>
                <a:cubicBezTo>
                  <a:pt x="13" y="7"/>
                  <a:pt x="13" y="7"/>
                  <a:pt x="12" y="7"/>
                </a:cubicBezTo>
                <a:cubicBezTo>
                  <a:pt x="7" y="11"/>
                  <a:pt x="3" y="16"/>
                  <a:pt x="1" y="22"/>
                </a:cubicBezTo>
                <a:cubicBezTo>
                  <a:pt x="0" y="29"/>
                  <a:pt x="3" y="34"/>
                  <a:pt x="6" y="40"/>
                </a:cubicBezTo>
                <a:cubicBezTo>
                  <a:pt x="40" y="98"/>
                  <a:pt x="40" y="98"/>
                  <a:pt x="40" y="98"/>
                </a:cubicBezTo>
                <a:cubicBezTo>
                  <a:pt x="43" y="102"/>
                  <a:pt x="44" y="106"/>
                  <a:pt x="45" y="109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0" y="107"/>
                  <a:pt x="24" y="108"/>
                  <a:pt x="19" y="111"/>
                </a:cubicBezTo>
                <a:cubicBezTo>
                  <a:pt x="13" y="115"/>
                  <a:pt x="9" y="121"/>
                  <a:pt x="7" y="128"/>
                </a:cubicBezTo>
                <a:cubicBezTo>
                  <a:pt x="5" y="142"/>
                  <a:pt x="14" y="154"/>
                  <a:pt x="27" y="157"/>
                </a:cubicBezTo>
                <a:cubicBezTo>
                  <a:pt x="71" y="165"/>
                  <a:pt x="71" y="165"/>
                  <a:pt x="71" y="165"/>
                </a:cubicBezTo>
                <a:cubicBezTo>
                  <a:pt x="82" y="171"/>
                  <a:pt x="92" y="174"/>
                  <a:pt x="99" y="175"/>
                </a:cubicBezTo>
                <a:cubicBezTo>
                  <a:pt x="109" y="192"/>
                  <a:pt x="109" y="192"/>
                  <a:pt x="109" y="192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28" y="197"/>
                  <a:pt x="128" y="197"/>
                  <a:pt x="128" y="197"/>
                </a:cubicBezTo>
                <a:cubicBezTo>
                  <a:pt x="181" y="166"/>
                  <a:pt x="181" y="166"/>
                  <a:pt x="181" y="166"/>
                </a:cubicBezTo>
                <a:cubicBezTo>
                  <a:pt x="193" y="159"/>
                  <a:pt x="193" y="159"/>
                  <a:pt x="193" y="159"/>
                </a:cubicBezTo>
                <a:cubicBezTo>
                  <a:pt x="186" y="147"/>
                  <a:pt x="186" y="147"/>
                  <a:pt x="186" y="147"/>
                </a:cubicBezTo>
                <a:cubicBezTo>
                  <a:pt x="175" y="127"/>
                  <a:pt x="175" y="127"/>
                  <a:pt x="175" y="127"/>
                </a:cubicBezTo>
                <a:cubicBezTo>
                  <a:pt x="161" y="61"/>
                  <a:pt x="161" y="61"/>
                  <a:pt x="161" y="61"/>
                </a:cubicBezTo>
                <a:cubicBezTo>
                  <a:pt x="161" y="61"/>
                  <a:pt x="161" y="61"/>
                  <a:pt x="161" y="61"/>
                </a:cubicBezTo>
                <a:cubicBezTo>
                  <a:pt x="161" y="60"/>
                  <a:pt x="161" y="60"/>
                  <a:pt x="161" y="60"/>
                </a:cubicBezTo>
                <a:cubicBezTo>
                  <a:pt x="160" y="58"/>
                  <a:pt x="160" y="58"/>
                  <a:pt x="160" y="58"/>
                </a:cubicBezTo>
                <a:cubicBezTo>
                  <a:pt x="159" y="53"/>
                  <a:pt x="157" y="48"/>
                  <a:pt x="155" y="44"/>
                </a:cubicBezTo>
                <a:cubicBezTo>
                  <a:pt x="150" y="35"/>
                  <a:pt x="142" y="33"/>
                  <a:pt x="137" y="33"/>
                </a:cubicBezTo>
                <a:cubicBezTo>
                  <a:pt x="134" y="33"/>
                  <a:pt x="131" y="33"/>
                  <a:pt x="128" y="33"/>
                </a:cubicBezTo>
                <a:cubicBezTo>
                  <a:pt x="123" y="27"/>
                  <a:pt x="113" y="23"/>
                  <a:pt x="99" y="28"/>
                </a:cubicBezTo>
                <a:cubicBezTo>
                  <a:pt x="97" y="28"/>
                  <a:pt x="95" y="29"/>
                  <a:pt x="93" y="30"/>
                </a:cubicBezTo>
                <a:cubicBezTo>
                  <a:pt x="92" y="31"/>
                  <a:pt x="90" y="32"/>
                  <a:pt x="89" y="33"/>
                </a:cubicBezTo>
                <a:cubicBezTo>
                  <a:pt x="84" y="30"/>
                  <a:pt x="76" y="30"/>
                  <a:pt x="68" y="35"/>
                </a:cubicBezTo>
                <a:cubicBezTo>
                  <a:pt x="67" y="35"/>
                  <a:pt x="64" y="37"/>
                  <a:pt x="63" y="38"/>
                </a:cubicBezTo>
                <a:cubicBezTo>
                  <a:pt x="61" y="39"/>
                  <a:pt x="60" y="40"/>
                  <a:pt x="59" y="41"/>
                </a:cubicBezTo>
                <a:cubicBezTo>
                  <a:pt x="52" y="30"/>
                  <a:pt x="46" y="19"/>
                  <a:pt x="44" y="17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37" y="5"/>
                  <a:pt x="25" y="0"/>
                  <a:pt x="13" y="7"/>
                </a:cubicBezTo>
                <a:close/>
              </a:path>
            </a:pathLst>
          </a:custGeom>
          <a:solidFill>
            <a:srgbClr val="806D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8" name="组合 77"/>
          <p:cNvGrpSpPr>
            <a:grpSpLocks noChangeAspect="1"/>
          </p:cNvGrpSpPr>
          <p:nvPr userDrawn="1"/>
        </p:nvGrpSpPr>
        <p:grpSpPr>
          <a:xfrm>
            <a:off x="1344173" y="5871097"/>
            <a:ext cx="396000" cy="321564"/>
            <a:chOff x="3175" y="295276"/>
            <a:chExt cx="4856163" cy="3943350"/>
          </a:xfrm>
          <a:solidFill>
            <a:srgbClr val="E9D4A8"/>
          </a:solidFill>
        </p:grpSpPr>
        <p:sp>
          <p:nvSpPr>
            <p:cNvPr id="79" name="Freeform 10"/>
            <p:cNvSpPr>
              <a:spLocks noEditPoints="1"/>
            </p:cNvSpPr>
            <p:nvPr/>
          </p:nvSpPr>
          <p:spPr bwMode="auto">
            <a:xfrm>
              <a:off x="3175" y="741363"/>
              <a:ext cx="4173538" cy="3497263"/>
            </a:xfrm>
            <a:custGeom>
              <a:avLst/>
              <a:gdLst>
                <a:gd name="T0" fmla="*/ 957 w 1111"/>
                <a:gd name="T1" fmla="*/ 394 h 930"/>
                <a:gd name="T2" fmla="*/ 936 w 1111"/>
                <a:gd name="T3" fmla="*/ 362 h 930"/>
                <a:gd name="T4" fmla="*/ 936 w 1111"/>
                <a:gd name="T5" fmla="*/ 235 h 930"/>
                <a:gd name="T6" fmla="*/ 652 w 1111"/>
                <a:gd name="T7" fmla="*/ 233 h 930"/>
                <a:gd name="T8" fmla="*/ 622 w 1111"/>
                <a:gd name="T9" fmla="*/ 219 h 930"/>
                <a:gd name="T10" fmla="*/ 608 w 1111"/>
                <a:gd name="T11" fmla="*/ 70 h 930"/>
                <a:gd name="T12" fmla="*/ 190 w 1111"/>
                <a:gd name="T13" fmla="*/ 233 h 930"/>
                <a:gd name="T14" fmla="*/ 0 w 1111"/>
                <a:gd name="T15" fmla="*/ 591 h 930"/>
                <a:gd name="T16" fmla="*/ 534 w 1111"/>
                <a:gd name="T17" fmla="*/ 930 h 930"/>
                <a:gd name="T18" fmla="*/ 1111 w 1111"/>
                <a:gd name="T19" fmla="*/ 568 h 930"/>
                <a:gd name="T20" fmla="*/ 957 w 1111"/>
                <a:gd name="T21" fmla="*/ 394 h 930"/>
                <a:gd name="T22" fmla="*/ 535 w 1111"/>
                <a:gd name="T23" fmla="*/ 854 h 930"/>
                <a:gd name="T24" fmla="*/ 128 w 1111"/>
                <a:gd name="T25" fmla="*/ 641 h 930"/>
                <a:gd name="T26" fmla="*/ 485 w 1111"/>
                <a:gd name="T27" fmla="*/ 353 h 930"/>
                <a:gd name="T28" fmla="*/ 892 w 1111"/>
                <a:gd name="T29" fmla="*/ 565 h 930"/>
                <a:gd name="T30" fmla="*/ 535 w 1111"/>
                <a:gd name="T31" fmla="*/ 854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1" h="930">
                  <a:moveTo>
                    <a:pt x="957" y="394"/>
                  </a:moveTo>
                  <a:cubicBezTo>
                    <a:pt x="939" y="389"/>
                    <a:pt x="926" y="385"/>
                    <a:pt x="936" y="362"/>
                  </a:cubicBezTo>
                  <a:cubicBezTo>
                    <a:pt x="956" y="311"/>
                    <a:pt x="958" y="266"/>
                    <a:pt x="936" y="235"/>
                  </a:cubicBezTo>
                  <a:cubicBezTo>
                    <a:pt x="895" y="176"/>
                    <a:pt x="782" y="179"/>
                    <a:pt x="652" y="233"/>
                  </a:cubicBezTo>
                  <a:cubicBezTo>
                    <a:pt x="652" y="233"/>
                    <a:pt x="611" y="251"/>
                    <a:pt x="622" y="219"/>
                  </a:cubicBezTo>
                  <a:cubicBezTo>
                    <a:pt x="642" y="155"/>
                    <a:pt x="639" y="101"/>
                    <a:pt x="608" y="70"/>
                  </a:cubicBezTo>
                  <a:cubicBezTo>
                    <a:pt x="537" y="0"/>
                    <a:pt x="350" y="73"/>
                    <a:pt x="190" y="233"/>
                  </a:cubicBezTo>
                  <a:cubicBezTo>
                    <a:pt x="69" y="353"/>
                    <a:pt x="0" y="481"/>
                    <a:pt x="0" y="591"/>
                  </a:cubicBezTo>
                  <a:cubicBezTo>
                    <a:pt x="0" y="801"/>
                    <a:pt x="270" y="930"/>
                    <a:pt x="534" y="930"/>
                  </a:cubicBezTo>
                  <a:cubicBezTo>
                    <a:pt x="881" y="930"/>
                    <a:pt x="1111" y="728"/>
                    <a:pt x="1111" y="568"/>
                  </a:cubicBezTo>
                  <a:cubicBezTo>
                    <a:pt x="1111" y="472"/>
                    <a:pt x="1030" y="417"/>
                    <a:pt x="957" y="394"/>
                  </a:cubicBezTo>
                  <a:close/>
                  <a:moveTo>
                    <a:pt x="535" y="854"/>
                  </a:moveTo>
                  <a:cubicBezTo>
                    <a:pt x="324" y="875"/>
                    <a:pt x="142" y="779"/>
                    <a:pt x="128" y="641"/>
                  </a:cubicBezTo>
                  <a:cubicBezTo>
                    <a:pt x="114" y="503"/>
                    <a:pt x="274" y="373"/>
                    <a:pt x="485" y="353"/>
                  </a:cubicBezTo>
                  <a:cubicBezTo>
                    <a:pt x="696" y="332"/>
                    <a:pt x="878" y="427"/>
                    <a:pt x="892" y="565"/>
                  </a:cubicBezTo>
                  <a:cubicBezTo>
                    <a:pt x="906" y="704"/>
                    <a:pt x="746" y="833"/>
                    <a:pt x="535" y="8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"/>
            <p:cNvSpPr>
              <a:spLocks/>
            </p:cNvSpPr>
            <p:nvPr/>
          </p:nvSpPr>
          <p:spPr bwMode="auto">
            <a:xfrm>
              <a:off x="3094038" y="295276"/>
              <a:ext cx="1765300" cy="1868488"/>
            </a:xfrm>
            <a:custGeom>
              <a:avLst/>
              <a:gdLst>
                <a:gd name="T0" fmla="*/ 364 w 470"/>
                <a:gd name="T1" fmla="*/ 128 h 497"/>
                <a:gd name="T2" fmla="*/ 43 w 470"/>
                <a:gd name="T3" fmla="*/ 24 h 497"/>
                <a:gd name="T4" fmla="*/ 43 w 470"/>
                <a:gd name="T5" fmla="*/ 24 h 497"/>
                <a:gd name="T6" fmla="*/ 5 w 470"/>
                <a:gd name="T7" fmla="*/ 82 h 497"/>
                <a:gd name="T8" fmla="*/ 63 w 470"/>
                <a:gd name="T9" fmla="*/ 119 h 497"/>
                <a:gd name="T10" fmla="*/ 291 w 470"/>
                <a:gd name="T11" fmla="*/ 193 h 497"/>
                <a:gd name="T12" fmla="*/ 341 w 470"/>
                <a:gd name="T13" fmla="*/ 428 h 497"/>
                <a:gd name="T14" fmla="*/ 341 w 470"/>
                <a:gd name="T15" fmla="*/ 428 h 497"/>
                <a:gd name="T16" fmla="*/ 373 w 470"/>
                <a:gd name="T17" fmla="*/ 489 h 497"/>
                <a:gd name="T18" fmla="*/ 434 w 470"/>
                <a:gd name="T19" fmla="*/ 458 h 497"/>
                <a:gd name="T20" fmla="*/ 434 w 470"/>
                <a:gd name="T21" fmla="*/ 458 h 497"/>
                <a:gd name="T22" fmla="*/ 364 w 470"/>
                <a:gd name="T23" fmla="*/ 12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0" h="497">
                  <a:moveTo>
                    <a:pt x="364" y="128"/>
                  </a:moveTo>
                  <a:cubicBezTo>
                    <a:pt x="280" y="35"/>
                    <a:pt x="157" y="0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16" y="30"/>
                    <a:pt x="0" y="55"/>
                    <a:pt x="5" y="82"/>
                  </a:cubicBezTo>
                  <a:cubicBezTo>
                    <a:pt x="11" y="108"/>
                    <a:pt x="37" y="125"/>
                    <a:pt x="63" y="119"/>
                  </a:cubicBezTo>
                  <a:cubicBezTo>
                    <a:pt x="144" y="102"/>
                    <a:pt x="232" y="127"/>
                    <a:pt x="291" y="193"/>
                  </a:cubicBezTo>
                  <a:cubicBezTo>
                    <a:pt x="351" y="259"/>
                    <a:pt x="367" y="349"/>
                    <a:pt x="341" y="428"/>
                  </a:cubicBezTo>
                  <a:cubicBezTo>
                    <a:pt x="341" y="428"/>
                    <a:pt x="341" y="428"/>
                    <a:pt x="341" y="428"/>
                  </a:cubicBezTo>
                  <a:cubicBezTo>
                    <a:pt x="333" y="453"/>
                    <a:pt x="347" y="481"/>
                    <a:pt x="373" y="489"/>
                  </a:cubicBezTo>
                  <a:cubicBezTo>
                    <a:pt x="398" y="497"/>
                    <a:pt x="426" y="483"/>
                    <a:pt x="434" y="458"/>
                  </a:cubicBezTo>
                  <a:cubicBezTo>
                    <a:pt x="434" y="458"/>
                    <a:pt x="434" y="458"/>
                    <a:pt x="434" y="458"/>
                  </a:cubicBezTo>
                  <a:cubicBezTo>
                    <a:pt x="470" y="347"/>
                    <a:pt x="447" y="220"/>
                    <a:pt x="364" y="1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"/>
            <p:cNvSpPr>
              <a:spLocks/>
            </p:cNvSpPr>
            <p:nvPr/>
          </p:nvSpPr>
          <p:spPr bwMode="auto">
            <a:xfrm>
              <a:off x="3252788" y="974726"/>
              <a:ext cx="919163" cy="969963"/>
            </a:xfrm>
            <a:custGeom>
              <a:avLst/>
              <a:gdLst>
                <a:gd name="T0" fmla="*/ 193 w 245"/>
                <a:gd name="T1" fmla="*/ 63 h 258"/>
                <a:gd name="T2" fmla="*/ 37 w 245"/>
                <a:gd name="T3" fmla="*/ 12 h 258"/>
                <a:gd name="T4" fmla="*/ 5 w 245"/>
                <a:gd name="T5" fmla="*/ 62 h 258"/>
                <a:gd name="T6" fmla="*/ 54 w 245"/>
                <a:gd name="T7" fmla="*/ 94 h 258"/>
                <a:gd name="T8" fmla="*/ 54 w 245"/>
                <a:gd name="T9" fmla="*/ 94 h 258"/>
                <a:gd name="T10" fmla="*/ 131 w 245"/>
                <a:gd name="T11" fmla="*/ 119 h 258"/>
                <a:gd name="T12" fmla="*/ 148 w 245"/>
                <a:gd name="T13" fmla="*/ 198 h 258"/>
                <a:gd name="T14" fmla="*/ 148 w 245"/>
                <a:gd name="T15" fmla="*/ 198 h 258"/>
                <a:gd name="T16" fmla="*/ 175 w 245"/>
                <a:gd name="T17" fmla="*/ 251 h 258"/>
                <a:gd name="T18" fmla="*/ 228 w 245"/>
                <a:gd name="T19" fmla="*/ 223 h 258"/>
                <a:gd name="T20" fmla="*/ 193 w 245"/>
                <a:gd name="T21" fmla="*/ 6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" h="258">
                  <a:moveTo>
                    <a:pt x="193" y="63"/>
                  </a:moveTo>
                  <a:cubicBezTo>
                    <a:pt x="153" y="18"/>
                    <a:pt x="92" y="0"/>
                    <a:pt x="37" y="12"/>
                  </a:cubicBezTo>
                  <a:cubicBezTo>
                    <a:pt x="14" y="17"/>
                    <a:pt x="0" y="39"/>
                    <a:pt x="5" y="62"/>
                  </a:cubicBezTo>
                  <a:cubicBezTo>
                    <a:pt x="9" y="85"/>
                    <a:pt x="32" y="99"/>
                    <a:pt x="5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82" y="89"/>
                    <a:pt x="111" y="97"/>
                    <a:pt x="131" y="119"/>
                  </a:cubicBezTo>
                  <a:cubicBezTo>
                    <a:pt x="151" y="141"/>
                    <a:pt x="156" y="171"/>
                    <a:pt x="148" y="198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1" y="220"/>
                    <a:pt x="153" y="243"/>
                    <a:pt x="175" y="251"/>
                  </a:cubicBezTo>
                  <a:cubicBezTo>
                    <a:pt x="197" y="258"/>
                    <a:pt x="220" y="246"/>
                    <a:pt x="228" y="223"/>
                  </a:cubicBezTo>
                  <a:cubicBezTo>
                    <a:pt x="245" y="169"/>
                    <a:pt x="234" y="108"/>
                    <a:pt x="193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3"/>
            <p:cNvSpPr>
              <a:spLocks noEditPoints="1"/>
            </p:cNvSpPr>
            <p:nvPr/>
          </p:nvSpPr>
          <p:spPr bwMode="auto">
            <a:xfrm>
              <a:off x="957263" y="2370138"/>
              <a:ext cx="1724025" cy="1485900"/>
            </a:xfrm>
            <a:custGeom>
              <a:avLst/>
              <a:gdLst>
                <a:gd name="T0" fmla="*/ 302 w 459"/>
                <a:gd name="T1" fmla="*/ 26 h 395"/>
                <a:gd name="T2" fmla="*/ 45 w 459"/>
                <a:gd name="T3" fmla="*/ 138 h 395"/>
                <a:gd name="T4" fmla="*/ 144 w 459"/>
                <a:gd name="T5" fmla="*/ 362 h 395"/>
                <a:gd name="T6" fmla="*/ 416 w 459"/>
                <a:gd name="T7" fmla="*/ 246 h 395"/>
                <a:gd name="T8" fmla="*/ 302 w 459"/>
                <a:gd name="T9" fmla="*/ 26 h 395"/>
                <a:gd name="T10" fmla="*/ 225 w 459"/>
                <a:gd name="T11" fmla="*/ 256 h 395"/>
                <a:gd name="T12" fmla="*/ 128 w 459"/>
                <a:gd name="T13" fmla="*/ 288 h 395"/>
                <a:gd name="T14" fmla="*/ 107 w 459"/>
                <a:gd name="T15" fmla="*/ 204 h 395"/>
                <a:gd name="T16" fmla="*/ 202 w 459"/>
                <a:gd name="T17" fmla="*/ 172 h 395"/>
                <a:gd name="T18" fmla="*/ 225 w 459"/>
                <a:gd name="T19" fmla="*/ 256 h 395"/>
                <a:gd name="T20" fmla="*/ 292 w 459"/>
                <a:gd name="T21" fmla="*/ 170 h 395"/>
                <a:gd name="T22" fmla="*/ 256 w 459"/>
                <a:gd name="T23" fmla="*/ 184 h 395"/>
                <a:gd name="T24" fmla="*/ 247 w 459"/>
                <a:gd name="T25" fmla="*/ 152 h 395"/>
                <a:gd name="T26" fmla="*/ 282 w 459"/>
                <a:gd name="T27" fmla="*/ 139 h 395"/>
                <a:gd name="T28" fmla="*/ 292 w 459"/>
                <a:gd name="T29" fmla="*/ 17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9" h="395">
                  <a:moveTo>
                    <a:pt x="302" y="26"/>
                  </a:moveTo>
                  <a:cubicBezTo>
                    <a:pt x="202" y="0"/>
                    <a:pt x="88" y="50"/>
                    <a:pt x="45" y="138"/>
                  </a:cubicBezTo>
                  <a:cubicBezTo>
                    <a:pt x="0" y="229"/>
                    <a:pt x="43" y="329"/>
                    <a:pt x="144" y="362"/>
                  </a:cubicBezTo>
                  <a:cubicBezTo>
                    <a:pt x="249" y="395"/>
                    <a:pt x="373" y="343"/>
                    <a:pt x="416" y="246"/>
                  </a:cubicBezTo>
                  <a:cubicBezTo>
                    <a:pt x="459" y="151"/>
                    <a:pt x="406" y="53"/>
                    <a:pt x="302" y="26"/>
                  </a:cubicBezTo>
                  <a:close/>
                  <a:moveTo>
                    <a:pt x="225" y="256"/>
                  </a:moveTo>
                  <a:cubicBezTo>
                    <a:pt x="205" y="289"/>
                    <a:pt x="161" y="303"/>
                    <a:pt x="128" y="288"/>
                  </a:cubicBezTo>
                  <a:cubicBezTo>
                    <a:pt x="96" y="273"/>
                    <a:pt x="86" y="236"/>
                    <a:pt x="107" y="204"/>
                  </a:cubicBezTo>
                  <a:cubicBezTo>
                    <a:pt x="127" y="172"/>
                    <a:pt x="169" y="158"/>
                    <a:pt x="202" y="172"/>
                  </a:cubicBezTo>
                  <a:cubicBezTo>
                    <a:pt x="235" y="186"/>
                    <a:pt x="245" y="224"/>
                    <a:pt x="225" y="256"/>
                  </a:cubicBezTo>
                  <a:close/>
                  <a:moveTo>
                    <a:pt x="292" y="170"/>
                  </a:moveTo>
                  <a:cubicBezTo>
                    <a:pt x="285" y="183"/>
                    <a:pt x="269" y="189"/>
                    <a:pt x="256" y="184"/>
                  </a:cubicBezTo>
                  <a:cubicBezTo>
                    <a:pt x="243" y="178"/>
                    <a:pt x="240" y="164"/>
                    <a:pt x="247" y="152"/>
                  </a:cubicBezTo>
                  <a:cubicBezTo>
                    <a:pt x="254" y="140"/>
                    <a:pt x="270" y="134"/>
                    <a:pt x="282" y="139"/>
                  </a:cubicBezTo>
                  <a:cubicBezTo>
                    <a:pt x="295" y="143"/>
                    <a:pt x="300" y="158"/>
                    <a:pt x="292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8" name="组合 107"/>
          <p:cNvGrpSpPr>
            <a:grpSpLocks noChangeAspect="1"/>
          </p:cNvGrpSpPr>
          <p:nvPr userDrawn="1"/>
        </p:nvGrpSpPr>
        <p:grpSpPr>
          <a:xfrm>
            <a:off x="1344173" y="5445823"/>
            <a:ext cx="396000" cy="319355"/>
            <a:chOff x="2482850" y="17463"/>
            <a:chExt cx="442913" cy="357188"/>
          </a:xfrm>
          <a:solidFill>
            <a:srgbClr val="EDDCB9"/>
          </a:solidFill>
        </p:grpSpPr>
        <p:sp>
          <p:nvSpPr>
            <p:cNvPr id="109" name="Freeform 14"/>
            <p:cNvSpPr>
              <a:spLocks/>
            </p:cNvSpPr>
            <p:nvPr/>
          </p:nvSpPr>
          <p:spPr bwMode="auto">
            <a:xfrm>
              <a:off x="2482850" y="17463"/>
              <a:ext cx="442913" cy="204788"/>
            </a:xfrm>
            <a:custGeom>
              <a:avLst/>
              <a:gdLst>
                <a:gd name="T0" fmla="*/ 553 w 558"/>
                <a:gd name="T1" fmla="*/ 229 h 257"/>
                <a:gd name="T2" fmla="*/ 354 w 558"/>
                <a:gd name="T3" fmla="*/ 30 h 257"/>
                <a:gd name="T4" fmla="*/ 354 w 558"/>
                <a:gd name="T5" fmla="*/ 30 h 257"/>
                <a:gd name="T6" fmla="*/ 346 w 558"/>
                <a:gd name="T7" fmla="*/ 24 h 257"/>
                <a:gd name="T8" fmla="*/ 339 w 558"/>
                <a:gd name="T9" fmla="*/ 17 h 257"/>
                <a:gd name="T10" fmla="*/ 329 w 558"/>
                <a:gd name="T11" fmla="*/ 12 h 257"/>
                <a:gd name="T12" fmla="*/ 320 w 558"/>
                <a:gd name="T13" fmla="*/ 7 h 257"/>
                <a:gd name="T14" fmla="*/ 310 w 558"/>
                <a:gd name="T15" fmla="*/ 3 h 257"/>
                <a:gd name="T16" fmla="*/ 300 w 558"/>
                <a:gd name="T17" fmla="*/ 1 h 257"/>
                <a:gd name="T18" fmla="*/ 290 w 558"/>
                <a:gd name="T19" fmla="*/ 0 h 257"/>
                <a:gd name="T20" fmla="*/ 280 w 558"/>
                <a:gd name="T21" fmla="*/ 0 h 257"/>
                <a:gd name="T22" fmla="*/ 280 w 558"/>
                <a:gd name="T23" fmla="*/ 0 h 257"/>
                <a:gd name="T24" fmla="*/ 268 w 558"/>
                <a:gd name="T25" fmla="*/ 0 h 257"/>
                <a:gd name="T26" fmla="*/ 258 w 558"/>
                <a:gd name="T27" fmla="*/ 1 h 257"/>
                <a:gd name="T28" fmla="*/ 248 w 558"/>
                <a:gd name="T29" fmla="*/ 3 h 257"/>
                <a:gd name="T30" fmla="*/ 238 w 558"/>
                <a:gd name="T31" fmla="*/ 7 h 257"/>
                <a:gd name="T32" fmla="*/ 229 w 558"/>
                <a:gd name="T33" fmla="*/ 12 h 257"/>
                <a:gd name="T34" fmla="*/ 220 w 558"/>
                <a:gd name="T35" fmla="*/ 17 h 257"/>
                <a:gd name="T36" fmla="*/ 212 w 558"/>
                <a:gd name="T37" fmla="*/ 24 h 257"/>
                <a:gd name="T38" fmla="*/ 204 w 558"/>
                <a:gd name="T39" fmla="*/ 30 h 257"/>
                <a:gd name="T40" fmla="*/ 169 w 558"/>
                <a:gd name="T41" fmla="*/ 65 h 257"/>
                <a:gd name="T42" fmla="*/ 169 w 558"/>
                <a:gd name="T43" fmla="*/ 17 h 257"/>
                <a:gd name="T44" fmla="*/ 84 w 558"/>
                <a:gd name="T45" fmla="*/ 17 h 257"/>
                <a:gd name="T46" fmla="*/ 84 w 558"/>
                <a:gd name="T47" fmla="*/ 151 h 257"/>
                <a:gd name="T48" fmla="*/ 5 w 558"/>
                <a:gd name="T49" fmla="*/ 229 h 257"/>
                <a:gd name="T50" fmla="*/ 5 w 558"/>
                <a:gd name="T51" fmla="*/ 229 h 257"/>
                <a:gd name="T52" fmla="*/ 1 w 558"/>
                <a:gd name="T53" fmla="*/ 234 h 257"/>
                <a:gd name="T54" fmla="*/ 0 w 558"/>
                <a:gd name="T55" fmla="*/ 240 h 257"/>
                <a:gd name="T56" fmla="*/ 1 w 558"/>
                <a:gd name="T57" fmla="*/ 247 h 257"/>
                <a:gd name="T58" fmla="*/ 5 w 558"/>
                <a:gd name="T59" fmla="*/ 252 h 257"/>
                <a:gd name="T60" fmla="*/ 5 w 558"/>
                <a:gd name="T61" fmla="*/ 252 h 257"/>
                <a:gd name="T62" fmla="*/ 10 w 558"/>
                <a:gd name="T63" fmla="*/ 255 h 257"/>
                <a:gd name="T64" fmla="*/ 16 w 558"/>
                <a:gd name="T65" fmla="*/ 257 h 257"/>
                <a:gd name="T66" fmla="*/ 23 w 558"/>
                <a:gd name="T67" fmla="*/ 255 h 257"/>
                <a:gd name="T68" fmla="*/ 29 w 558"/>
                <a:gd name="T69" fmla="*/ 252 h 257"/>
                <a:gd name="T70" fmla="*/ 227 w 558"/>
                <a:gd name="T71" fmla="*/ 54 h 257"/>
                <a:gd name="T72" fmla="*/ 227 w 558"/>
                <a:gd name="T73" fmla="*/ 54 h 257"/>
                <a:gd name="T74" fmla="*/ 238 w 558"/>
                <a:gd name="T75" fmla="*/ 45 h 257"/>
                <a:gd name="T76" fmla="*/ 251 w 558"/>
                <a:gd name="T77" fmla="*/ 37 h 257"/>
                <a:gd name="T78" fmla="*/ 265 w 558"/>
                <a:gd name="T79" fmla="*/ 34 h 257"/>
                <a:gd name="T80" fmla="*/ 280 w 558"/>
                <a:gd name="T81" fmla="*/ 32 h 257"/>
                <a:gd name="T82" fmla="*/ 280 w 558"/>
                <a:gd name="T83" fmla="*/ 32 h 257"/>
                <a:gd name="T84" fmla="*/ 293 w 558"/>
                <a:gd name="T85" fmla="*/ 34 h 257"/>
                <a:gd name="T86" fmla="*/ 307 w 558"/>
                <a:gd name="T87" fmla="*/ 37 h 257"/>
                <a:gd name="T88" fmla="*/ 320 w 558"/>
                <a:gd name="T89" fmla="*/ 45 h 257"/>
                <a:gd name="T90" fmla="*/ 331 w 558"/>
                <a:gd name="T91" fmla="*/ 54 h 257"/>
                <a:gd name="T92" fmla="*/ 530 w 558"/>
                <a:gd name="T93" fmla="*/ 252 h 257"/>
                <a:gd name="T94" fmla="*/ 530 w 558"/>
                <a:gd name="T95" fmla="*/ 252 h 257"/>
                <a:gd name="T96" fmla="*/ 535 w 558"/>
                <a:gd name="T97" fmla="*/ 255 h 257"/>
                <a:gd name="T98" fmla="*/ 542 w 558"/>
                <a:gd name="T99" fmla="*/ 257 h 257"/>
                <a:gd name="T100" fmla="*/ 548 w 558"/>
                <a:gd name="T101" fmla="*/ 255 h 257"/>
                <a:gd name="T102" fmla="*/ 553 w 558"/>
                <a:gd name="T103" fmla="*/ 252 h 257"/>
                <a:gd name="T104" fmla="*/ 553 w 558"/>
                <a:gd name="T105" fmla="*/ 252 h 257"/>
                <a:gd name="T106" fmla="*/ 557 w 558"/>
                <a:gd name="T107" fmla="*/ 247 h 257"/>
                <a:gd name="T108" fmla="*/ 558 w 558"/>
                <a:gd name="T109" fmla="*/ 240 h 257"/>
                <a:gd name="T110" fmla="*/ 557 w 558"/>
                <a:gd name="T111" fmla="*/ 234 h 257"/>
                <a:gd name="T112" fmla="*/ 553 w 558"/>
                <a:gd name="T113" fmla="*/ 229 h 257"/>
                <a:gd name="T114" fmla="*/ 553 w 558"/>
                <a:gd name="T115" fmla="*/ 22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58" h="257">
                  <a:moveTo>
                    <a:pt x="553" y="229"/>
                  </a:moveTo>
                  <a:lnTo>
                    <a:pt x="354" y="30"/>
                  </a:lnTo>
                  <a:lnTo>
                    <a:pt x="354" y="30"/>
                  </a:lnTo>
                  <a:lnTo>
                    <a:pt x="346" y="24"/>
                  </a:lnTo>
                  <a:lnTo>
                    <a:pt x="339" y="17"/>
                  </a:lnTo>
                  <a:lnTo>
                    <a:pt x="329" y="12"/>
                  </a:lnTo>
                  <a:lnTo>
                    <a:pt x="320" y="7"/>
                  </a:lnTo>
                  <a:lnTo>
                    <a:pt x="310" y="3"/>
                  </a:lnTo>
                  <a:lnTo>
                    <a:pt x="300" y="1"/>
                  </a:lnTo>
                  <a:lnTo>
                    <a:pt x="290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68" y="0"/>
                  </a:lnTo>
                  <a:lnTo>
                    <a:pt x="258" y="1"/>
                  </a:lnTo>
                  <a:lnTo>
                    <a:pt x="248" y="3"/>
                  </a:lnTo>
                  <a:lnTo>
                    <a:pt x="238" y="7"/>
                  </a:lnTo>
                  <a:lnTo>
                    <a:pt x="229" y="12"/>
                  </a:lnTo>
                  <a:lnTo>
                    <a:pt x="220" y="17"/>
                  </a:lnTo>
                  <a:lnTo>
                    <a:pt x="212" y="24"/>
                  </a:lnTo>
                  <a:lnTo>
                    <a:pt x="204" y="30"/>
                  </a:lnTo>
                  <a:lnTo>
                    <a:pt x="169" y="65"/>
                  </a:lnTo>
                  <a:lnTo>
                    <a:pt x="169" y="17"/>
                  </a:lnTo>
                  <a:lnTo>
                    <a:pt x="84" y="17"/>
                  </a:lnTo>
                  <a:lnTo>
                    <a:pt x="84" y="151"/>
                  </a:lnTo>
                  <a:lnTo>
                    <a:pt x="5" y="229"/>
                  </a:lnTo>
                  <a:lnTo>
                    <a:pt x="5" y="229"/>
                  </a:lnTo>
                  <a:lnTo>
                    <a:pt x="1" y="234"/>
                  </a:lnTo>
                  <a:lnTo>
                    <a:pt x="0" y="240"/>
                  </a:lnTo>
                  <a:lnTo>
                    <a:pt x="1" y="247"/>
                  </a:lnTo>
                  <a:lnTo>
                    <a:pt x="5" y="252"/>
                  </a:lnTo>
                  <a:lnTo>
                    <a:pt x="5" y="252"/>
                  </a:lnTo>
                  <a:lnTo>
                    <a:pt x="10" y="255"/>
                  </a:lnTo>
                  <a:lnTo>
                    <a:pt x="16" y="257"/>
                  </a:lnTo>
                  <a:lnTo>
                    <a:pt x="23" y="255"/>
                  </a:lnTo>
                  <a:lnTo>
                    <a:pt x="29" y="252"/>
                  </a:lnTo>
                  <a:lnTo>
                    <a:pt x="227" y="54"/>
                  </a:lnTo>
                  <a:lnTo>
                    <a:pt x="227" y="54"/>
                  </a:lnTo>
                  <a:lnTo>
                    <a:pt x="238" y="45"/>
                  </a:lnTo>
                  <a:lnTo>
                    <a:pt x="251" y="37"/>
                  </a:lnTo>
                  <a:lnTo>
                    <a:pt x="265" y="34"/>
                  </a:lnTo>
                  <a:lnTo>
                    <a:pt x="280" y="32"/>
                  </a:lnTo>
                  <a:lnTo>
                    <a:pt x="280" y="32"/>
                  </a:lnTo>
                  <a:lnTo>
                    <a:pt x="293" y="34"/>
                  </a:lnTo>
                  <a:lnTo>
                    <a:pt x="307" y="37"/>
                  </a:lnTo>
                  <a:lnTo>
                    <a:pt x="320" y="45"/>
                  </a:lnTo>
                  <a:lnTo>
                    <a:pt x="331" y="54"/>
                  </a:lnTo>
                  <a:lnTo>
                    <a:pt x="530" y="252"/>
                  </a:lnTo>
                  <a:lnTo>
                    <a:pt x="530" y="252"/>
                  </a:lnTo>
                  <a:lnTo>
                    <a:pt x="535" y="255"/>
                  </a:lnTo>
                  <a:lnTo>
                    <a:pt x="542" y="257"/>
                  </a:lnTo>
                  <a:lnTo>
                    <a:pt x="548" y="255"/>
                  </a:lnTo>
                  <a:lnTo>
                    <a:pt x="553" y="252"/>
                  </a:lnTo>
                  <a:lnTo>
                    <a:pt x="553" y="252"/>
                  </a:lnTo>
                  <a:lnTo>
                    <a:pt x="557" y="247"/>
                  </a:lnTo>
                  <a:lnTo>
                    <a:pt x="558" y="240"/>
                  </a:lnTo>
                  <a:lnTo>
                    <a:pt x="557" y="234"/>
                  </a:lnTo>
                  <a:lnTo>
                    <a:pt x="553" y="229"/>
                  </a:lnTo>
                  <a:lnTo>
                    <a:pt x="553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5"/>
            <p:cNvSpPr>
              <a:spLocks/>
            </p:cNvSpPr>
            <p:nvPr/>
          </p:nvSpPr>
          <p:spPr bwMode="auto">
            <a:xfrm>
              <a:off x="2543175" y="65088"/>
              <a:ext cx="322263" cy="309563"/>
            </a:xfrm>
            <a:custGeom>
              <a:avLst/>
              <a:gdLst>
                <a:gd name="T0" fmla="*/ 249 w 404"/>
                <a:gd name="T1" fmla="*/ 20 h 389"/>
                <a:gd name="T2" fmla="*/ 249 w 404"/>
                <a:gd name="T3" fmla="*/ 20 h 389"/>
                <a:gd name="T4" fmla="*/ 239 w 404"/>
                <a:gd name="T5" fmla="*/ 11 h 389"/>
                <a:gd name="T6" fmla="*/ 228 w 404"/>
                <a:gd name="T7" fmla="*/ 5 h 389"/>
                <a:gd name="T8" fmla="*/ 215 w 404"/>
                <a:gd name="T9" fmla="*/ 1 h 389"/>
                <a:gd name="T10" fmla="*/ 203 w 404"/>
                <a:gd name="T11" fmla="*/ 0 h 389"/>
                <a:gd name="T12" fmla="*/ 203 w 404"/>
                <a:gd name="T13" fmla="*/ 0 h 389"/>
                <a:gd name="T14" fmla="*/ 189 w 404"/>
                <a:gd name="T15" fmla="*/ 1 h 389"/>
                <a:gd name="T16" fmla="*/ 177 w 404"/>
                <a:gd name="T17" fmla="*/ 5 h 389"/>
                <a:gd name="T18" fmla="*/ 166 w 404"/>
                <a:gd name="T19" fmla="*/ 11 h 389"/>
                <a:gd name="T20" fmla="*/ 156 w 404"/>
                <a:gd name="T21" fmla="*/ 20 h 389"/>
                <a:gd name="T22" fmla="*/ 0 w 404"/>
                <a:gd name="T23" fmla="*/ 175 h 389"/>
                <a:gd name="T24" fmla="*/ 0 w 404"/>
                <a:gd name="T25" fmla="*/ 354 h 389"/>
                <a:gd name="T26" fmla="*/ 0 w 404"/>
                <a:gd name="T27" fmla="*/ 354 h 389"/>
                <a:gd name="T28" fmla="*/ 1 w 404"/>
                <a:gd name="T29" fmla="*/ 360 h 389"/>
                <a:gd name="T30" fmla="*/ 2 w 404"/>
                <a:gd name="T31" fmla="*/ 367 h 389"/>
                <a:gd name="T32" fmla="*/ 6 w 404"/>
                <a:gd name="T33" fmla="*/ 373 h 389"/>
                <a:gd name="T34" fmla="*/ 10 w 404"/>
                <a:gd name="T35" fmla="*/ 378 h 389"/>
                <a:gd name="T36" fmla="*/ 16 w 404"/>
                <a:gd name="T37" fmla="*/ 383 h 389"/>
                <a:gd name="T38" fmla="*/ 21 w 404"/>
                <a:gd name="T39" fmla="*/ 385 h 389"/>
                <a:gd name="T40" fmla="*/ 29 w 404"/>
                <a:gd name="T41" fmla="*/ 388 h 389"/>
                <a:gd name="T42" fmla="*/ 35 w 404"/>
                <a:gd name="T43" fmla="*/ 389 h 389"/>
                <a:gd name="T44" fmla="*/ 122 w 404"/>
                <a:gd name="T45" fmla="*/ 389 h 389"/>
                <a:gd name="T46" fmla="*/ 122 w 404"/>
                <a:gd name="T47" fmla="*/ 283 h 389"/>
                <a:gd name="T48" fmla="*/ 122 w 404"/>
                <a:gd name="T49" fmla="*/ 283 h 389"/>
                <a:gd name="T50" fmla="*/ 122 w 404"/>
                <a:gd name="T51" fmla="*/ 278 h 389"/>
                <a:gd name="T52" fmla="*/ 123 w 404"/>
                <a:gd name="T53" fmla="*/ 275 h 389"/>
                <a:gd name="T54" fmla="*/ 126 w 404"/>
                <a:gd name="T55" fmla="*/ 271 h 389"/>
                <a:gd name="T56" fmla="*/ 128 w 404"/>
                <a:gd name="T57" fmla="*/ 267 h 389"/>
                <a:gd name="T58" fmla="*/ 132 w 404"/>
                <a:gd name="T59" fmla="*/ 264 h 389"/>
                <a:gd name="T60" fmla="*/ 136 w 404"/>
                <a:gd name="T61" fmla="*/ 262 h 389"/>
                <a:gd name="T62" fmla="*/ 140 w 404"/>
                <a:gd name="T63" fmla="*/ 261 h 389"/>
                <a:gd name="T64" fmla="*/ 145 w 404"/>
                <a:gd name="T65" fmla="*/ 259 h 389"/>
                <a:gd name="T66" fmla="*/ 259 w 404"/>
                <a:gd name="T67" fmla="*/ 259 h 389"/>
                <a:gd name="T68" fmla="*/ 259 w 404"/>
                <a:gd name="T69" fmla="*/ 259 h 389"/>
                <a:gd name="T70" fmla="*/ 264 w 404"/>
                <a:gd name="T71" fmla="*/ 261 h 389"/>
                <a:gd name="T72" fmla="*/ 268 w 404"/>
                <a:gd name="T73" fmla="*/ 262 h 389"/>
                <a:gd name="T74" fmla="*/ 272 w 404"/>
                <a:gd name="T75" fmla="*/ 264 h 389"/>
                <a:gd name="T76" fmla="*/ 276 w 404"/>
                <a:gd name="T77" fmla="*/ 267 h 389"/>
                <a:gd name="T78" fmla="*/ 278 w 404"/>
                <a:gd name="T79" fmla="*/ 271 h 389"/>
                <a:gd name="T80" fmla="*/ 281 w 404"/>
                <a:gd name="T81" fmla="*/ 275 h 389"/>
                <a:gd name="T82" fmla="*/ 282 w 404"/>
                <a:gd name="T83" fmla="*/ 278 h 389"/>
                <a:gd name="T84" fmla="*/ 283 w 404"/>
                <a:gd name="T85" fmla="*/ 283 h 389"/>
                <a:gd name="T86" fmla="*/ 283 w 404"/>
                <a:gd name="T87" fmla="*/ 389 h 389"/>
                <a:gd name="T88" fmla="*/ 369 w 404"/>
                <a:gd name="T89" fmla="*/ 389 h 389"/>
                <a:gd name="T90" fmla="*/ 369 w 404"/>
                <a:gd name="T91" fmla="*/ 389 h 389"/>
                <a:gd name="T92" fmla="*/ 376 w 404"/>
                <a:gd name="T93" fmla="*/ 388 h 389"/>
                <a:gd name="T94" fmla="*/ 383 w 404"/>
                <a:gd name="T95" fmla="*/ 385 h 389"/>
                <a:gd name="T96" fmla="*/ 389 w 404"/>
                <a:gd name="T97" fmla="*/ 383 h 389"/>
                <a:gd name="T98" fmla="*/ 394 w 404"/>
                <a:gd name="T99" fmla="*/ 378 h 389"/>
                <a:gd name="T100" fmla="*/ 398 w 404"/>
                <a:gd name="T101" fmla="*/ 373 h 389"/>
                <a:gd name="T102" fmla="*/ 402 w 404"/>
                <a:gd name="T103" fmla="*/ 367 h 389"/>
                <a:gd name="T104" fmla="*/ 403 w 404"/>
                <a:gd name="T105" fmla="*/ 360 h 389"/>
                <a:gd name="T106" fmla="*/ 404 w 404"/>
                <a:gd name="T107" fmla="*/ 354 h 389"/>
                <a:gd name="T108" fmla="*/ 404 w 404"/>
                <a:gd name="T109" fmla="*/ 175 h 389"/>
                <a:gd name="T110" fmla="*/ 249 w 404"/>
                <a:gd name="T111" fmla="*/ 2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4" h="389">
                  <a:moveTo>
                    <a:pt x="249" y="20"/>
                  </a:moveTo>
                  <a:lnTo>
                    <a:pt x="249" y="20"/>
                  </a:lnTo>
                  <a:lnTo>
                    <a:pt x="239" y="11"/>
                  </a:lnTo>
                  <a:lnTo>
                    <a:pt x="228" y="5"/>
                  </a:lnTo>
                  <a:lnTo>
                    <a:pt x="215" y="1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89" y="1"/>
                  </a:lnTo>
                  <a:lnTo>
                    <a:pt x="177" y="5"/>
                  </a:lnTo>
                  <a:lnTo>
                    <a:pt x="166" y="11"/>
                  </a:lnTo>
                  <a:lnTo>
                    <a:pt x="156" y="20"/>
                  </a:lnTo>
                  <a:lnTo>
                    <a:pt x="0" y="175"/>
                  </a:lnTo>
                  <a:lnTo>
                    <a:pt x="0" y="354"/>
                  </a:lnTo>
                  <a:lnTo>
                    <a:pt x="0" y="354"/>
                  </a:lnTo>
                  <a:lnTo>
                    <a:pt x="1" y="360"/>
                  </a:lnTo>
                  <a:lnTo>
                    <a:pt x="2" y="367"/>
                  </a:lnTo>
                  <a:lnTo>
                    <a:pt x="6" y="373"/>
                  </a:lnTo>
                  <a:lnTo>
                    <a:pt x="10" y="378"/>
                  </a:lnTo>
                  <a:lnTo>
                    <a:pt x="16" y="383"/>
                  </a:lnTo>
                  <a:lnTo>
                    <a:pt x="21" y="385"/>
                  </a:lnTo>
                  <a:lnTo>
                    <a:pt x="29" y="388"/>
                  </a:lnTo>
                  <a:lnTo>
                    <a:pt x="35" y="389"/>
                  </a:lnTo>
                  <a:lnTo>
                    <a:pt x="122" y="389"/>
                  </a:lnTo>
                  <a:lnTo>
                    <a:pt x="122" y="283"/>
                  </a:lnTo>
                  <a:lnTo>
                    <a:pt x="122" y="283"/>
                  </a:lnTo>
                  <a:lnTo>
                    <a:pt x="122" y="278"/>
                  </a:lnTo>
                  <a:lnTo>
                    <a:pt x="123" y="275"/>
                  </a:lnTo>
                  <a:lnTo>
                    <a:pt x="126" y="271"/>
                  </a:lnTo>
                  <a:lnTo>
                    <a:pt x="128" y="267"/>
                  </a:lnTo>
                  <a:lnTo>
                    <a:pt x="132" y="264"/>
                  </a:lnTo>
                  <a:lnTo>
                    <a:pt x="136" y="262"/>
                  </a:lnTo>
                  <a:lnTo>
                    <a:pt x="140" y="261"/>
                  </a:lnTo>
                  <a:lnTo>
                    <a:pt x="145" y="259"/>
                  </a:lnTo>
                  <a:lnTo>
                    <a:pt x="259" y="259"/>
                  </a:lnTo>
                  <a:lnTo>
                    <a:pt x="259" y="259"/>
                  </a:lnTo>
                  <a:lnTo>
                    <a:pt x="264" y="261"/>
                  </a:lnTo>
                  <a:lnTo>
                    <a:pt x="268" y="262"/>
                  </a:lnTo>
                  <a:lnTo>
                    <a:pt x="272" y="264"/>
                  </a:lnTo>
                  <a:lnTo>
                    <a:pt x="276" y="267"/>
                  </a:lnTo>
                  <a:lnTo>
                    <a:pt x="278" y="271"/>
                  </a:lnTo>
                  <a:lnTo>
                    <a:pt x="281" y="275"/>
                  </a:lnTo>
                  <a:lnTo>
                    <a:pt x="282" y="278"/>
                  </a:lnTo>
                  <a:lnTo>
                    <a:pt x="283" y="283"/>
                  </a:lnTo>
                  <a:lnTo>
                    <a:pt x="283" y="389"/>
                  </a:lnTo>
                  <a:lnTo>
                    <a:pt x="369" y="389"/>
                  </a:lnTo>
                  <a:lnTo>
                    <a:pt x="369" y="389"/>
                  </a:lnTo>
                  <a:lnTo>
                    <a:pt x="376" y="388"/>
                  </a:lnTo>
                  <a:lnTo>
                    <a:pt x="383" y="385"/>
                  </a:lnTo>
                  <a:lnTo>
                    <a:pt x="389" y="383"/>
                  </a:lnTo>
                  <a:lnTo>
                    <a:pt x="394" y="378"/>
                  </a:lnTo>
                  <a:lnTo>
                    <a:pt x="398" y="373"/>
                  </a:lnTo>
                  <a:lnTo>
                    <a:pt x="402" y="367"/>
                  </a:lnTo>
                  <a:lnTo>
                    <a:pt x="403" y="360"/>
                  </a:lnTo>
                  <a:lnTo>
                    <a:pt x="404" y="354"/>
                  </a:lnTo>
                  <a:lnTo>
                    <a:pt x="404" y="175"/>
                  </a:lnTo>
                  <a:lnTo>
                    <a:pt x="24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1" name="Freeform 137"/>
          <p:cNvSpPr>
            <a:spLocks noChangeAspect="1" noEditPoints="1"/>
          </p:cNvSpPr>
          <p:nvPr userDrawn="1"/>
        </p:nvSpPr>
        <p:spPr bwMode="auto">
          <a:xfrm>
            <a:off x="1362173" y="5072151"/>
            <a:ext cx="360000" cy="235670"/>
          </a:xfrm>
          <a:custGeom>
            <a:avLst/>
            <a:gdLst>
              <a:gd name="T0" fmla="*/ 112 w 128"/>
              <a:gd name="T1" fmla="*/ 0 h 84"/>
              <a:gd name="T2" fmla="*/ 16 w 128"/>
              <a:gd name="T3" fmla="*/ 0 h 84"/>
              <a:gd name="T4" fmla="*/ 0 w 128"/>
              <a:gd name="T5" fmla="*/ 16 h 84"/>
              <a:gd name="T6" fmla="*/ 0 w 128"/>
              <a:gd name="T7" fmla="*/ 68 h 84"/>
              <a:gd name="T8" fmla="*/ 16 w 128"/>
              <a:gd name="T9" fmla="*/ 84 h 84"/>
              <a:gd name="T10" fmla="*/ 112 w 128"/>
              <a:gd name="T11" fmla="*/ 84 h 84"/>
              <a:gd name="T12" fmla="*/ 128 w 128"/>
              <a:gd name="T13" fmla="*/ 68 h 84"/>
              <a:gd name="T14" fmla="*/ 128 w 128"/>
              <a:gd name="T15" fmla="*/ 16 h 84"/>
              <a:gd name="T16" fmla="*/ 112 w 128"/>
              <a:gd name="T17" fmla="*/ 0 h 84"/>
              <a:gd name="T18" fmla="*/ 8 w 128"/>
              <a:gd name="T19" fmla="*/ 21 h 84"/>
              <a:gd name="T20" fmla="*/ 36 w 128"/>
              <a:gd name="T21" fmla="*/ 42 h 84"/>
              <a:gd name="T22" fmla="*/ 8 w 128"/>
              <a:gd name="T23" fmla="*/ 63 h 84"/>
              <a:gd name="T24" fmla="*/ 8 w 128"/>
              <a:gd name="T25" fmla="*/ 21 h 84"/>
              <a:gd name="T26" fmla="*/ 120 w 128"/>
              <a:gd name="T27" fmla="*/ 68 h 84"/>
              <a:gd name="T28" fmla="*/ 112 w 128"/>
              <a:gd name="T29" fmla="*/ 76 h 84"/>
              <a:gd name="T30" fmla="*/ 16 w 128"/>
              <a:gd name="T31" fmla="*/ 76 h 84"/>
              <a:gd name="T32" fmla="*/ 8 w 128"/>
              <a:gd name="T33" fmla="*/ 68 h 84"/>
              <a:gd name="T34" fmla="*/ 40 w 128"/>
              <a:gd name="T35" fmla="*/ 45 h 84"/>
              <a:gd name="T36" fmla="*/ 57 w 128"/>
              <a:gd name="T37" fmla="*/ 58 h 84"/>
              <a:gd name="T38" fmla="*/ 64 w 128"/>
              <a:gd name="T39" fmla="*/ 60 h 84"/>
              <a:gd name="T40" fmla="*/ 71 w 128"/>
              <a:gd name="T41" fmla="*/ 58 h 84"/>
              <a:gd name="T42" fmla="*/ 89 w 128"/>
              <a:gd name="T43" fmla="*/ 45 h 84"/>
              <a:gd name="T44" fmla="*/ 120 w 128"/>
              <a:gd name="T45" fmla="*/ 68 h 84"/>
              <a:gd name="T46" fmla="*/ 120 w 128"/>
              <a:gd name="T47" fmla="*/ 63 h 84"/>
              <a:gd name="T48" fmla="*/ 92 w 128"/>
              <a:gd name="T49" fmla="*/ 42 h 84"/>
              <a:gd name="T50" fmla="*/ 120 w 128"/>
              <a:gd name="T51" fmla="*/ 21 h 84"/>
              <a:gd name="T52" fmla="*/ 120 w 128"/>
              <a:gd name="T53" fmla="*/ 63 h 84"/>
              <a:gd name="T54" fmla="*/ 69 w 128"/>
              <a:gd name="T55" fmla="*/ 54 h 84"/>
              <a:gd name="T56" fmla="*/ 64 w 128"/>
              <a:gd name="T57" fmla="*/ 56 h 84"/>
              <a:gd name="T58" fmla="*/ 59 w 128"/>
              <a:gd name="T59" fmla="*/ 54 h 84"/>
              <a:gd name="T60" fmla="*/ 43 w 128"/>
              <a:gd name="T61" fmla="*/ 42 h 84"/>
              <a:gd name="T62" fmla="*/ 40 w 128"/>
              <a:gd name="T63" fmla="*/ 40 h 84"/>
              <a:gd name="T64" fmla="*/ 8 w 128"/>
              <a:gd name="T65" fmla="*/ 16 h 84"/>
              <a:gd name="T66" fmla="*/ 8 w 128"/>
              <a:gd name="T67" fmla="*/ 16 h 84"/>
              <a:gd name="T68" fmla="*/ 16 w 128"/>
              <a:gd name="T69" fmla="*/ 8 h 84"/>
              <a:gd name="T70" fmla="*/ 112 w 128"/>
              <a:gd name="T71" fmla="*/ 8 h 84"/>
              <a:gd name="T72" fmla="*/ 120 w 128"/>
              <a:gd name="T73" fmla="*/ 16 h 84"/>
              <a:gd name="T74" fmla="*/ 69 w 128"/>
              <a:gd name="T75" fmla="*/ 5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8" h="84"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121" y="84"/>
                  <a:pt x="128" y="77"/>
                  <a:pt x="128" y="68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moveTo>
                  <a:pt x="8" y="21"/>
                </a:moveTo>
                <a:cubicBezTo>
                  <a:pt x="36" y="42"/>
                  <a:pt x="36" y="42"/>
                  <a:pt x="36" y="42"/>
                </a:cubicBezTo>
                <a:cubicBezTo>
                  <a:pt x="8" y="63"/>
                  <a:pt x="8" y="63"/>
                  <a:pt x="8" y="63"/>
                </a:cubicBezTo>
                <a:lnTo>
                  <a:pt x="8" y="21"/>
                </a:lnTo>
                <a:close/>
                <a:moveTo>
                  <a:pt x="120" y="68"/>
                </a:moveTo>
                <a:cubicBezTo>
                  <a:pt x="120" y="72"/>
                  <a:pt x="117" y="76"/>
                  <a:pt x="112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2" y="76"/>
                  <a:pt x="8" y="72"/>
                  <a:pt x="8" y="68"/>
                </a:cubicBezTo>
                <a:cubicBezTo>
                  <a:pt x="40" y="45"/>
                  <a:pt x="40" y="45"/>
                  <a:pt x="40" y="45"/>
                </a:cubicBezTo>
                <a:cubicBezTo>
                  <a:pt x="57" y="58"/>
                  <a:pt x="57" y="58"/>
                  <a:pt x="57" y="58"/>
                </a:cubicBezTo>
                <a:cubicBezTo>
                  <a:pt x="59" y="59"/>
                  <a:pt x="62" y="60"/>
                  <a:pt x="64" y="60"/>
                </a:cubicBezTo>
                <a:cubicBezTo>
                  <a:pt x="67" y="60"/>
                  <a:pt x="69" y="59"/>
                  <a:pt x="71" y="58"/>
                </a:cubicBezTo>
                <a:cubicBezTo>
                  <a:pt x="89" y="45"/>
                  <a:pt x="89" y="45"/>
                  <a:pt x="89" y="45"/>
                </a:cubicBezTo>
                <a:lnTo>
                  <a:pt x="120" y="68"/>
                </a:lnTo>
                <a:close/>
                <a:moveTo>
                  <a:pt x="120" y="63"/>
                </a:moveTo>
                <a:cubicBezTo>
                  <a:pt x="92" y="42"/>
                  <a:pt x="92" y="42"/>
                  <a:pt x="92" y="42"/>
                </a:cubicBezTo>
                <a:cubicBezTo>
                  <a:pt x="120" y="21"/>
                  <a:pt x="120" y="21"/>
                  <a:pt x="120" y="21"/>
                </a:cubicBezTo>
                <a:lnTo>
                  <a:pt x="120" y="63"/>
                </a:lnTo>
                <a:close/>
                <a:moveTo>
                  <a:pt x="69" y="54"/>
                </a:moveTo>
                <a:cubicBezTo>
                  <a:pt x="68" y="55"/>
                  <a:pt x="66" y="56"/>
                  <a:pt x="64" y="56"/>
                </a:cubicBezTo>
                <a:cubicBezTo>
                  <a:pt x="62" y="56"/>
                  <a:pt x="61" y="55"/>
                  <a:pt x="59" y="54"/>
                </a:cubicBezTo>
                <a:cubicBezTo>
                  <a:pt x="43" y="42"/>
                  <a:pt x="43" y="42"/>
                  <a:pt x="43" y="42"/>
                </a:cubicBezTo>
                <a:cubicBezTo>
                  <a:pt x="40" y="40"/>
                  <a:pt x="40" y="40"/>
                  <a:pt x="40" y="4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7" y="8"/>
                  <a:pt x="120" y="12"/>
                  <a:pt x="120" y="16"/>
                </a:cubicBezTo>
                <a:lnTo>
                  <a:pt x="69" y="54"/>
                </a:lnTo>
                <a:close/>
              </a:path>
            </a:pathLst>
          </a:custGeom>
          <a:solidFill>
            <a:srgbClr val="EDDCB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9089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41DD-4977-4400-91C6-DF7E90A97EC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6C8E5-BFED-43CA-8C06-B4C104AF513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310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947BB-7C5E-4859-A0A9-EE51726893A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AABC4-7023-4003-8B18-C62F16CCED8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81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bg>
      <p:bgPr>
        <a:solidFill>
          <a:srgbClr val="9FCC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1602377"/>
            <a:ext cx="12192000" cy="540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558471"/>
            <a:ext cx="12192000" cy="540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5778000"/>
            <a:ext cx="12192000" cy="540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0" y="2646283"/>
            <a:ext cx="12192000" cy="540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0" y="3690189"/>
            <a:ext cx="12192000" cy="540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0" y="4734095"/>
            <a:ext cx="12192000" cy="540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5400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89976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111120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15972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37116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68832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 userDrawn="1"/>
        </p:nvSpPr>
        <p:spPr>
          <a:xfrm>
            <a:off x="100548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26544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 userDrawn="1"/>
        </p:nvSpPr>
        <p:spPr>
          <a:xfrm>
            <a:off x="47688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58260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7940400" y="0"/>
            <a:ext cx="540000" cy="6858000"/>
          </a:xfrm>
          <a:prstGeom prst="rect">
            <a:avLst/>
          </a:prstGeom>
          <a:solidFill>
            <a:srgbClr val="8FC32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 userDrawn="1"/>
        </p:nvSpPr>
        <p:spPr>
          <a:xfrm rot="16200000">
            <a:off x="390526" y="767799"/>
            <a:ext cx="1936218" cy="1669153"/>
          </a:xfrm>
          <a:prstGeom prst="hexagon">
            <a:avLst/>
          </a:prstGeom>
          <a:solidFill>
            <a:srgbClr val="FFFFFF">
              <a:alpha val="3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5432" y="1872377"/>
            <a:ext cx="2676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03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 userDrawn="1"/>
        </p:nvSpPr>
        <p:spPr>
          <a:xfrm>
            <a:off x="1371600" y="365760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Chp1 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知识概述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06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 userDrawn="1"/>
        </p:nvSpPr>
        <p:spPr>
          <a:xfrm>
            <a:off x="1371600" y="36576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Chp2 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实施原则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79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 userDrawn="1"/>
        </p:nvSpPr>
        <p:spPr>
          <a:xfrm>
            <a:off x="1371600" y="36576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EDDCB9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Chp3 </a:t>
            </a:r>
            <a:r>
              <a:rPr lang="zh-CN" altLang="en-US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服务内容</a:t>
            </a:r>
            <a:endParaRPr lang="zh-CN" altLang="en-US" dirty="0">
              <a:solidFill>
                <a:srgbClr val="EDDC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00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 userDrawn="1"/>
        </p:nvSpPr>
        <p:spPr>
          <a:xfrm>
            <a:off x="1371600" y="365760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Chp4 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服务方式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84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 userDrawn="1"/>
        </p:nvSpPr>
        <p:spPr>
          <a:xfrm>
            <a:off x="1371600" y="36576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Chp5 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导入程序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70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 userDrawn="1"/>
        </p:nvSpPr>
        <p:spPr>
          <a:xfrm>
            <a:off x="1371600" y="365760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Chp6 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心理辅导师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87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0"/>
          <p:cNvSpPr>
            <a:spLocks noChangeArrowheads="1"/>
          </p:cNvSpPr>
          <p:nvPr userDrawn="1"/>
        </p:nvSpPr>
        <p:spPr bwMode="auto">
          <a:xfrm>
            <a:off x="833047" y="964545"/>
            <a:ext cx="396875" cy="66675"/>
          </a:xfrm>
          <a:prstGeom prst="ellipse">
            <a:avLst/>
          </a:prstGeom>
          <a:solidFill>
            <a:srgbClr val="806D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Freeform 41"/>
          <p:cNvSpPr>
            <a:spLocks/>
          </p:cNvSpPr>
          <p:nvPr userDrawn="1"/>
        </p:nvSpPr>
        <p:spPr bwMode="auto">
          <a:xfrm>
            <a:off x="791772" y="334308"/>
            <a:ext cx="479425" cy="663575"/>
          </a:xfrm>
          <a:custGeom>
            <a:avLst/>
            <a:gdLst>
              <a:gd name="T0" fmla="*/ 128 w 128"/>
              <a:gd name="T1" fmla="*/ 68 h 177"/>
              <a:gd name="T2" fmla="*/ 128 w 128"/>
              <a:gd name="T3" fmla="*/ 64 h 177"/>
              <a:gd name="T4" fmla="*/ 64 w 128"/>
              <a:gd name="T5" fmla="*/ 0 h 177"/>
              <a:gd name="T6" fmla="*/ 0 w 128"/>
              <a:gd name="T7" fmla="*/ 64 h 177"/>
              <a:gd name="T8" fmla="*/ 0 w 128"/>
              <a:gd name="T9" fmla="*/ 70 h 177"/>
              <a:gd name="T10" fmla="*/ 0 w 128"/>
              <a:gd name="T11" fmla="*/ 71 h 177"/>
              <a:gd name="T12" fmla="*/ 64 w 128"/>
              <a:gd name="T13" fmla="*/ 177 h 177"/>
              <a:gd name="T14" fmla="*/ 125 w 128"/>
              <a:gd name="T15" fmla="*/ 83 h 177"/>
              <a:gd name="T16" fmla="*/ 128 w 128"/>
              <a:gd name="T17" fmla="*/ 68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177">
                <a:moveTo>
                  <a:pt x="128" y="68"/>
                </a:moveTo>
                <a:cubicBezTo>
                  <a:pt x="128" y="65"/>
                  <a:pt x="128" y="64"/>
                  <a:pt x="128" y="64"/>
                </a:cubicBezTo>
                <a:cubicBezTo>
                  <a:pt x="128" y="28"/>
                  <a:pt x="99" y="0"/>
                  <a:pt x="64" y="0"/>
                </a:cubicBezTo>
                <a:cubicBezTo>
                  <a:pt x="29" y="0"/>
                  <a:pt x="0" y="28"/>
                  <a:pt x="0" y="64"/>
                </a:cubicBezTo>
                <a:cubicBezTo>
                  <a:pt x="0" y="66"/>
                  <a:pt x="0" y="68"/>
                  <a:pt x="0" y="70"/>
                </a:cubicBezTo>
                <a:cubicBezTo>
                  <a:pt x="0" y="70"/>
                  <a:pt x="0" y="70"/>
                  <a:pt x="0" y="71"/>
                </a:cubicBezTo>
                <a:cubicBezTo>
                  <a:pt x="5" y="122"/>
                  <a:pt x="64" y="177"/>
                  <a:pt x="64" y="177"/>
                </a:cubicBezTo>
                <a:cubicBezTo>
                  <a:pt x="105" y="138"/>
                  <a:pt x="120" y="103"/>
                  <a:pt x="125" y="83"/>
                </a:cubicBezTo>
                <a:cubicBezTo>
                  <a:pt x="127" y="78"/>
                  <a:pt x="127" y="73"/>
                  <a:pt x="128" y="68"/>
                </a:cubicBezTo>
                <a:close/>
              </a:path>
            </a:pathLst>
          </a:custGeom>
          <a:solidFill>
            <a:srgbClr val="8CB20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Oval 42"/>
          <p:cNvSpPr>
            <a:spLocks noChangeArrowheads="1"/>
          </p:cNvSpPr>
          <p:nvPr userDrawn="1"/>
        </p:nvSpPr>
        <p:spPr bwMode="auto">
          <a:xfrm>
            <a:off x="851484" y="403078"/>
            <a:ext cx="360000" cy="360000"/>
          </a:xfrm>
          <a:prstGeom prst="ellipse">
            <a:avLst/>
          </a:prstGeom>
          <a:solidFill>
            <a:schemeClr val="bg1">
              <a:alpha val="32157"/>
            </a:schemeClr>
          </a:solidFill>
          <a:ln w="57150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TextBox 15"/>
          <p:cNvSpPr txBox="1"/>
          <p:nvPr userDrawn="1"/>
        </p:nvSpPr>
        <p:spPr>
          <a:xfrm>
            <a:off x="706269" y="413089"/>
            <a:ext cx="65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6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06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0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900656D-3513-46EE-B163-058C1044CA0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DF230A-5A1E-4829-B2D2-588BFA8DEFB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61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hyperlink" Target="http://www.pptbz.com/kejian/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www.pptbz.com/pptpic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hyperlink" Target="http://www.pptbz.com/pptshucai/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hyperlink" Target="http://www.pptbz.com/" TargetMode="External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2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280150" y="2541706"/>
            <a:ext cx="3959225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0" marR="0" lvl="0" indent="0" defTabSz="12188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E9D4A8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人力资源部内训之</a:t>
            </a:r>
            <a:r>
              <a:rPr lang="zh-CN" altLang="en-US" i="1" kern="0" dirty="0" smtClean="0">
                <a:solidFill>
                  <a:srgbClr val="E9D4A8"/>
                </a:solidFill>
                <a:latin typeface="微软雅黑" pitchFamily="34" charset="-122"/>
                <a:ea typeface="微软雅黑" pitchFamily="34" charset="-122"/>
              </a:rPr>
              <a:t>十一 </a:t>
            </a:r>
            <a:r>
              <a:rPr lang="en-US" altLang="zh-CN" i="1" kern="0" dirty="0" smtClean="0">
                <a:solidFill>
                  <a:srgbClr val="E9D4A8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kumimoji="0" lang="en-US" altLang="zh-CN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E9D4A8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—</a:t>
            </a:r>
            <a:endParaRPr kumimoji="0" lang="zh-CN" altLang="en-US" sz="1800" b="0" i="1" u="none" strike="noStrike" kern="0" cap="none" spc="0" normalizeH="0" baseline="0" noProof="0" dirty="0" smtClean="0">
              <a:ln>
                <a:noFill/>
              </a:ln>
              <a:solidFill>
                <a:srgbClr val="E9D4A8"/>
              </a:solidFill>
              <a:effectLst/>
              <a:uLnTx/>
              <a:uFillTx/>
            </a:endParaRPr>
          </a:p>
        </p:txBody>
      </p:sp>
      <p:sp>
        <p:nvSpPr>
          <p:cNvPr id="9" name="Freeform 196"/>
          <p:cNvSpPr>
            <a:spLocks/>
          </p:cNvSpPr>
          <p:nvPr/>
        </p:nvSpPr>
        <p:spPr bwMode="auto">
          <a:xfrm>
            <a:off x="5776433" y="2560112"/>
            <a:ext cx="484910" cy="412451"/>
          </a:xfrm>
          <a:custGeom>
            <a:avLst/>
            <a:gdLst>
              <a:gd name="T0" fmla="*/ 174 w 348"/>
              <a:gd name="T1" fmla="*/ 0 h 298"/>
              <a:gd name="T2" fmla="*/ 209 w 348"/>
              <a:gd name="T3" fmla="*/ 3 h 298"/>
              <a:gd name="T4" fmla="*/ 242 w 348"/>
              <a:gd name="T5" fmla="*/ 10 h 298"/>
              <a:gd name="T6" fmla="*/ 272 w 348"/>
              <a:gd name="T7" fmla="*/ 23 h 298"/>
              <a:gd name="T8" fmla="*/ 297 w 348"/>
              <a:gd name="T9" fmla="*/ 39 h 298"/>
              <a:gd name="T10" fmla="*/ 318 w 348"/>
              <a:gd name="T11" fmla="*/ 59 h 298"/>
              <a:gd name="T12" fmla="*/ 334 w 348"/>
              <a:gd name="T13" fmla="*/ 81 h 298"/>
              <a:gd name="T14" fmla="*/ 345 w 348"/>
              <a:gd name="T15" fmla="*/ 107 h 298"/>
              <a:gd name="T16" fmla="*/ 348 w 348"/>
              <a:gd name="T17" fmla="*/ 133 h 298"/>
              <a:gd name="T18" fmla="*/ 346 w 348"/>
              <a:gd name="T19" fmla="*/ 150 h 298"/>
              <a:gd name="T20" fmla="*/ 336 w 348"/>
              <a:gd name="T21" fmla="*/ 181 h 298"/>
              <a:gd name="T22" fmla="*/ 317 w 348"/>
              <a:gd name="T23" fmla="*/ 209 h 298"/>
              <a:gd name="T24" fmla="*/ 290 w 348"/>
              <a:gd name="T25" fmla="*/ 233 h 298"/>
              <a:gd name="T26" fmla="*/ 308 w 348"/>
              <a:gd name="T27" fmla="*/ 298 h 298"/>
              <a:gd name="T28" fmla="*/ 244 w 348"/>
              <a:gd name="T29" fmla="*/ 255 h 298"/>
              <a:gd name="T30" fmla="*/ 210 w 348"/>
              <a:gd name="T31" fmla="*/ 264 h 298"/>
              <a:gd name="T32" fmla="*/ 174 w 348"/>
              <a:gd name="T33" fmla="*/ 267 h 298"/>
              <a:gd name="T34" fmla="*/ 157 w 348"/>
              <a:gd name="T35" fmla="*/ 265 h 298"/>
              <a:gd name="T36" fmla="*/ 122 w 348"/>
              <a:gd name="T37" fmla="*/ 261 h 298"/>
              <a:gd name="T38" fmla="*/ 91 w 348"/>
              <a:gd name="T39" fmla="*/ 251 h 298"/>
              <a:gd name="T40" fmla="*/ 63 w 348"/>
              <a:gd name="T41" fmla="*/ 236 h 298"/>
              <a:gd name="T42" fmla="*/ 40 w 348"/>
              <a:gd name="T43" fmla="*/ 218 h 298"/>
              <a:gd name="T44" fmla="*/ 21 w 348"/>
              <a:gd name="T45" fmla="*/ 197 h 298"/>
              <a:gd name="T46" fmla="*/ 8 w 348"/>
              <a:gd name="T47" fmla="*/ 173 h 298"/>
              <a:gd name="T48" fmla="*/ 1 w 348"/>
              <a:gd name="T49" fmla="*/ 147 h 298"/>
              <a:gd name="T50" fmla="*/ 0 w 348"/>
              <a:gd name="T51" fmla="*/ 133 h 298"/>
              <a:gd name="T52" fmla="*/ 4 w 348"/>
              <a:gd name="T53" fmla="*/ 107 h 298"/>
              <a:gd name="T54" fmla="*/ 14 w 348"/>
              <a:gd name="T55" fmla="*/ 81 h 298"/>
              <a:gd name="T56" fmla="*/ 31 w 348"/>
              <a:gd name="T57" fmla="*/ 59 h 298"/>
              <a:gd name="T58" fmla="*/ 52 w 348"/>
              <a:gd name="T59" fmla="*/ 39 h 298"/>
              <a:gd name="T60" fmla="*/ 77 w 348"/>
              <a:gd name="T61" fmla="*/ 23 h 298"/>
              <a:gd name="T62" fmla="*/ 106 w 348"/>
              <a:gd name="T63" fmla="*/ 10 h 298"/>
              <a:gd name="T64" fmla="*/ 139 w 348"/>
              <a:gd name="T65" fmla="*/ 3 h 298"/>
              <a:gd name="T66" fmla="*/ 174 w 348"/>
              <a:gd name="T67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8" h="298">
                <a:moveTo>
                  <a:pt x="174" y="0"/>
                </a:moveTo>
                <a:lnTo>
                  <a:pt x="174" y="0"/>
                </a:lnTo>
                <a:lnTo>
                  <a:pt x="192" y="2"/>
                </a:lnTo>
                <a:lnTo>
                  <a:pt x="209" y="3"/>
                </a:lnTo>
                <a:lnTo>
                  <a:pt x="226" y="6"/>
                </a:lnTo>
                <a:lnTo>
                  <a:pt x="242" y="10"/>
                </a:lnTo>
                <a:lnTo>
                  <a:pt x="256" y="16"/>
                </a:lnTo>
                <a:lnTo>
                  <a:pt x="272" y="23"/>
                </a:lnTo>
                <a:lnTo>
                  <a:pt x="284" y="31"/>
                </a:lnTo>
                <a:lnTo>
                  <a:pt x="297" y="39"/>
                </a:lnTo>
                <a:lnTo>
                  <a:pt x="308" y="49"/>
                </a:lnTo>
                <a:lnTo>
                  <a:pt x="318" y="59"/>
                </a:lnTo>
                <a:lnTo>
                  <a:pt x="327" y="70"/>
                </a:lnTo>
                <a:lnTo>
                  <a:pt x="334" y="81"/>
                </a:lnTo>
                <a:lnTo>
                  <a:pt x="341" y="94"/>
                </a:lnTo>
                <a:lnTo>
                  <a:pt x="345" y="107"/>
                </a:lnTo>
                <a:lnTo>
                  <a:pt x="348" y="119"/>
                </a:lnTo>
                <a:lnTo>
                  <a:pt x="348" y="133"/>
                </a:lnTo>
                <a:lnTo>
                  <a:pt x="348" y="133"/>
                </a:lnTo>
                <a:lnTo>
                  <a:pt x="346" y="150"/>
                </a:lnTo>
                <a:lnTo>
                  <a:pt x="342" y="166"/>
                </a:lnTo>
                <a:lnTo>
                  <a:pt x="336" y="181"/>
                </a:lnTo>
                <a:lnTo>
                  <a:pt x="328" y="195"/>
                </a:lnTo>
                <a:lnTo>
                  <a:pt x="317" y="209"/>
                </a:lnTo>
                <a:lnTo>
                  <a:pt x="304" y="222"/>
                </a:lnTo>
                <a:lnTo>
                  <a:pt x="290" y="233"/>
                </a:lnTo>
                <a:lnTo>
                  <a:pt x="273" y="243"/>
                </a:lnTo>
                <a:lnTo>
                  <a:pt x="308" y="298"/>
                </a:lnTo>
                <a:lnTo>
                  <a:pt x="244" y="255"/>
                </a:lnTo>
                <a:lnTo>
                  <a:pt x="244" y="255"/>
                </a:lnTo>
                <a:lnTo>
                  <a:pt x="227" y="260"/>
                </a:lnTo>
                <a:lnTo>
                  <a:pt x="210" y="264"/>
                </a:lnTo>
                <a:lnTo>
                  <a:pt x="192" y="265"/>
                </a:lnTo>
                <a:lnTo>
                  <a:pt x="174" y="267"/>
                </a:lnTo>
                <a:lnTo>
                  <a:pt x="174" y="267"/>
                </a:lnTo>
                <a:lnTo>
                  <a:pt x="157" y="265"/>
                </a:lnTo>
                <a:lnTo>
                  <a:pt x="139" y="264"/>
                </a:lnTo>
                <a:lnTo>
                  <a:pt x="122" y="261"/>
                </a:lnTo>
                <a:lnTo>
                  <a:pt x="106" y="257"/>
                </a:lnTo>
                <a:lnTo>
                  <a:pt x="91" y="251"/>
                </a:lnTo>
                <a:lnTo>
                  <a:pt x="77" y="244"/>
                </a:lnTo>
                <a:lnTo>
                  <a:pt x="63" y="236"/>
                </a:lnTo>
                <a:lnTo>
                  <a:pt x="52" y="227"/>
                </a:lnTo>
                <a:lnTo>
                  <a:pt x="40" y="218"/>
                </a:lnTo>
                <a:lnTo>
                  <a:pt x="31" y="208"/>
                </a:lnTo>
                <a:lnTo>
                  <a:pt x="21" y="197"/>
                </a:lnTo>
                <a:lnTo>
                  <a:pt x="14" y="185"/>
                </a:lnTo>
                <a:lnTo>
                  <a:pt x="8" y="173"/>
                </a:lnTo>
                <a:lnTo>
                  <a:pt x="4" y="160"/>
                </a:lnTo>
                <a:lnTo>
                  <a:pt x="1" y="147"/>
                </a:lnTo>
                <a:lnTo>
                  <a:pt x="0" y="133"/>
                </a:lnTo>
                <a:lnTo>
                  <a:pt x="0" y="133"/>
                </a:lnTo>
                <a:lnTo>
                  <a:pt x="1" y="119"/>
                </a:lnTo>
                <a:lnTo>
                  <a:pt x="4" y="107"/>
                </a:lnTo>
                <a:lnTo>
                  <a:pt x="8" y="94"/>
                </a:lnTo>
                <a:lnTo>
                  <a:pt x="14" y="81"/>
                </a:lnTo>
                <a:lnTo>
                  <a:pt x="21" y="70"/>
                </a:lnTo>
                <a:lnTo>
                  <a:pt x="31" y="59"/>
                </a:lnTo>
                <a:lnTo>
                  <a:pt x="40" y="49"/>
                </a:lnTo>
                <a:lnTo>
                  <a:pt x="52" y="39"/>
                </a:lnTo>
                <a:lnTo>
                  <a:pt x="63" y="31"/>
                </a:lnTo>
                <a:lnTo>
                  <a:pt x="77" y="23"/>
                </a:lnTo>
                <a:lnTo>
                  <a:pt x="91" y="16"/>
                </a:lnTo>
                <a:lnTo>
                  <a:pt x="106" y="10"/>
                </a:lnTo>
                <a:lnTo>
                  <a:pt x="122" y="6"/>
                </a:lnTo>
                <a:lnTo>
                  <a:pt x="139" y="3"/>
                </a:lnTo>
                <a:lnTo>
                  <a:pt x="157" y="2"/>
                </a:lnTo>
                <a:lnTo>
                  <a:pt x="174" y="0"/>
                </a:lnTo>
                <a:lnTo>
                  <a:pt x="174" y="0"/>
                </a:lnTo>
                <a:close/>
              </a:path>
            </a:pathLst>
          </a:custGeom>
          <a:solidFill>
            <a:srgbClr val="E9D4A8"/>
          </a:solidFill>
          <a:ln>
            <a:noFill/>
          </a:ln>
          <a:extLst/>
        </p:spPr>
        <p:txBody>
          <a:bodyPr vert="horz" wrap="square" lIns="36000" tIns="18000" rIns="36000" bIns="5400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49</a:t>
            </a:r>
            <a:endParaRPr lang="zh-CN" altLang="en-US" dirty="0">
              <a:solidFill>
                <a:srgbClr val="8CB20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Freeform 12"/>
          <p:cNvSpPr>
            <a:spLocks noEditPoints="1"/>
          </p:cNvSpPr>
          <p:nvPr/>
        </p:nvSpPr>
        <p:spPr bwMode="auto">
          <a:xfrm>
            <a:off x="6280150" y="5178425"/>
            <a:ext cx="1087438" cy="1123950"/>
          </a:xfrm>
          <a:custGeom>
            <a:avLst/>
            <a:gdLst>
              <a:gd name="T0" fmla="*/ 0 w 128"/>
              <a:gd name="T1" fmla="*/ 89 h 130"/>
              <a:gd name="T2" fmla="*/ 0 w 128"/>
              <a:gd name="T3" fmla="*/ 78 h 130"/>
              <a:gd name="T4" fmla="*/ 67 w 128"/>
              <a:gd name="T5" fmla="*/ 78 h 130"/>
              <a:gd name="T6" fmla="*/ 69 w 128"/>
              <a:gd name="T7" fmla="*/ 56 h 130"/>
              <a:gd name="T8" fmla="*/ 69 w 128"/>
              <a:gd name="T9" fmla="*/ 28 h 130"/>
              <a:gd name="T10" fmla="*/ 87 w 128"/>
              <a:gd name="T11" fmla="*/ 28 h 130"/>
              <a:gd name="T12" fmla="*/ 87 w 128"/>
              <a:gd name="T13" fmla="*/ 52 h 130"/>
              <a:gd name="T14" fmla="*/ 85 w 128"/>
              <a:gd name="T15" fmla="*/ 78 h 130"/>
              <a:gd name="T16" fmla="*/ 128 w 128"/>
              <a:gd name="T17" fmla="*/ 78 h 130"/>
              <a:gd name="T18" fmla="*/ 128 w 128"/>
              <a:gd name="T19" fmla="*/ 89 h 130"/>
              <a:gd name="T20" fmla="*/ 87 w 128"/>
              <a:gd name="T21" fmla="*/ 89 h 130"/>
              <a:gd name="T22" fmla="*/ 126 w 128"/>
              <a:gd name="T23" fmla="*/ 119 h 130"/>
              <a:gd name="T24" fmla="*/ 126 w 128"/>
              <a:gd name="T25" fmla="*/ 129 h 130"/>
              <a:gd name="T26" fmla="*/ 75 w 128"/>
              <a:gd name="T27" fmla="*/ 99 h 130"/>
              <a:gd name="T28" fmla="*/ 2 w 128"/>
              <a:gd name="T29" fmla="*/ 130 h 130"/>
              <a:gd name="T30" fmla="*/ 2 w 128"/>
              <a:gd name="T31" fmla="*/ 119 h 130"/>
              <a:gd name="T32" fmla="*/ 62 w 128"/>
              <a:gd name="T33" fmla="*/ 89 h 130"/>
              <a:gd name="T34" fmla="*/ 0 w 128"/>
              <a:gd name="T35" fmla="*/ 89 h 130"/>
              <a:gd name="T36" fmla="*/ 3 w 128"/>
              <a:gd name="T37" fmla="*/ 36 h 130"/>
              <a:gd name="T38" fmla="*/ 3 w 128"/>
              <a:gd name="T39" fmla="*/ 10 h 130"/>
              <a:gd name="T40" fmla="*/ 54 w 128"/>
              <a:gd name="T41" fmla="*/ 10 h 130"/>
              <a:gd name="T42" fmla="*/ 54 w 128"/>
              <a:gd name="T43" fmla="*/ 0 h 130"/>
              <a:gd name="T44" fmla="*/ 74 w 128"/>
              <a:gd name="T45" fmla="*/ 0 h 130"/>
              <a:gd name="T46" fmla="*/ 74 w 128"/>
              <a:gd name="T47" fmla="*/ 10 h 130"/>
              <a:gd name="T48" fmla="*/ 125 w 128"/>
              <a:gd name="T49" fmla="*/ 10 h 130"/>
              <a:gd name="T50" fmla="*/ 125 w 128"/>
              <a:gd name="T51" fmla="*/ 36 h 130"/>
              <a:gd name="T52" fmla="*/ 108 w 128"/>
              <a:gd name="T53" fmla="*/ 36 h 130"/>
              <a:gd name="T54" fmla="*/ 108 w 128"/>
              <a:gd name="T55" fmla="*/ 22 h 130"/>
              <a:gd name="T56" fmla="*/ 19 w 128"/>
              <a:gd name="T57" fmla="*/ 22 h 130"/>
              <a:gd name="T58" fmla="*/ 19 w 128"/>
              <a:gd name="T59" fmla="*/ 36 h 130"/>
              <a:gd name="T60" fmla="*/ 3 w 128"/>
              <a:gd name="T61" fmla="*/ 36 h 130"/>
              <a:gd name="T62" fmla="*/ 54 w 128"/>
              <a:gd name="T63" fmla="*/ 74 h 130"/>
              <a:gd name="T64" fmla="*/ 14 w 128"/>
              <a:gd name="T65" fmla="*/ 63 h 130"/>
              <a:gd name="T66" fmla="*/ 14 w 128"/>
              <a:gd name="T67" fmla="*/ 51 h 130"/>
              <a:gd name="T68" fmla="*/ 54 w 128"/>
              <a:gd name="T69" fmla="*/ 59 h 130"/>
              <a:gd name="T70" fmla="*/ 54 w 128"/>
              <a:gd name="T71" fmla="*/ 74 h 130"/>
              <a:gd name="T72" fmla="*/ 63 w 128"/>
              <a:gd name="T73" fmla="*/ 53 h 130"/>
              <a:gd name="T74" fmla="*/ 27 w 128"/>
              <a:gd name="T75" fmla="*/ 41 h 130"/>
              <a:gd name="T76" fmla="*/ 27 w 128"/>
              <a:gd name="T77" fmla="*/ 30 h 130"/>
              <a:gd name="T78" fmla="*/ 63 w 128"/>
              <a:gd name="T79" fmla="*/ 38 h 130"/>
              <a:gd name="T80" fmla="*/ 63 w 128"/>
              <a:gd name="T81" fmla="*/ 5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8" h="130">
                <a:moveTo>
                  <a:pt x="0" y="89"/>
                </a:moveTo>
                <a:cubicBezTo>
                  <a:pt x="0" y="78"/>
                  <a:pt x="0" y="78"/>
                  <a:pt x="0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8" y="72"/>
                  <a:pt x="69" y="65"/>
                  <a:pt x="69" y="56"/>
                </a:cubicBezTo>
                <a:cubicBezTo>
                  <a:pt x="69" y="28"/>
                  <a:pt x="69" y="28"/>
                  <a:pt x="69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52"/>
                  <a:pt x="87" y="52"/>
                  <a:pt x="87" y="52"/>
                </a:cubicBezTo>
                <a:cubicBezTo>
                  <a:pt x="87" y="62"/>
                  <a:pt x="86" y="71"/>
                  <a:pt x="85" y="78"/>
                </a:cubicBezTo>
                <a:cubicBezTo>
                  <a:pt x="128" y="78"/>
                  <a:pt x="128" y="78"/>
                  <a:pt x="128" y="78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87" y="89"/>
                  <a:pt x="87" y="89"/>
                  <a:pt x="87" y="89"/>
                </a:cubicBezTo>
                <a:cubicBezTo>
                  <a:pt x="94" y="103"/>
                  <a:pt x="107" y="113"/>
                  <a:pt x="126" y="11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02" y="122"/>
                  <a:pt x="84" y="113"/>
                  <a:pt x="75" y="99"/>
                </a:cubicBezTo>
                <a:cubicBezTo>
                  <a:pt x="65" y="113"/>
                  <a:pt x="41" y="123"/>
                  <a:pt x="2" y="130"/>
                </a:cubicBezTo>
                <a:cubicBezTo>
                  <a:pt x="2" y="119"/>
                  <a:pt x="2" y="119"/>
                  <a:pt x="2" y="119"/>
                </a:cubicBezTo>
                <a:cubicBezTo>
                  <a:pt x="34" y="112"/>
                  <a:pt x="54" y="102"/>
                  <a:pt x="62" y="89"/>
                </a:cubicBezTo>
                <a:lnTo>
                  <a:pt x="0" y="89"/>
                </a:lnTo>
                <a:close/>
                <a:moveTo>
                  <a:pt x="3" y="36"/>
                </a:moveTo>
                <a:cubicBezTo>
                  <a:pt x="3" y="10"/>
                  <a:pt x="3" y="10"/>
                  <a:pt x="3" y="10"/>
                </a:cubicBezTo>
                <a:cubicBezTo>
                  <a:pt x="54" y="10"/>
                  <a:pt x="54" y="10"/>
                  <a:pt x="54" y="10"/>
                </a:cubicBezTo>
                <a:cubicBezTo>
                  <a:pt x="54" y="0"/>
                  <a:pt x="54" y="0"/>
                  <a:pt x="54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10"/>
                  <a:pt x="74" y="10"/>
                  <a:pt x="74" y="10"/>
                </a:cubicBezTo>
                <a:cubicBezTo>
                  <a:pt x="125" y="10"/>
                  <a:pt x="125" y="10"/>
                  <a:pt x="125" y="10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08" y="36"/>
                  <a:pt x="108" y="36"/>
                  <a:pt x="108" y="36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36"/>
                  <a:pt x="19" y="36"/>
                  <a:pt x="19" y="36"/>
                </a:cubicBezTo>
                <a:lnTo>
                  <a:pt x="3" y="36"/>
                </a:lnTo>
                <a:close/>
                <a:moveTo>
                  <a:pt x="54" y="74"/>
                </a:moveTo>
                <a:cubicBezTo>
                  <a:pt x="41" y="68"/>
                  <a:pt x="27" y="64"/>
                  <a:pt x="14" y="63"/>
                </a:cubicBezTo>
                <a:cubicBezTo>
                  <a:pt x="14" y="51"/>
                  <a:pt x="14" y="51"/>
                  <a:pt x="14" y="51"/>
                </a:cubicBezTo>
                <a:cubicBezTo>
                  <a:pt x="29" y="52"/>
                  <a:pt x="43" y="55"/>
                  <a:pt x="54" y="59"/>
                </a:cubicBezTo>
                <a:lnTo>
                  <a:pt x="54" y="74"/>
                </a:lnTo>
                <a:close/>
                <a:moveTo>
                  <a:pt x="63" y="53"/>
                </a:moveTo>
                <a:cubicBezTo>
                  <a:pt x="52" y="47"/>
                  <a:pt x="40" y="43"/>
                  <a:pt x="27" y="41"/>
                </a:cubicBezTo>
                <a:cubicBezTo>
                  <a:pt x="27" y="30"/>
                  <a:pt x="27" y="30"/>
                  <a:pt x="27" y="30"/>
                </a:cubicBezTo>
                <a:cubicBezTo>
                  <a:pt x="41" y="31"/>
                  <a:pt x="53" y="34"/>
                  <a:pt x="63" y="38"/>
                </a:cubicBezTo>
                <a:lnTo>
                  <a:pt x="63" y="53"/>
                </a:lnTo>
                <a:close/>
              </a:path>
            </a:pathLst>
          </a:custGeom>
          <a:solidFill>
            <a:srgbClr val="806D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13"/>
          <p:cNvSpPr>
            <a:spLocks noEditPoints="1"/>
          </p:cNvSpPr>
          <p:nvPr/>
        </p:nvSpPr>
        <p:spPr bwMode="auto">
          <a:xfrm>
            <a:off x="7494588" y="5170488"/>
            <a:ext cx="1104900" cy="1131887"/>
          </a:xfrm>
          <a:custGeom>
            <a:avLst/>
            <a:gdLst>
              <a:gd name="T0" fmla="*/ 1 w 130"/>
              <a:gd name="T1" fmla="*/ 14 h 131"/>
              <a:gd name="T2" fmla="*/ 18 w 130"/>
              <a:gd name="T3" fmla="*/ 1 h 131"/>
              <a:gd name="T4" fmla="*/ 36 w 130"/>
              <a:gd name="T5" fmla="*/ 14 h 131"/>
              <a:gd name="T6" fmla="*/ 51 w 130"/>
              <a:gd name="T7" fmla="*/ 25 h 131"/>
              <a:gd name="T8" fmla="*/ 25 w 130"/>
              <a:gd name="T9" fmla="*/ 36 h 131"/>
              <a:gd name="T10" fmla="*/ 48 w 130"/>
              <a:gd name="T11" fmla="*/ 43 h 131"/>
              <a:gd name="T12" fmla="*/ 31 w 130"/>
              <a:gd name="T13" fmla="*/ 127 h 131"/>
              <a:gd name="T14" fmla="*/ 22 w 130"/>
              <a:gd name="T15" fmla="*/ 117 h 131"/>
              <a:gd name="T16" fmla="*/ 33 w 130"/>
              <a:gd name="T17" fmla="*/ 109 h 131"/>
              <a:gd name="T18" fmla="*/ 24 w 130"/>
              <a:gd name="T19" fmla="*/ 54 h 131"/>
              <a:gd name="T20" fmla="*/ 0 w 130"/>
              <a:gd name="T21" fmla="*/ 116 h 131"/>
              <a:gd name="T22" fmla="*/ 10 w 130"/>
              <a:gd name="T23" fmla="*/ 41 h 131"/>
              <a:gd name="T24" fmla="*/ 1 w 130"/>
              <a:gd name="T25" fmla="*/ 25 h 131"/>
              <a:gd name="T26" fmla="*/ 51 w 130"/>
              <a:gd name="T27" fmla="*/ 27 h 131"/>
              <a:gd name="T28" fmla="*/ 85 w 130"/>
              <a:gd name="T29" fmla="*/ 0 h 131"/>
              <a:gd name="T30" fmla="*/ 130 w 130"/>
              <a:gd name="T31" fmla="*/ 11 h 131"/>
              <a:gd name="T32" fmla="*/ 74 w 130"/>
              <a:gd name="T33" fmla="*/ 23 h 131"/>
              <a:gd name="T34" fmla="*/ 83 w 130"/>
              <a:gd name="T35" fmla="*/ 107 h 131"/>
              <a:gd name="T36" fmla="*/ 72 w 130"/>
              <a:gd name="T37" fmla="*/ 55 h 131"/>
              <a:gd name="T38" fmla="*/ 82 w 130"/>
              <a:gd name="T39" fmla="*/ 116 h 131"/>
              <a:gd name="T40" fmla="*/ 117 w 130"/>
              <a:gd name="T41" fmla="*/ 108 h 131"/>
              <a:gd name="T42" fmla="*/ 130 w 130"/>
              <a:gd name="T43" fmla="*/ 103 h 131"/>
              <a:gd name="T44" fmla="*/ 111 w 130"/>
              <a:gd name="T45" fmla="*/ 127 h 131"/>
              <a:gd name="T46" fmla="*/ 58 w 130"/>
              <a:gd name="T47" fmla="*/ 109 h 131"/>
              <a:gd name="T48" fmla="*/ 51 w 130"/>
              <a:gd name="T49" fmla="*/ 55 h 131"/>
              <a:gd name="T50" fmla="*/ 58 w 130"/>
              <a:gd name="T51" fmla="*/ 44 h 131"/>
              <a:gd name="T52" fmla="*/ 72 w 130"/>
              <a:gd name="T53" fmla="*/ 34 h 131"/>
              <a:gd name="T54" fmla="*/ 83 w 130"/>
              <a:gd name="T55" fmla="*/ 44 h 131"/>
              <a:gd name="T56" fmla="*/ 98 w 130"/>
              <a:gd name="T57" fmla="*/ 28 h 131"/>
              <a:gd name="T58" fmla="*/ 124 w 130"/>
              <a:gd name="T59" fmla="*/ 44 h 131"/>
              <a:gd name="T60" fmla="*/ 108 w 130"/>
              <a:gd name="T61" fmla="*/ 97 h 131"/>
              <a:gd name="T62" fmla="*/ 102 w 130"/>
              <a:gd name="T63" fmla="*/ 86 h 131"/>
              <a:gd name="T64" fmla="*/ 110 w 130"/>
              <a:gd name="T65" fmla="*/ 79 h 131"/>
              <a:gd name="T66" fmla="*/ 98 w 130"/>
              <a:gd name="T67" fmla="*/ 55 h 131"/>
              <a:gd name="T68" fmla="*/ 83 w 130"/>
              <a:gd name="T69" fmla="*/ 10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0" h="131">
                <a:moveTo>
                  <a:pt x="1" y="25"/>
                </a:moveTo>
                <a:cubicBezTo>
                  <a:pt x="1" y="14"/>
                  <a:pt x="1" y="14"/>
                  <a:pt x="1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"/>
                  <a:pt x="18" y="1"/>
                  <a:pt x="18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4"/>
                  <a:pt x="36" y="14"/>
                  <a:pt x="36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25"/>
                  <a:pt x="51" y="25"/>
                  <a:pt x="51" y="25"/>
                </a:cubicBezTo>
                <a:cubicBezTo>
                  <a:pt x="25" y="25"/>
                  <a:pt x="25" y="25"/>
                  <a:pt x="25" y="25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43"/>
                  <a:pt x="25" y="43"/>
                  <a:pt x="25" y="43"/>
                </a:cubicBezTo>
                <a:cubicBezTo>
                  <a:pt x="48" y="43"/>
                  <a:pt x="48" y="43"/>
                  <a:pt x="48" y="43"/>
                </a:cubicBezTo>
                <a:cubicBezTo>
                  <a:pt x="48" y="110"/>
                  <a:pt x="48" y="110"/>
                  <a:pt x="48" y="110"/>
                </a:cubicBezTo>
                <a:cubicBezTo>
                  <a:pt x="48" y="122"/>
                  <a:pt x="43" y="127"/>
                  <a:pt x="31" y="127"/>
                </a:cubicBezTo>
                <a:cubicBezTo>
                  <a:pt x="22" y="127"/>
                  <a:pt x="22" y="127"/>
                  <a:pt x="22" y="127"/>
                </a:cubicBezTo>
                <a:cubicBezTo>
                  <a:pt x="22" y="117"/>
                  <a:pt x="22" y="117"/>
                  <a:pt x="22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1" y="117"/>
                  <a:pt x="34" y="114"/>
                  <a:pt x="33" y="109"/>
                </a:cubicBezTo>
                <a:cubicBezTo>
                  <a:pt x="33" y="54"/>
                  <a:pt x="33" y="54"/>
                  <a:pt x="33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5" y="90"/>
                  <a:pt x="17" y="116"/>
                  <a:pt x="0" y="131"/>
                </a:cubicBezTo>
                <a:cubicBezTo>
                  <a:pt x="0" y="116"/>
                  <a:pt x="0" y="116"/>
                  <a:pt x="0" y="116"/>
                </a:cubicBezTo>
                <a:cubicBezTo>
                  <a:pt x="4" y="106"/>
                  <a:pt x="7" y="96"/>
                  <a:pt x="8" y="87"/>
                </a:cubicBezTo>
                <a:cubicBezTo>
                  <a:pt x="9" y="78"/>
                  <a:pt x="10" y="63"/>
                  <a:pt x="10" y="41"/>
                </a:cubicBezTo>
                <a:cubicBezTo>
                  <a:pt x="10" y="25"/>
                  <a:pt x="10" y="25"/>
                  <a:pt x="10" y="25"/>
                </a:cubicBezTo>
                <a:lnTo>
                  <a:pt x="1" y="25"/>
                </a:lnTo>
                <a:close/>
                <a:moveTo>
                  <a:pt x="51" y="36"/>
                </a:moveTo>
                <a:cubicBezTo>
                  <a:pt x="51" y="27"/>
                  <a:pt x="51" y="27"/>
                  <a:pt x="51" y="27"/>
                </a:cubicBezTo>
                <a:cubicBezTo>
                  <a:pt x="60" y="21"/>
                  <a:pt x="66" y="12"/>
                  <a:pt x="68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3" y="4"/>
                  <a:pt x="82" y="8"/>
                  <a:pt x="81" y="11"/>
                </a:cubicBezTo>
                <a:cubicBezTo>
                  <a:pt x="130" y="11"/>
                  <a:pt x="130" y="11"/>
                  <a:pt x="130" y="11"/>
                </a:cubicBezTo>
                <a:cubicBezTo>
                  <a:pt x="130" y="23"/>
                  <a:pt x="130" y="23"/>
                  <a:pt x="130" y="23"/>
                </a:cubicBezTo>
                <a:cubicBezTo>
                  <a:pt x="74" y="23"/>
                  <a:pt x="74" y="23"/>
                  <a:pt x="74" y="23"/>
                </a:cubicBezTo>
                <a:cubicBezTo>
                  <a:pt x="70" y="28"/>
                  <a:pt x="62" y="32"/>
                  <a:pt x="51" y="36"/>
                </a:cubicBezTo>
                <a:close/>
                <a:moveTo>
                  <a:pt x="83" y="107"/>
                </a:moveTo>
                <a:cubicBezTo>
                  <a:pt x="83" y="55"/>
                  <a:pt x="83" y="55"/>
                  <a:pt x="83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72" y="107"/>
                  <a:pt x="72" y="107"/>
                  <a:pt x="72" y="107"/>
                </a:cubicBezTo>
                <a:cubicBezTo>
                  <a:pt x="72" y="113"/>
                  <a:pt x="75" y="117"/>
                  <a:pt x="82" y="116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14" y="117"/>
                  <a:pt x="117" y="114"/>
                  <a:pt x="117" y="108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30" y="103"/>
                  <a:pt x="130" y="103"/>
                  <a:pt x="130" y="103"/>
                </a:cubicBezTo>
                <a:cubicBezTo>
                  <a:pt x="130" y="110"/>
                  <a:pt x="130" y="110"/>
                  <a:pt x="130" y="110"/>
                </a:cubicBezTo>
                <a:cubicBezTo>
                  <a:pt x="130" y="122"/>
                  <a:pt x="124" y="127"/>
                  <a:pt x="111" y="127"/>
                </a:cubicBezTo>
                <a:cubicBezTo>
                  <a:pt x="77" y="127"/>
                  <a:pt x="77" y="127"/>
                  <a:pt x="77" y="127"/>
                </a:cubicBezTo>
                <a:cubicBezTo>
                  <a:pt x="64" y="127"/>
                  <a:pt x="57" y="121"/>
                  <a:pt x="58" y="109"/>
                </a:cubicBezTo>
                <a:cubicBezTo>
                  <a:pt x="58" y="55"/>
                  <a:pt x="58" y="55"/>
                  <a:pt x="58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44"/>
                  <a:pt x="51" y="44"/>
                  <a:pt x="51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34"/>
                  <a:pt x="58" y="34"/>
                  <a:pt x="58" y="34"/>
                </a:cubicBezTo>
                <a:cubicBezTo>
                  <a:pt x="72" y="34"/>
                  <a:pt x="72" y="34"/>
                  <a:pt x="72" y="34"/>
                </a:cubicBezTo>
                <a:cubicBezTo>
                  <a:pt x="72" y="44"/>
                  <a:pt x="72" y="44"/>
                  <a:pt x="72" y="44"/>
                </a:cubicBezTo>
                <a:cubicBezTo>
                  <a:pt x="83" y="44"/>
                  <a:pt x="83" y="44"/>
                  <a:pt x="83" y="44"/>
                </a:cubicBezTo>
                <a:cubicBezTo>
                  <a:pt x="83" y="28"/>
                  <a:pt x="83" y="28"/>
                  <a:pt x="83" y="28"/>
                </a:cubicBezTo>
                <a:cubicBezTo>
                  <a:pt x="98" y="28"/>
                  <a:pt x="98" y="28"/>
                  <a:pt x="98" y="28"/>
                </a:cubicBezTo>
                <a:cubicBezTo>
                  <a:pt x="98" y="44"/>
                  <a:pt x="98" y="44"/>
                  <a:pt x="98" y="44"/>
                </a:cubicBezTo>
                <a:cubicBezTo>
                  <a:pt x="124" y="44"/>
                  <a:pt x="124" y="44"/>
                  <a:pt x="124" y="44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25" y="92"/>
                  <a:pt x="119" y="97"/>
                  <a:pt x="108" y="97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05" y="86"/>
                  <a:pt x="105" y="86"/>
                  <a:pt x="105" y="86"/>
                </a:cubicBezTo>
                <a:cubicBezTo>
                  <a:pt x="109" y="86"/>
                  <a:pt x="111" y="84"/>
                  <a:pt x="110" y="79"/>
                </a:cubicBezTo>
                <a:cubicBezTo>
                  <a:pt x="110" y="55"/>
                  <a:pt x="110" y="55"/>
                  <a:pt x="110" y="55"/>
                </a:cubicBezTo>
                <a:cubicBezTo>
                  <a:pt x="98" y="55"/>
                  <a:pt x="98" y="55"/>
                  <a:pt x="98" y="55"/>
                </a:cubicBezTo>
                <a:cubicBezTo>
                  <a:pt x="98" y="107"/>
                  <a:pt x="98" y="107"/>
                  <a:pt x="98" y="107"/>
                </a:cubicBezTo>
                <a:lnTo>
                  <a:pt x="83" y="107"/>
                </a:lnTo>
                <a:close/>
              </a:path>
            </a:pathLst>
          </a:custGeom>
          <a:solidFill>
            <a:srgbClr val="806D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14"/>
          <p:cNvSpPr>
            <a:spLocks noEditPoints="1"/>
          </p:cNvSpPr>
          <p:nvPr/>
        </p:nvSpPr>
        <p:spPr bwMode="auto">
          <a:xfrm>
            <a:off x="8736013" y="5178425"/>
            <a:ext cx="1079500" cy="1116012"/>
          </a:xfrm>
          <a:custGeom>
            <a:avLst/>
            <a:gdLst>
              <a:gd name="T0" fmla="*/ 0 w 127"/>
              <a:gd name="T1" fmla="*/ 127 h 129"/>
              <a:gd name="T2" fmla="*/ 16 w 127"/>
              <a:gd name="T3" fmla="*/ 72 h 129"/>
              <a:gd name="T4" fmla="*/ 30 w 127"/>
              <a:gd name="T5" fmla="*/ 72 h 129"/>
              <a:gd name="T6" fmla="*/ 18 w 127"/>
              <a:gd name="T7" fmla="*/ 127 h 129"/>
              <a:gd name="T8" fmla="*/ 0 w 127"/>
              <a:gd name="T9" fmla="*/ 127 h 129"/>
              <a:gd name="T10" fmla="*/ 13 w 127"/>
              <a:gd name="T11" fmla="*/ 31 h 129"/>
              <a:gd name="T12" fmla="*/ 2 w 127"/>
              <a:gd name="T13" fmla="*/ 3 h 129"/>
              <a:gd name="T14" fmla="*/ 18 w 127"/>
              <a:gd name="T15" fmla="*/ 3 h 129"/>
              <a:gd name="T16" fmla="*/ 30 w 127"/>
              <a:gd name="T17" fmla="*/ 31 h 129"/>
              <a:gd name="T18" fmla="*/ 13 w 127"/>
              <a:gd name="T19" fmla="*/ 31 h 129"/>
              <a:gd name="T20" fmla="*/ 14 w 127"/>
              <a:gd name="T21" fmla="*/ 66 h 129"/>
              <a:gd name="T22" fmla="*/ 3 w 127"/>
              <a:gd name="T23" fmla="*/ 37 h 129"/>
              <a:gd name="T24" fmla="*/ 19 w 127"/>
              <a:gd name="T25" fmla="*/ 37 h 129"/>
              <a:gd name="T26" fmla="*/ 30 w 127"/>
              <a:gd name="T27" fmla="*/ 66 h 129"/>
              <a:gd name="T28" fmla="*/ 14 w 127"/>
              <a:gd name="T29" fmla="*/ 66 h 129"/>
              <a:gd name="T30" fmla="*/ 38 w 127"/>
              <a:gd name="T31" fmla="*/ 28 h 129"/>
              <a:gd name="T32" fmla="*/ 38 w 127"/>
              <a:gd name="T33" fmla="*/ 16 h 129"/>
              <a:gd name="T34" fmla="*/ 61 w 127"/>
              <a:gd name="T35" fmla="*/ 16 h 129"/>
              <a:gd name="T36" fmla="*/ 60 w 127"/>
              <a:gd name="T37" fmla="*/ 0 h 129"/>
              <a:gd name="T38" fmla="*/ 79 w 127"/>
              <a:gd name="T39" fmla="*/ 0 h 129"/>
              <a:gd name="T40" fmla="*/ 79 w 127"/>
              <a:gd name="T41" fmla="*/ 16 h 129"/>
              <a:gd name="T42" fmla="*/ 98 w 127"/>
              <a:gd name="T43" fmla="*/ 16 h 129"/>
              <a:gd name="T44" fmla="*/ 98 w 127"/>
              <a:gd name="T45" fmla="*/ 3 h 129"/>
              <a:gd name="T46" fmla="*/ 112 w 127"/>
              <a:gd name="T47" fmla="*/ 3 h 129"/>
              <a:gd name="T48" fmla="*/ 112 w 127"/>
              <a:gd name="T49" fmla="*/ 16 h 129"/>
              <a:gd name="T50" fmla="*/ 123 w 127"/>
              <a:gd name="T51" fmla="*/ 16 h 129"/>
              <a:gd name="T52" fmla="*/ 123 w 127"/>
              <a:gd name="T53" fmla="*/ 28 h 129"/>
              <a:gd name="T54" fmla="*/ 79 w 127"/>
              <a:gd name="T55" fmla="*/ 28 h 129"/>
              <a:gd name="T56" fmla="*/ 79 w 127"/>
              <a:gd name="T57" fmla="*/ 38 h 129"/>
              <a:gd name="T58" fmla="*/ 80 w 127"/>
              <a:gd name="T59" fmla="*/ 47 h 129"/>
              <a:gd name="T60" fmla="*/ 127 w 127"/>
              <a:gd name="T61" fmla="*/ 47 h 129"/>
              <a:gd name="T62" fmla="*/ 127 w 127"/>
              <a:gd name="T63" fmla="*/ 59 h 129"/>
              <a:gd name="T64" fmla="*/ 80 w 127"/>
              <a:gd name="T65" fmla="*/ 59 h 129"/>
              <a:gd name="T66" fmla="*/ 83 w 127"/>
              <a:gd name="T67" fmla="*/ 77 h 129"/>
              <a:gd name="T68" fmla="*/ 84 w 127"/>
              <a:gd name="T69" fmla="*/ 85 h 129"/>
              <a:gd name="T70" fmla="*/ 85 w 127"/>
              <a:gd name="T71" fmla="*/ 90 h 129"/>
              <a:gd name="T72" fmla="*/ 104 w 127"/>
              <a:gd name="T73" fmla="*/ 67 h 129"/>
              <a:gd name="T74" fmla="*/ 122 w 127"/>
              <a:gd name="T75" fmla="*/ 67 h 129"/>
              <a:gd name="T76" fmla="*/ 89 w 127"/>
              <a:gd name="T77" fmla="*/ 103 h 129"/>
              <a:gd name="T78" fmla="*/ 104 w 127"/>
              <a:gd name="T79" fmla="*/ 117 h 129"/>
              <a:gd name="T80" fmla="*/ 113 w 127"/>
              <a:gd name="T81" fmla="*/ 107 h 129"/>
              <a:gd name="T82" fmla="*/ 126 w 127"/>
              <a:gd name="T83" fmla="*/ 107 h 129"/>
              <a:gd name="T84" fmla="*/ 106 w 127"/>
              <a:gd name="T85" fmla="*/ 129 h 129"/>
              <a:gd name="T86" fmla="*/ 76 w 127"/>
              <a:gd name="T87" fmla="*/ 110 h 129"/>
              <a:gd name="T88" fmla="*/ 36 w 127"/>
              <a:gd name="T89" fmla="*/ 120 h 129"/>
              <a:gd name="T90" fmla="*/ 36 w 127"/>
              <a:gd name="T91" fmla="*/ 111 h 129"/>
              <a:gd name="T92" fmla="*/ 71 w 127"/>
              <a:gd name="T93" fmla="*/ 99 h 129"/>
              <a:gd name="T94" fmla="*/ 66 w 127"/>
              <a:gd name="T95" fmla="*/ 80 h 129"/>
              <a:gd name="T96" fmla="*/ 63 w 127"/>
              <a:gd name="T97" fmla="*/ 59 h 129"/>
              <a:gd name="T98" fmla="*/ 35 w 127"/>
              <a:gd name="T99" fmla="*/ 59 h 129"/>
              <a:gd name="T100" fmla="*/ 35 w 127"/>
              <a:gd name="T101" fmla="*/ 47 h 129"/>
              <a:gd name="T102" fmla="*/ 62 w 127"/>
              <a:gd name="T103" fmla="*/ 47 h 129"/>
              <a:gd name="T104" fmla="*/ 61 w 127"/>
              <a:gd name="T105" fmla="*/ 38 h 129"/>
              <a:gd name="T106" fmla="*/ 61 w 127"/>
              <a:gd name="T107" fmla="*/ 28 h 129"/>
              <a:gd name="T108" fmla="*/ 38 w 127"/>
              <a:gd name="T109" fmla="*/ 28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7" h="129">
                <a:moveTo>
                  <a:pt x="0" y="127"/>
                </a:moveTo>
                <a:cubicBezTo>
                  <a:pt x="8" y="111"/>
                  <a:pt x="13" y="93"/>
                  <a:pt x="16" y="72"/>
                </a:cubicBezTo>
                <a:cubicBezTo>
                  <a:pt x="30" y="72"/>
                  <a:pt x="30" y="72"/>
                  <a:pt x="30" y="72"/>
                </a:cubicBezTo>
                <a:cubicBezTo>
                  <a:pt x="29" y="93"/>
                  <a:pt x="25" y="111"/>
                  <a:pt x="18" y="127"/>
                </a:cubicBezTo>
                <a:lnTo>
                  <a:pt x="0" y="127"/>
                </a:lnTo>
                <a:close/>
                <a:moveTo>
                  <a:pt x="13" y="31"/>
                </a:moveTo>
                <a:cubicBezTo>
                  <a:pt x="10" y="21"/>
                  <a:pt x="7" y="12"/>
                  <a:pt x="2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22" y="9"/>
                  <a:pt x="26" y="18"/>
                  <a:pt x="30" y="31"/>
                </a:cubicBezTo>
                <a:lnTo>
                  <a:pt x="13" y="31"/>
                </a:lnTo>
                <a:close/>
                <a:moveTo>
                  <a:pt x="14" y="66"/>
                </a:moveTo>
                <a:cubicBezTo>
                  <a:pt x="12" y="57"/>
                  <a:pt x="8" y="48"/>
                  <a:pt x="3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4" y="46"/>
                  <a:pt x="28" y="56"/>
                  <a:pt x="30" y="66"/>
                </a:cubicBezTo>
                <a:lnTo>
                  <a:pt x="14" y="66"/>
                </a:lnTo>
                <a:close/>
                <a:moveTo>
                  <a:pt x="38" y="28"/>
                </a:moveTo>
                <a:cubicBezTo>
                  <a:pt x="38" y="16"/>
                  <a:pt x="38" y="16"/>
                  <a:pt x="38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0" y="11"/>
                  <a:pt x="60" y="6"/>
                  <a:pt x="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16"/>
                  <a:pt x="79" y="16"/>
                  <a:pt x="79" y="16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3"/>
                  <a:pt x="98" y="3"/>
                  <a:pt x="98" y="3"/>
                </a:cubicBezTo>
                <a:cubicBezTo>
                  <a:pt x="112" y="3"/>
                  <a:pt x="112" y="3"/>
                  <a:pt x="112" y="3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23" y="16"/>
                  <a:pt x="123" y="16"/>
                  <a:pt x="123" y="16"/>
                </a:cubicBezTo>
                <a:cubicBezTo>
                  <a:pt x="123" y="28"/>
                  <a:pt x="123" y="28"/>
                  <a:pt x="123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79" y="30"/>
                  <a:pt x="79" y="33"/>
                  <a:pt x="79" y="38"/>
                </a:cubicBezTo>
                <a:cubicBezTo>
                  <a:pt x="79" y="42"/>
                  <a:pt x="79" y="45"/>
                  <a:pt x="80" y="47"/>
                </a:cubicBezTo>
                <a:cubicBezTo>
                  <a:pt x="127" y="47"/>
                  <a:pt x="127" y="47"/>
                  <a:pt x="127" y="47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80" y="59"/>
                  <a:pt x="80" y="59"/>
                  <a:pt x="80" y="59"/>
                </a:cubicBezTo>
                <a:cubicBezTo>
                  <a:pt x="81" y="65"/>
                  <a:pt x="82" y="71"/>
                  <a:pt x="83" y="77"/>
                </a:cubicBezTo>
                <a:cubicBezTo>
                  <a:pt x="83" y="79"/>
                  <a:pt x="83" y="81"/>
                  <a:pt x="84" y="85"/>
                </a:cubicBezTo>
                <a:cubicBezTo>
                  <a:pt x="84" y="87"/>
                  <a:pt x="85" y="89"/>
                  <a:pt x="85" y="90"/>
                </a:cubicBezTo>
                <a:cubicBezTo>
                  <a:pt x="92" y="84"/>
                  <a:pt x="99" y="76"/>
                  <a:pt x="104" y="67"/>
                </a:cubicBezTo>
                <a:cubicBezTo>
                  <a:pt x="122" y="67"/>
                  <a:pt x="122" y="67"/>
                  <a:pt x="122" y="67"/>
                </a:cubicBezTo>
                <a:cubicBezTo>
                  <a:pt x="113" y="83"/>
                  <a:pt x="102" y="95"/>
                  <a:pt x="89" y="103"/>
                </a:cubicBezTo>
                <a:cubicBezTo>
                  <a:pt x="93" y="112"/>
                  <a:pt x="98" y="117"/>
                  <a:pt x="104" y="117"/>
                </a:cubicBezTo>
                <a:cubicBezTo>
                  <a:pt x="110" y="117"/>
                  <a:pt x="113" y="114"/>
                  <a:pt x="113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6" y="122"/>
                  <a:pt x="119" y="129"/>
                  <a:pt x="106" y="129"/>
                </a:cubicBezTo>
                <a:cubicBezTo>
                  <a:pt x="93" y="129"/>
                  <a:pt x="83" y="122"/>
                  <a:pt x="76" y="110"/>
                </a:cubicBezTo>
                <a:cubicBezTo>
                  <a:pt x="65" y="114"/>
                  <a:pt x="52" y="117"/>
                  <a:pt x="36" y="120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50" y="107"/>
                  <a:pt x="62" y="103"/>
                  <a:pt x="71" y="99"/>
                </a:cubicBezTo>
                <a:cubicBezTo>
                  <a:pt x="69" y="93"/>
                  <a:pt x="67" y="87"/>
                  <a:pt x="66" y="80"/>
                </a:cubicBezTo>
                <a:cubicBezTo>
                  <a:pt x="65" y="74"/>
                  <a:pt x="64" y="66"/>
                  <a:pt x="63" y="59"/>
                </a:cubicBezTo>
                <a:cubicBezTo>
                  <a:pt x="35" y="59"/>
                  <a:pt x="35" y="59"/>
                  <a:pt x="35" y="59"/>
                </a:cubicBezTo>
                <a:cubicBezTo>
                  <a:pt x="35" y="47"/>
                  <a:pt x="35" y="47"/>
                  <a:pt x="3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1" y="45"/>
                  <a:pt x="61" y="42"/>
                  <a:pt x="61" y="38"/>
                </a:cubicBezTo>
                <a:cubicBezTo>
                  <a:pt x="61" y="33"/>
                  <a:pt x="61" y="30"/>
                  <a:pt x="61" y="28"/>
                </a:cubicBezTo>
                <a:lnTo>
                  <a:pt x="38" y="28"/>
                </a:lnTo>
                <a:close/>
              </a:path>
            </a:pathLst>
          </a:custGeom>
          <a:solidFill>
            <a:srgbClr val="806D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15"/>
          <p:cNvSpPr>
            <a:spLocks noEditPoints="1"/>
          </p:cNvSpPr>
          <p:nvPr/>
        </p:nvSpPr>
        <p:spPr bwMode="auto">
          <a:xfrm>
            <a:off x="9934575" y="5178425"/>
            <a:ext cx="1112838" cy="1123950"/>
          </a:xfrm>
          <a:custGeom>
            <a:avLst/>
            <a:gdLst>
              <a:gd name="T0" fmla="*/ 2 w 131"/>
              <a:gd name="T1" fmla="*/ 20 h 130"/>
              <a:gd name="T2" fmla="*/ 14 w 131"/>
              <a:gd name="T3" fmla="*/ 0 h 130"/>
              <a:gd name="T4" fmla="*/ 30 w 131"/>
              <a:gd name="T5" fmla="*/ 20 h 130"/>
              <a:gd name="T6" fmla="*/ 39 w 131"/>
              <a:gd name="T7" fmla="*/ 32 h 130"/>
              <a:gd name="T8" fmla="*/ 30 w 131"/>
              <a:gd name="T9" fmla="*/ 59 h 130"/>
              <a:gd name="T10" fmla="*/ 40 w 131"/>
              <a:gd name="T11" fmla="*/ 67 h 130"/>
              <a:gd name="T12" fmla="*/ 30 w 131"/>
              <a:gd name="T13" fmla="*/ 72 h 130"/>
              <a:gd name="T14" fmla="*/ 13 w 131"/>
              <a:gd name="T15" fmla="*/ 128 h 130"/>
              <a:gd name="T16" fmla="*/ 3 w 131"/>
              <a:gd name="T17" fmla="*/ 116 h 130"/>
              <a:gd name="T18" fmla="*/ 14 w 131"/>
              <a:gd name="T19" fmla="*/ 111 h 130"/>
              <a:gd name="T20" fmla="*/ 8 w 131"/>
              <a:gd name="T21" fmla="*/ 78 h 130"/>
              <a:gd name="T22" fmla="*/ 0 w 131"/>
              <a:gd name="T23" fmla="*/ 65 h 130"/>
              <a:gd name="T24" fmla="*/ 14 w 131"/>
              <a:gd name="T25" fmla="*/ 63 h 130"/>
              <a:gd name="T26" fmla="*/ 2 w 131"/>
              <a:gd name="T27" fmla="*/ 32 h 130"/>
              <a:gd name="T28" fmla="*/ 43 w 131"/>
              <a:gd name="T29" fmla="*/ 63 h 130"/>
              <a:gd name="T30" fmla="*/ 77 w 131"/>
              <a:gd name="T31" fmla="*/ 48 h 130"/>
              <a:gd name="T32" fmla="*/ 93 w 131"/>
              <a:gd name="T33" fmla="*/ 63 h 130"/>
              <a:gd name="T34" fmla="*/ 129 w 131"/>
              <a:gd name="T35" fmla="*/ 75 h 130"/>
              <a:gd name="T36" fmla="*/ 131 w 131"/>
              <a:gd name="T37" fmla="*/ 111 h 130"/>
              <a:gd name="T38" fmla="*/ 99 w 131"/>
              <a:gd name="T39" fmla="*/ 75 h 130"/>
              <a:gd name="T40" fmla="*/ 93 w 131"/>
              <a:gd name="T41" fmla="*/ 130 h 130"/>
              <a:gd name="T42" fmla="*/ 77 w 131"/>
              <a:gd name="T43" fmla="*/ 75 h 130"/>
              <a:gd name="T44" fmla="*/ 38 w 131"/>
              <a:gd name="T45" fmla="*/ 122 h 130"/>
              <a:gd name="T46" fmla="*/ 56 w 131"/>
              <a:gd name="T47" fmla="*/ 75 h 130"/>
              <a:gd name="T48" fmla="*/ 44 w 131"/>
              <a:gd name="T49" fmla="*/ 55 h 130"/>
              <a:gd name="T50" fmla="*/ 66 w 131"/>
              <a:gd name="T51" fmla="*/ 28 h 130"/>
              <a:gd name="T52" fmla="*/ 44 w 131"/>
              <a:gd name="T53" fmla="*/ 55 h 130"/>
              <a:gd name="T54" fmla="*/ 44 w 131"/>
              <a:gd name="T55" fmla="*/ 8 h 130"/>
              <a:gd name="T56" fmla="*/ 127 w 131"/>
              <a:gd name="T57" fmla="*/ 31 h 130"/>
              <a:gd name="T58" fmla="*/ 111 w 131"/>
              <a:gd name="T59" fmla="*/ 19 h 130"/>
              <a:gd name="T60" fmla="*/ 60 w 131"/>
              <a:gd name="T61" fmla="*/ 31 h 130"/>
              <a:gd name="T62" fmla="*/ 128 w 131"/>
              <a:gd name="T63" fmla="*/ 55 h 130"/>
              <a:gd name="T64" fmla="*/ 105 w 131"/>
              <a:gd name="T65" fmla="*/ 28 h 130"/>
              <a:gd name="T66" fmla="*/ 128 w 131"/>
              <a:gd name="T67" fmla="*/ 5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1" h="130">
                <a:moveTo>
                  <a:pt x="2" y="32"/>
                </a:moveTo>
                <a:cubicBezTo>
                  <a:pt x="2" y="20"/>
                  <a:pt x="2" y="20"/>
                  <a:pt x="2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0"/>
                  <a:pt x="14" y="0"/>
                  <a:pt x="14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20"/>
                  <a:pt x="30" y="20"/>
                  <a:pt x="30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2"/>
                  <a:pt x="39" y="32"/>
                  <a:pt x="39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59"/>
                  <a:pt x="30" y="59"/>
                  <a:pt x="30" y="59"/>
                </a:cubicBezTo>
                <a:cubicBezTo>
                  <a:pt x="33" y="58"/>
                  <a:pt x="37" y="57"/>
                  <a:pt x="40" y="56"/>
                </a:cubicBezTo>
                <a:cubicBezTo>
                  <a:pt x="40" y="67"/>
                  <a:pt x="40" y="67"/>
                  <a:pt x="40" y="67"/>
                </a:cubicBezTo>
                <a:cubicBezTo>
                  <a:pt x="39" y="68"/>
                  <a:pt x="38" y="68"/>
                  <a:pt x="36" y="69"/>
                </a:cubicBezTo>
                <a:cubicBezTo>
                  <a:pt x="33" y="70"/>
                  <a:pt x="32" y="71"/>
                  <a:pt x="30" y="72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31" y="123"/>
                  <a:pt x="25" y="128"/>
                  <a:pt x="13" y="128"/>
                </a:cubicBezTo>
                <a:cubicBezTo>
                  <a:pt x="3" y="128"/>
                  <a:pt x="3" y="128"/>
                  <a:pt x="3" y="128"/>
                </a:cubicBezTo>
                <a:cubicBezTo>
                  <a:pt x="3" y="116"/>
                  <a:pt x="3" y="116"/>
                  <a:pt x="3" y="116"/>
                </a:cubicBezTo>
                <a:cubicBezTo>
                  <a:pt x="7" y="116"/>
                  <a:pt x="7" y="116"/>
                  <a:pt x="7" y="116"/>
                </a:cubicBezTo>
                <a:cubicBezTo>
                  <a:pt x="12" y="117"/>
                  <a:pt x="14" y="115"/>
                  <a:pt x="14" y="111"/>
                </a:cubicBezTo>
                <a:cubicBezTo>
                  <a:pt x="14" y="77"/>
                  <a:pt x="14" y="77"/>
                  <a:pt x="14" y="77"/>
                </a:cubicBezTo>
                <a:cubicBezTo>
                  <a:pt x="12" y="77"/>
                  <a:pt x="11" y="77"/>
                  <a:pt x="8" y="78"/>
                </a:cubicBezTo>
                <a:cubicBezTo>
                  <a:pt x="5" y="78"/>
                  <a:pt x="2" y="79"/>
                  <a:pt x="0" y="79"/>
                </a:cubicBezTo>
                <a:cubicBezTo>
                  <a:pt x="0" y="65"/>
                  <a:pt x="0" y="65"/>
                  <a:pt x="0" y="65"/>
                </a:cubicBezTo>
                <a:cubicBezTo>
                  <a:pt x="2" y="65"/>
                  <a:pt x="5" y="64"/>
                  <a:pt x="9" y="64"/>
                </a:cubicBezTo>
                <a:cubicBezTo>
                  <a:pt x="11" y="64"/>
                  <a:pt x="12" y="63"/>
                  <a:pt x="14" y="63"/>
                </a:cubicBezTo>
                <a:cubicBezTo>
                  <a:pt x="14" y="32"/>
                  <a:pt x="14" y="32"/>
                  <a:pt x="14" y="32"/>
                </a:cubicBezTo>
                <a:lnTo>
                  <a:pt x="2" y="32"/>
                </a:lnTo>
                <a:close/>
                <a:moveTo>
                  <a:pt x="43" y="75"/>
                </a:moveTo>
                <a:cubicBezTo>
                  <a:pt x="43" y="63"/>
                  <a:pt x="43" y="63"/>
                  <a:pt x="43" y="63"/>
                </a:cubicBezTo>
                <a:cubicBezTo>
                  <a:pt x="77" y="63"/>
                  <a:pt x="77" y="63"/>
                  <a:pt x="77" y="63"/>
                </a:cubicBezTo>
                <a:cubicBezTo>
                  <a:pt x="77" y="48"/>
                  <a:pt x="77" y="48"/>
                  <a:pt x="77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3" y="63"/>
                  <a:pt x="93" y="63"/>
                  <a:pt x="93" y="63"/>
                </a:cubicBezTo>
                <a:cubicBezTo>
                  <a:pt x="129" y="63"/>
                  <a:pt x="129" y="63"/>
                  <a:pt x="129" y="63"/>
                </a:cubicBezTo>
                <a:cubicBezTo>
                  <a:pt x="129" y="75"/>
                  <a:pt x="129" y="75"/>
                  <a:pt x="129" y="75"/>
                </a:cubicBezTo>
                <a:cubicBezTo>
                  <a:pt x="114" y="75"/>
                  <a:pt x="114" y="75"/>
                  <a:pt x="114" y="75"/>
                </a:cubicBezTo>
                <a:cubicBezTo>
                  <a:pt x="115" y="89"/>
                  <a:pt x="121" y="101"/>
                  <a:pt x="131" y="111"/>
                </a:cubicBezTo>
                <a:cubicBezTo>
                  <a:pt x="131" y="122"/>
                  <a:pt x="131" y="122"/>
                  <a:pt x="131" y="122"/>
                </a:cubicBezTo>
                <a:cubicBezTo>
                  <a:pt x="111" y="113"/>
                  <a:pt x="100" y="97"/>
                  <a:pt x="99" y="75"/>
                </a:cubicBezTo>
                <a:cubicBezTo>
                  <a:pt x="93" y="75"/>
                  <a:pt x="93" y="75"/>
                  <a:pt x="93" y="75"/>
                </a:cubicBezTo>
                <a:cubicBezTo>
                  <a:pt x="93" y="130"/>
                  <a:pt x="93" y="130"/>
                  <a:pt x="93" y="130"/>
                </a:cubicBezTo>
                <a:cubicBezTo>
                  <a:pt x="77" y="130"/>
                  <a:pt x="77" y="130"/>
                  <a:pt x="77" y="130"/>
                </a:cubicBezTo>
                <a:cubicBezTo>
                  <a:pt x="77" y="75"/>
                  <a:pt x="77" y="75"/>
                  <a:pt x="77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69" y="98"/>
                  <a:pt x="58" y="113"/>
                  <a:pt x="38" y="122"/>
                </a:cubicBezTo>
                <a:cubicBezTo>
                  <a:pt x="38" y="112"/>
                  <a:pt x="38" y="112"/>
                  <a:pt x="38" y="112"/>
                </a:cubicBezTo>
                <a:cubicBezTo>
                  <a:pt x="48" y="102"/>
                  <a:pt x="54" y="90"/>
                  <a:pt x="56" y="75"/>
                </a:cubicBezTo>
                <a:lnTo>
                  <a:pt x="43" y="75"/>
                </a:lnTo>
                <a:close/>
                <a:moveTo>
                  <a:pt x="44" y="55"/>
                </a:moveTo>
                <a:cubicBezTo>
                  <a:pt x="44" y="46"/>
                  <a:pt x="44" y="46"/>
                  <a:pt x="44" y="46"/>
                </a:cubicBezTo>
                <a:cubicBezTo>
                  <a:pt x="55" y="43"/>
                  <a:pt x="62" y="37"/>
                  <a:pt x="66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77" y="44"/>
                  <a:pt x="64" y="53"/>
                  <a:pt x="44" y="55"/>
                </a:cubicBezTo>
                <a:close/>
                <a:moveTo>
                  <a:pt x="44" y="31"/>
                </a:moveTo>
                <a:cubicBezTo>
                  <a:pt x="44" y="8"/>
                  <a:pt x="44" y="8"/>
                  <a:pt x="44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7" y="31"/>
                  <a:pt x="127" y="31"/>
                  <a:pt x="127" y="31"/>
                </a:cubicBezTo>
                <a:cubicBezTo>
                  <a:pt x="111" y="31"/>
                  <a:pt x="111" y="31"/>
                  <a:pt x="111" y="31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60" y="19"/>
                  <a:pt x="60" y="19"/>
                  <a:pt x="60" y="19"/>
                </a:cubicBezTo>
                <a:cubicBezTo>
                  <a:pt x="60" y="31"/>
                  <a:pt x="60" y="31"/>
                  <a:pt x="60" y="31"/>
                </a:cubicBezTo>
                <a:lnTo>
                  <a:pt x="44" y="31"/>
                </a:lnTo>
                <a:close/>
                <a:moveTo>
                  <a:pt x="128" y="55"/>
                </a:moveTo>
                <a:cubicBezTo>
                  <a:pt x="107" y="53"/>
                  <a:pt x="95" y="44"/>
                  <a:pt x="89" y="28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9" y="37"/>
                  <a:pt x="117" y="43"/>
                  <a:pt x="128" y="46"/>
                </a:cubicBezTo>
                <a:lnTo>
                  <a:pt x="128" y="55"/>
                </a:lnTo>
                <a:close/>
              </a:path>
            </a:pathLst>
          </a:custGeom>
          <a:solidFill>
            <a:srgbClr val="806D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1956035" y="5354441"/>
            <a:ext cx="1711696" cy="990138"/>
            <a:chOff x="10050199" y="4100407"/>
            <a:chExt cx="1711696" cy="990138"/>
          </a:xfrm>
        </p:grpSpPr>
        <p:sp>
          <p:nvSpPr>
            <p:cNvPr id="38" name="圆角矩形 37"/>
            <p:cNvSpPr/>
            <p:nvPr/>
          </p:nvSpPr>
          <p:spPr>
            <a:xfrm>
              <a:off x="10050199" y="4105700"/>
              <a:ext cx="1660682" cy="86668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2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231871" y="4143065"/>
              <a:ext cx="615486" cy="947480"/>
              <a:chOff x="9178925" y="1724026"/>
              <a:chExt cx="2598738" cy="4000499"/>
            </a:xfrm>
          </p:grpSpPr>
          <p:sp>
            <p:nvSpPr>
              <p:cNvPr id="42" name="Freeform 1281"/>
              <p:cNvSpPr>
                <a:spLocks/>
              </p:cNvSpPr>
              <p:nvPr/>
            </p:nvSpPr>
            <p:spPr bwMode="auto">
              <a:xfrm>
                <a:off x="10614025" y="5267325"/>
                <a:ext cx="327025" cy="457200"/>
              </a:xfrm>
              <a:custGeom>
                <a:avLst/>
                <a:gdLst>
                  <a:gd name="T0" fmla="*/ 206 w 206"/>
                  <a:gd name="T1" fmla="*/ 0 h 288"/>
                  <a:gd name="T2" fmla="*/ 146 w 206"/>
                  <a:gd name="T3" fmla="*/ 0 h 288"/>
                  <a:gd name="T4" fmla="*/ 61 w 206"/>
                  <a:gd name="T5" fmla="*/ 0 h 288"/>
                  <a:gd name="T6" fmla="*/ 0 w 206"/>
                  <a:gd name="T7" fmla="*/ 0 h 288"/>
                  <a:gd name="T8" fmla="*/ 0 w 206"/>
                  <a:gd name="T9" fmla="*/ 8 h 288"/>
                  <a:gd name="T10" fmla="*/ 61 w 206"/>
                  <a:gd name="T11" fmla="*/ 8 h 288"/>
                  <a:gd name="T12" fmla="*/ 61 w 206"/>
                  <a:gd name="T13" fmla="*/ 288 h 288"/>
                  <a:gd name="T14" fmla="*/ 61 w 206"/>
                  <a:gd name="T15" fmla="*/ 288 h 288"/>
                  <a:gd name="T16" fmla="*/ 146 w 206"/>
                  <a:gd name="T17" fmla="*/ 288 h 288"/>
                  <a:gd name="T18" fmla="*/ 146 w 206"/>
                  <a:gd name="T19" fmla="*/ 288 h 288"/>
                  <a:gd name="T20" fmla="*/ 146 w 206"/>
                  <a:gd name="T21" fmla="*/ 8 h 288"/>
                  <a:gd name="T22" fmla="*/ 206 w 206"/>
                  <a:gd name="T23" fmla="*/ 8 h 288"/>
                  <a:gd name="T24" fmla="*/ 206 w 206"/>
                  <a:gd name="T25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" h="288">
                    <a:moveTo>
                      <a:pt x="206" y="0"/>
                    </a:moveTo>
                    <a:lnTo>
                      <a:pt x="146" y="0"/>
                    </a:lnTo>
                    <a:lnTo>
                      <a:pt x="6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61" y="8"/>
                    </a:lnTo>
                    <a:lnTo>
                      <a:pt x="61" y="288"/>
                    </a:lnTo>
                    <a:lnTo>
                      <a:pt x="61" y="288"/>
                    </a:lnTo>
                    <a:lnTo>
                      <a:pt x="146" y="288"/>
                    </a:lnTo>
                    <a:lnTo>
                      <a:pt x="146" y="288"/>
                    </a:lnTo>
                    <a:lnTo>
                      <a:pt x="146" y="8"/>
                    </a:lnTo>
                    <a:lnTo>
                      <a:pt x="206" y="8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283"/>
              <p:cNvSpPr>
                <a:spLocks/>
              </p:cNvSpPr>
              <p:nvPr/>
            </p:nvSpPr>
            <p:spPr bwMode="auto">
              <a:xfrm>
                <a:off x="10999788" y="5265738"/>
                <a:ext cx="328613" cy="458787"/>
              </a:xfrm>
              <a:custGeom>
                <a:avLst/>
                <a:gdLst>
                  <a:gd name="T0" fmla="*/ 207 w 207"/>
                  <a:gd name="T1" fmla="*/ 0 h 289"/>
                  <a:gd name="T2" fmla="*/ 85 w 207"/>
                  <a:gd name="T3" fmla="*/ 0 h 289"/>
                  <a:gd name="T4" fmla="*/ 55 w 207"/>
                  <a:gd name="T5" fmla="*/ 0 h 289"/>
                  <a:gd name="T6" fmla="*/ 0 w 207"/>
                  <a:gd name="T7" fmla="*/ 0 h 289"/>
                  <a:gd name="T8" fmla="*/ 0 w 207"/>
                  <a:gd name="T9" fmla="*/ 289 h 289"/>
                  <a:gd name="T10" fmla="*/ 55 w 207"/>
                  <a:gd name="T11" fmla="*/ 289 h 289"/>
                  <a:gd name="T12" fmla="*/ 85 w 207"/>
                  <a:gd name="T13" fmla="*/ 289 h 289"/>
                  <a:gd name="T14" fmla="*/ 207 w 207"/>
                  <a:gd name="T15" fmla="*/ 289 h 289"/>
                  <a:gd name="T16" fmla="*/ 207 w 207"/>
                  <a:gd name="T17" fmla="*/ 281 h 289"/>
                  <a:gd name="T18" fmla="*/ 85 w 207"/>
                  <a:gd name="T19" fmla="*/ 281 h 289"/>
                  <a:gd name="T20" fmla="*/ 85 w 207"/>
                  <a:gd name="T21" fmla="*/ 64 h 289"/>
                  <a:gd name="T22" fmla="*/ 161 w 207"/>
                  <a:gd name="T23" fmla="*/ 64 h 289"/>
                  <a:gd name="T24" fmla="*/ 161 w 207"/>
                  <a:gd name="T25" fmla="*/ 56 h 289"/>
                  <a:gd name="T26" fmla="*/ 85 w 207"/>
                  <a:gd name="T27" fmla="*/ 56 h 289"/>
                  <a:gd name="T28" fmla="*/ 85 w 207"/>
                  <a:gd name="T29" fmla="*/ 8 h 289"/>
                  <a:gd name="T30" fmla="*/ 207 w 207"/>
                  <a:gd name="T31" fmla="*/ 8 h 289"/>
                  <a:gd name="T32" fmla="*/ 207 w 207"/>
                  <a:gd name="T33" fmla="*/ 0 h 289"/>
                  <a:gd name="T34" fmla="*/ 207 w 207"/>
                  <a:gd name="T3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7" h="289">
                    <a:moveTo>
                      <a:pt x="207" y="0"/>
                    </a:moveTo>
                    <a:lnTo>
                      <a:pt x="85" y="0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0" y="289"/>
                    </a:lnTo>
                    <a:lnTo>
                      <a:pt x="55" y="289"/>
                    </a:lnTo>
                    <a:lnTo>
                      <a:pt x="85" y="289"/>
                    </a:lnTo>
                    <a:lnTo>
                      <a:pt x="207" y="289"/>
                    </a:lnTo>
                    <a:lnTo>
                      <a:pt x="207" y="281"/>
                    </a:lnTo>
                    <a:lnTo>
                      <a:pt x="85" y="281"/>
                    </a:lnTo>
                    <a:lnTo>
                      <a:pt x="85" y="64"/>
                    </a:lnTo>
                    <a:lnTo>
                      <a:pt x="161" y="64"/>
                    </a:lnTo>
                    <a:lnTo>
                      <a:pt x="161" y="56"/>
                    </a:lnTo>
                    <a:lnTo>
                      <a:pt x="85" y="56"/>
                    </a:lnTo>
                    <a:lnTo>
                      <a:pt x="85" y="8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1284"/>
              <p:cNvSpPr>
                <a:spLocks/>
              </p:cNvSpPr>
              <p:nvPr/>
            </p:nvSpPr>
            <p:spPr bwMode="auto">
              <a:xfrm>
                <a:off x="11777663" y="5457825"/>
                <a:ext cx="0" cy="3175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1289"/>
              <p:cNvSpPr>
                <a:spLocks/>
              </p:cNvSpPr>
              <p:nvPr/>
            </p:nvSpPr>
            <p:spPr bwMode="auto">
              <a:xfrm>
                <a:off x="10291763" y="5457825"/>
                <a:ext cx="0" cy="3175"/>
              </a:xfrm>
              <a:custGeom>
                <a:avLst/>
                <a:gdLst>
                  <a:gd name="T0" fmla="*/ 0 h 3"/>
                  <a:gd name="T1" fmla="*/ 2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292"/>
              <p:cNvSpPr>
                <a:spLocks/>
              </p:cNvSpPr>
              <p:nvPr/>
            </p:nvSpPr>
            <p:spPr bwMode="auto">
              <a:xfrm>
                <a:off x="9178925" y="5267325"/>
                <a:ext cx="395288" cy="457200"/>
              </a:xfrm>
              <a:custGeom>
                <a:avLst/>
                <a:gdLst>
                  <a:gd name="T0" fmla="*/ 249 w 249"/>
                  <a:gd name="T1" fmla="*/ 0 h 288"/>
                  <a:gd name="T2" fmla="*/ 207 w 249"/>
                  <a:gd name="T3" fmla="*/ 0 h 288"/>
                  <a:gd name="T4" fmla="*/ 164 w 249"/>
                  <a:gd name="T5" fmla="*/ 0 h 288"/>
                  <a:gd name="T6" fmla="*/ 164 w 249"/>
                  <a:gd name="T7" fmla="*/ 55 h 288"/>
                  <a:gd name="T8" fmla="*/ 85 w 249"/>
                  <a:gd name="T9" fmla="*/ 55 h 288"/>
                  <a:gd name="T10" fmla="*/ 85 w 249"/>
                  <a:gd name="T11" fmla="*/ 0 h 288"/>
                  <a:gd name="T12" fmla="*/ 0 w 249"/>
                  <a:gd name="T13" fmla="*/ 0 h 288"/>
                  <a:gd name="T14" fmla="*/ 0 w 249"/>
                  <a:gd name="T15" fmla="*/ 288 h 288"/>
                  <a:gd name="T16" fmla="*/ 85 w 249"/>
                  <a:gd name="T17" fmla="*/ 288 h 288"/>
                  <a:gd name="T18" fmla="*/ 85 w 249"/>
                  <a:gd name="T19" fmla="*/ 64 h 288"/>
                  <a:gd name="T20" fmla="*/ 164 w 249"/>
                  <a:gd name="T21" fmla="*/ 64 h 288"/>
                  <a:gd name="T22" fmla="*/ 164 w 249"/>
                  <a:gd name="T23" fmla="*/ 288 h 288"/>
                  <a:gd name="T24" fmla="*/ 207 w 249"/>
                  <a:gd name="T25" fmla="*/ 288 h 288"/>
                  <a:gd name="T26" fmla="*/ 249 w 249"/>
                  <a:gd name="T27" fmla="*/ 288 h 288"/>
                  <a:gd name="T28" fmla="*/ 249 w 249"/>
                  <a:gd name="T29" fmla="*/ 288 h 288"/>
                  <a:gd name="T30" fmla="*/ 249 w 249"/>
                  <a:gd name="T31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88">
                    <a:moveTo>
                      <a:pt x="249" y="0"/>
                    </a:moveTo>
                    <a:lnTo>
                      <a:pt x="207" y="0"/>
                    </a:lnTo>
                    <a:lnTo>
                      <a:pt x="164" y="0"/>
                    </a:lnTo>
                    <a:lnTo>
                      <a:pt x="164" y="55"/>
                    </a:lnTo>
                    <a:lnTo>
                      <a:pt x="85" y="55"/>
                    </a:lnTo>
                    <a:lnTo>
                      <a:pt x="85" y="0"/>
                    </a:lnTo>
                    <a:lnTo>
                      <a:pt x="0" y="0"/>
                    </a:lnTo>
                    <a:lnTo>
                      <a:pt x="0" y="288"/>
                    </a:lnTo>
                    <a:lnTo>
                      <a:pt x="85" y="288"/>
                    </a:lnTo>
                    <a:lnTo>
                      <a:pt x="85" y="64"/>
                    </a:lnTo>
                    <a:lnTo>
                      <a:pt x="164" y="64"/>
                    </a:lnTo>
                    <a:lnTo>
                      <a:pt x="164" y="288"/>
                    </a:lnTo>
                    <a:lnTo>
                      <a:pt x="207" y="288"/>
                    </a:lnTo>
                    <a:lnTo>
                      <a:pt x="249" y="288"/>
                    </a:lnTo>
                    <a:lnTo>
                      <a:pt x="249" y="288"/>
                    </a:lnTo>
                    <a:lnTo>
                      <a:pt x="24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1293"/>
              <p:cNvSpPr>
                <a:spLocks noEditPoints="1"/>
              </p:cNvSpPr>
              <p:nvPr/>
            </p:nvSpPr>
            <p:spPr bwMode="auto">
              <a:xfrm>
                <a:off x="9498013" y="3370263"/>
                <a:ext cx="1916113" cy="677862"/>
              </a:xfrm>
              <a:custGeom>
                <a:avLst/>
                <a:gdLst>
                  <a:gd name="T0" fmla="*/ 1658 w 1660"/>
                  <a:gd name="T1" fmla="*/ 103 h 587"/>
                  <a:gd name="T2" fmla="*/ 1596 w 1660"/>
                  <a:gd name="T3" fmla="*/ 68 h 587"/>
                  <a:gd name="T4" fmla="*/ 1096 w 1660"/>
                  <a:gd name="T5" fmla="*/ 39 h 587"/>
                  <a:gd name="T6" fmla="*/ 837 w 1660"/>
                  <a:gd name="T7" fmla="*/ 149 h 587"/>
                  <a:gd name="T8" fmla="*/ 823 w 1660"/>
                  <a:gd name="T9" fmla="*/ 149 h 587"/>
                  <a:gd name="T10" fmla="*/ 564 w 1660"/>
                  <a:gd name="T11" fmla="*/ 39 h 587"/>
                  <a:gd name="T12" fmla="*/ 64 w 1660"/>
                  <a:gd name="T13" fmla="*/ 68 h 587"/>
                  <a:gd name="T14" fmla="*/ 2 w 1660"/>
                  <a:gd name="T15" fmla="*/ 103 h 587"/>
                  <a:gd name="T16" fmla="*/ 27 w 1660"/>
                  <a:gd name="T17" fmla="*/ 161 h 587"/>
                  <a:gd name="T18" fmla="*/ 98 w 1660"/>
                  <a:gd name="T19" fmla="*/ 296 h 587"/>
                  <a:gd name="T20" fmla="*/ 214 w 1660"/>
                  <a:gd name="T21" fmla="*/ 541 h 587"/>
                  <a:gd name="T22" fmla="*/ 614 w 1660"/>
                  <a:gd name="T23" fmla="*/ 537 h 587"/>
                  <a:gd name="T24" fmla="*/ 828 w 1660"/>
                  <a:gd name="T25" fmla="*/ 238 h 587"/>
                  <a:gd name="T26" fmla="*/ 832 w 1660"/>
                  <a:gd name="T27" fmla="*/ 238 h 587"/>
                  <a:gd name="T28" fmla="*/ 1046 w 1660"/>
                  <a:gd name="T29" fmla="*/ 537 h 587"/>
                  <a:gd name="T30" fmla="*/ 1446 w 1660"/>
                  <a:gd name="T31" fmla="*/ 541 h 587"/>
                  <a:gd name="T32" fmla="*/ 1562 w 1660"/>
                  <a:gd name="T33" fmla="*/ 296 h 587"/>
                  <a:gd name="T34" fmla="*/ 1633 w 1660"/>
                  <a:gd name="T35" fmla="*/ 161 h 587"/>
                  <a:gd name="T36" fmla="*/ 1658 w 1660"/>
                  <a:gd name="T37" fmla="*/ 103 h 587"/>
                  <a:gd name="T38" fmla="*/ 670 w 1660"/>
                  <a:gd name="T39" fmla="*/ 341 h 587"/>
                  <a:gd name="T40" fmla="*/ 588 w 1660"/>
                  <a:gd name="T41" fmla="*/ 489 h 587"/>
                  <a:gd name="T42" fmla="*/ 411 w 1660"/>
                  <a:gd name="T43" fmla="*/ 519 h 587"/>
                  <a:gd name="T44" fmla="*/ 234 w 1660"/>
                  <a:gd name="T45" fmla="*/ 490 h 587"/>
                  <a:gd name="T46" fmla="*/ 160 w 1660"/>
                  <a:gd name="T47" fmla="*/ 316 h 587"/>
                  <a:gd name="T48" fmla="*/ 146 w 1660"/>
                  <a:gd name="T49" fmla="*/ 132 h 587"/>
                  <a:gd name="T50" fmla="*/ 405 w 1660"/>
                  <a:gd name="T51" fmla="*/ 89 h 587"/>
                  <a:gd name="T52" fmla="*/ 702 w 1660"/>
                  <a:gd name="T53" fmla="*/ 170 h 587"/>
                  <a:gd name="T54" fmla="*/ 670 w 1660"/>
                  <a:gd name="T55" fmla="*/ 341 h 587"/>
                  <a:gd name="T56" fmla="*/ 1500 w 1660"/>
                  <a:gd name="T57" fmla="*/ 316 h 587"/>
                  <a:gd name="T58" fmla="*/ 1426 w 1660"/>
                  <a:gd name="T59" fmla="*/ 490 h 587"/>
                  <a:gd name="T60" fmla="*/ 1249 w 1660"/>
                  <a:gd name="T61" fmla="*/ 519 h 587"/>
                  <a:gd name="T62" fmla="*/ 1072 w 1660"/>
                  <a:gd name="T63" fmla="*/ 489 h 587"/>
                  <a:gd name="T64" fmla="*/ 990 w 1660"/>
                  <a:gd name="T65" fmla="*/ 341 h 587"/>
                  <a:gd name="T66" fmla="*/ 958 w 1660"/>
                  <a:gd name="T67" fmla="*/ 170 h 587"/>
                  <a:gd name="T68" fmla="*/ 1255 w 1660"/>
                  <a:gd name="T69" fmla="*/ 89 h 587"/>
                  <a:gd name="T70" fmla="*/ 1514 w 1660"/>
                  <a:gd name="T71" fmla="*/ 132 h 587"/>
                  <a:gd name="T72" fmla="*/ 1500 w 1660"/>
                  <a:gd name="T73" fmla="*/ 316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0" h="587">
                    <a:moveTo>
                      <a:pt x="1658" y="103"/>
                    </a:moveTo>
                    <a:cubicBezTo>
                      <a:pt x="1658" y="71"/>
                      <a:pt x="1653" y="83"/>
                      <a:pt x="1596" y="68"/>
                    </a:cubicBezTo>
                    <a:cubicBezTo>
                      <a:pt x="1539" y="52"/>
                      <a:pt x="1364" y="0"/>
                      <a:pt x="1096" y="39"/>
                    </a:cubicBezTo>
                    <a:cubicBezTo>
                      <a:pt x="872" y="72"/>
                      <a:pt x="929" y="146"/>
                      <a:pt x="837" y="149"/>
                    </a:cubicBezTo>
                    <a:cubicBezTo>
                      <a:pt x="823" y="149"/>
                      <a:pt x="823" y="149"/>
                      <a:pt x="823" y="149"/>
                    </a:cubicBezTo>
                    <a:cubicBezTo>
                      <a:pt x="731" y="146"/>
                      <a:pt x="788" y="72"/>
                      <a:pt x="564" y="39"/>
                    </a:cubicBezTo>
                    <a:cubicBezTo>
                      <a:pt x="296" y="0"/>
                      <a:pt x="121" y="52"/>
                      <a:pt x="64" y="68"/>
                    </a:cubicBezTo>
                    <a:cubicBezTo>
                      <a:pt x="7" y="83"/>
                      <a:pt x="2" y="71"/>
                      <a:pt x="2" y="103"/>
                    </a:cubicBezTo>
                    <a:cubicBezTo>
                      <a:pt x="3" y="135"/>
                      <a:pt x="0" y="161"/>
                      <a:pt x="27" y="161"/>
                    </a:cubicBezTo>
                    <a:cubicBezTo>
                      <a:pt x="55" y="161"/>
                      <a:pt x="55" y="161"/>
                      <a:pt x="98" y="296"/>
                    </a:cubicBezTo>
                    <a:cubicBezTo>
                      <a:pt x="150" y="458"/>
                      <a:pt x="164" y="504"/>
                      <a:pt x="214" y="541"/>
                    </a:cubicBezTo>
                    <a:cubicBezTo>
                      <a:pt x="275" y="587"/>
                      <a:pt x="531" y="587"/>
                      <a:pt x="614" y="537"/>
                    </a:cubicBezTo>
                    <a:cubicBezTo>
                      <a:pt x="717" y="475"/>
                      <a:pt x="704" y="241"/>
                      <a:pt x="828" y="238"/>
                    </a:cubicBezTo>
                    <a:cubicBezTo>
                      <a:pt x="829" y="238"/>
                      <a:pt x="831" y="238"/>
                      <a:pt x="832" y="238"/>
                    </a:cubicBezTo>
                    <a:cubicBezTo>
                      <a:pt x="956" y="241"/>
                      <a:pt x="943" y="475"/>
                      <a:pt x="1046" y="537"/>
                    </a:cubicBezTo>
                    <a:cubicBezTo>
                      <a:pt x="1129" y="587"/>
                      <a:pt x="1385" y="587"/>
                      <a:pt x="1446" y="541"/>
                    </a:cubicBezTo>
                    <a:cubicBezTo>
                      <a:pt x="1496" y="504"/>
                      <a:pt x="1510" y="458"/>
                      <a:pt x="1562" y="296"/>
                    </a:cubicBezTo>
                    <a:cubicBezTo>
                      <a:pt x="1605" y="161"/>
                      <a:pt x="1605" y="161"/>
                      <a:pt x="1633" y="161"/>
                    </a:cubicBezTo>
                    <a:cubicBezTo>
                      <a:pt x="1660" y="161"/>
                      <a:pt x="1657" y="135"/>
                      <a:pt x="1658" y="103"/>
                    </a:cubicBezTo>
                    <a:close/>
                    <a:moveTo>
                      <a:pt x="670" y="341"/>
                    </a:moveTo>
                    <a:cubicBezTo>
                      <a:pt x="644" y="407"/>
                      <a:pt x="624" y="465"/>
                      <a:pt x="588" y="489"/>
                    </a:cubicBezTo>
                    <a:cubicBezTo>
                      <a:pt x="550" y="515"/>
                      <a:pt x="494" y="520"/>
                      <a:pt x="411" y="519"/>
                    </a:cubicBezTo>
                    <a:cubicBezTo>
                      <a:pt x="341" y="517"/>
                      <a:pt x="266" y="520"/>
                      <a:pt x="234" y="490"/>
                    </a:cubicBezTo>
                    <a:cubicBezTo>
                      <a:pt x="208" y="465"/>
                      <a:pt x="182" y="386"/>
                      <a:pt x="160" y="316"/>
                    </a:cubicBezTo>
                    <a:cubicBezTo>
                      <a:pt x="129" y="219"/>
                      <a:pt x="115" y="161"/>
                      <a:pt x="146" y="132"/>
                    </a:cubicBezTo>
                    <a:cubicBezTo>
                      <a:pt x="185" y="97"/>
                      <a:pt x="286" y="91"/>
                      <a:pt x="405" y="89"/>
                    </a:cubicBezTo>
                    <a:cubicBezTo>
                      <a:pt x="524" y="88"/>
                      <a:pt x="682" y="123"/>
                      <a:pt x="702" y="170"/>
                    </a:cubicBezTo>
                    <a:cubicBezTo>
                      <a:pt x="718" y="205"/>
                      <a:pt x="693" y="282"/>
                      <a:pt x="670" y="341"/>
                    </a:cubicBezTo>
                    <a:close/>
                    <a:moveTo>
                      <a:pt x="1500" y="316"/>
                    </a:moveTo>
                    <a:cubicBezTo>
                      <a:pt x="1478" y="386"/>
                      <a:pt x="1452" y="465"/>
                      <a:pt x="1426" y="490"/>
                    </a:cubicBezTo>
                    <a:cubicBezTo>
                      <a:pt x="1394" y="520"/>
                      <a:pt x="1319" y="517"/>
                      <a:pt x="1249" y="519"/>
                    </a:cubicBezTo>
                    <a:cubicBezTo>
                      <a:pt x="1166" y="520"/>
                      <a:pt x="1110" y="515"/>
                      <a:pt x="1072" y="489"/>
                    </a:cubicBezTo>
                    <a:cubicBezTo>
                      <a:pt x="1036" y="465"/>
                      <a:pt x="1016" y="407"/>
                      <a:pt x="990" y="341"/>
                    </a:cubicBezTo>
                    <a:cubicBezTo>
                      <a:pt x="967" y="282"/>
                      <a:pt x="942" y="205"/>
                      <a:pt x="958" y="170"/>
                    </a:cubicBezTo>
                    <a:cubicBezTo>
                      <a:pt x="978" y="123"/>
                      <a:pt x="1136" y="88"/>
                      <a:pt x="1255" y="89"/>
                    </a:cubicBezTo>
                    <a:cubicBezTo>
                      <a:pt x="1374" y="91"/>
                      <a:pt x="1475" y="97"/>
                      <a:pt x="1514" y="132"/>
                    </a:cubicBezTo>
                    <a:cubicBezTo>
                      <a:pt x="1546" y="161"/>
                      <a:pt x="1531" y="219"/>
                      <a:pt x="1500" y="316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1294"/>
              <p:cNvSpPr>
                <a:spLocks/>
              </p:cNvSpPr>
              <p:nvPr/>
            </p:nvSpPr>
            <p:spPr bwMode="auto">
              <a:xfrm>
                <a:off x="9842500" y="4178300"/>
                <a:ext cx="622300" cy="488950"/>
              </a:xfrm>
              <a:custGeom>
                <a:avLst/>
                <a:gdLst>
                  <a:gd name="T0" fmla="*/ 0 w 538"/>
                  <a:gd name="T1" fmla="*/ 347 h 424"/>
                  <a:gd name="T2" fmla="*/ 153 w 538"/>
                  <a:gd name="T3" fmla="*/ 300 h 424"/>
                  <a:gd name="T4" fmla="*/ 342 w 538"/>
                  <a:gd name="T5" fmla="*/ 163 h 424"/>
                  <a:gd name="T6" fmla="*/ 530 w 538"/>
                  <a:gd name="T7" fmla="*/ 87 h 424"/>
                  <a:gd name="T8" fmla="*/ 407 w 538"/>
                  <a:gd name="T9" fmla="*/ 2 h 424"/>
                  <a:gd name="T10" fmla="*/ 148 w 538"/>
                  <a:gd name="T11" fmla="*/ 180 h 424"/>
                  <a:gd name="T12" fmla="*/ 82 w 538"/>
                  <a:gd name="T13" fmla="*/ 326 h 424"/>
                  <a:gd name="T14" fmla="*/ 0 w 538"/>
                  <a:gd name="T15" fmla="*/ 34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424">
                    <a:moveTo>
                      <a:pt x="0" y="347"/>
                    </a:moveTo>
                    <a:cubicBezTo>
                      <a:pt x="0" y="347"/>
                      <a:pt x="82" y="424"/>
                      <a:pt x="153" y="300"/>
                    </a:cubicBezTo>
                    <a:cubicBezTo>
                      <a:pt x="209" y="203"/>
                      <a:pt x="220" y="166"/>
                      <a:pt x="342" y="163"/>
                    </a:cubicBezTo>
                    <a:cubicBezTo>
                      <a:pt x="465" y="160"/>
                      <a:pt x="522" y="141"/>
                      <a:pt x="530" y="87"/>
                    </a:cubicBezTo>
                    <a:cubicBezTo>
                      <a:pt x="538" y="33"/>
                      <a:pt x="492" y="0"/>
                      <a:pt x="407" y="2"/>
                    </a:cubicBezTo>
                    <a:cubicBezTo>
                      <a:pt x="323" y="4"/>
                      <a:pt x="210" y="54"/>
                      <a:pt x="148" y="180"/>
                    </a:cubicBezTo>
                    <a:cubicBezTo>
                      <a:pt x="104" y="269"/>
                      <a:pt x="108" y="298"/>
                      <a:pt x="82" y="326"/>
                    </a:cubicBezTo>
                    <a:cubicBezTo>
                      <a:pt x="56" y="354"/>
                      <a:pt x="0" y="347"/>
                      <a:pt x="0" y="347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1295"/>
              <p:cNvSpPr>
                <a:spLocks/>
              </p:cNvSpPr>
              <p:nvPr/>
            </p:nvSpPr>
            <p:spPr bwMode="auto">
              <a:xfrm>
                <a:off x="10447338" y="4178300"/>
                <a:ext cx="622300" cy="488950"/>
              </a:xfrm>
              <a:custGeom>
                <a:avLst/>
                <a:gdLst>
                  <a:gd name="T0" fmla="*/ 538 w 538"/>
                  <a:gd name="T1" fmla="*/ 347 h 424"/>
                  <a:gd name="T2" fmla="*/ 385 w 538"/>
                  <a:gd name="T3" fmla="*/ 300 h 424"/>
                  <a:gd name="T4" fmla="*/ 196 w 538"/>
                  <a:gd name="T5" fmla="*/ 163 h 424"/>
                  <a:gd name="T6" fmla="*/ 8 w 538"/>
                  <a:gd name="T7" fmla="*/ 87 h 424"/>
                  <a:gd name="T8" fmla="*/ 131 w 538"/>
                  <a:gd name="T9" fmla="*/ 2 h 424"/>
                  <a:gd name="T10" fmla="*/ 390 w 538"/>
                  <a:gd name="T11" fmla="*/ 180 h 424"/>
                  <a:gd name="T12" fmla="*/ 456 w 538"/>
                  <a:gd name="T13" fmla="*/ 326 h 424"/>
                  <a:gd name="T14" fmla="*/ 538 w 538"/>
                  <a:gd name="T15" fmla="*/ 34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424">
                    <a:moveTo>
                      <a:pt x="538" y="347"/>
                    </a:moveTo>
                    <a:cubicBezTo>
                      <a:pt x="538" y="347"/>
                      <a:pt x="456" y="424"/>
                      <a:pt x="385" y="300"/>
                    </a:cubicBezTo>
                    <a:cubicBezTo>
                      <a:pt x="329" y="203"/>
                      <a:pt x="318" y="166"/>
                      <a:pt x="196" y="163"/>
                    </a:cubicBezTo>
                    <a:cubicBezTo>
                      <a:pt x="74" y="160"/>
                      <a:pt x="16" y="141"/>
                      <a:pt x="8" y="87"/>
                    </a:cubicBezTo>
                    <a:cubicBezTo>
                      <a:pt x="0" y="33"/>
                      <a:pt x="46" y="0"/>
                      <a:pt x="131" y="2"/>
                    </a:cubicBezTo>
                    <a:cubicBezTo>
                      <a:pt x="215" y="4"/>
                      <a:pt x="328" y="54"/>
                      <a:pt x="390" y="180"/>
                    </a:cubicBezTo>
                    <a:cubicBezTo>
                      <a:pt x="434" y="269"/>
                      <a:pt x="430" y="298"/>
                      <a:pt x="456" y="326"/>
                    </a:cubicBezTo>
                    <a:cubicBezTo>
                      <a:pt x="482" y="354"/>
                      <a:pt x="538" y="347"/>
                      <a:pt x="538" y="347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296"/>
              <p:cNvSpPr>
                <a:spLocks/>
              </p:cNvSpPr>
              <p:nvPr/>
            </p:nvSpPr>
            <p:spPr bwMode="auto">
              <a:xfrm>
                <a:off x="9632950" y="4111625"/>
                <a:ext cx="1647825" cy="1027112"/>
              </a:xfrm>
              <a:custGeom>
                <a:avLst/>
                <a:gdLst>
                  <a:gd name="T0" fmla="*/ 1260 w 1427"/>
                  <a:gd name="T1" fmla="*/ 225 h 890"/>
                  <a:gd name="T2" fmla="*/ 1018 w 1427"/>
                  <a:gd name="T3" fmla="*/ 547 h 890"/>
                  <a:gd name="T4" fmla="*/ 792 w 1427"/>
                  <a:gd name="T5" fmla="*/ 416 h 890"/>
                  <a:gd name="T6" fmla="*/ 713 w 1427"/>
                  <a:gd name="T7" fmla="*/ 375 h 890"/>
                  <a:gd name="T8" fmla="*/ 634 w 1427"/>
                  <a:gd name="T9" fmla="*/ 416 h 890"/>
                  <a:gd name="T10" fmla="*/ 408 w 1427"/>
                  <a:gd name="T11" fmla="*/ 547 h 890"/>
                  <a:gd name="T12" fmla="*/ 166 w 1427"/>
                  <a:gd name="T13" fmla="*/ 225 h 890"/>
                  <a:gd name="T14" fmla="*/ 0 w 1427"/>
                  <a:gd name="T15" fmla="*/ 0 h 890"/>
                  <a:gd name="T16" fmla="*/ 90 w 1427"/>
                  <a:gd name="T17" fmla="*/ 446 h 890"/>
                  <a:gd name="T18" fmla="*/ 462 w 1427"/>
                  <a:gd name="T19" fmla="*/ 788 h 890"/>
                  <a:gd name="T20" fmla="*/ 713 w 1427"/>
                  <a:gd name="T21" fmla="*/ 880 h 890"/>
                  <a:gd name="T22" fmla="*/ 964 w 1427"/>
                  <a:gd name="T23" fmla="*/ 788 h 890"/>
                  <a:gd name="T24" fmla="*/ 1336 w 1427"/>
                  <a:gd name="T25" fmla="*/ 446 h 890"/>
                  <a:gd name="T26" fmla="*/ 1427 w 1427"/>
                  <a:gd name="T27" fmla="*/ 0 h 890"/>
                  <a:gd name="T28" fmla="*/ 1260 w 1427"/>
                  <a:gd name="T29" fmla="*/ 225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27" h="890">
                    <a:moveTo>
                      <a:pt x="1260" y="225"/>
                    </a:moveTo>
                    <a:cubicBezTo>
                      <a:pt x="1249" y="317"/>
                      <a:pt x="1157" y="492"/>
                      <a:pt x="1018" y="547"/>
                    </a:cubicBezTo>
                    <a:cubicBezTo>
                      <a:pt x="879" y="602"/>
                      <a:pt x="841" y="467"/>
                      <a:pt x="792" y="416"/>
                    </a:cubicBezTo>
                    <a:cubicBezTo>
                      <a:pt x="753" y="376"/>
                      <a:pt x="724" y="374"/>
                      <a:pt x="713" y="375"/>
                    </a:cubicBezTo>
                    <a:cubicBezTo>
                      <a:pt x="702" y="374"/>
                      <a:pt x="673" y="376"/>
                      <a:pt x="634" y="416"/>
                    </a:cubicBezTo>
                    <a:cubicBezTo>
                      <a:pt x="585" y="467"/>
                      <a:pt x="547" y="602"/>
                      <a:pt x="408" y="547"/>
                    </a:cubicBezTo>
                    <a:cubicBezTo>
                      <a:pt x="269" y="492"/>
                      <a:pt x="177" y="317"/>
                      <a:pt x="166" y="225"/>
                    </a:cubicBezTo>
                    <a:cubicBezTo>
                      <a:pt x="143" y="32"/>
                      <a:pt x="0" y="0"/>
                      <a:pt x="0" y="0"/>
                    </a:cubicBezTo>
                    <a:cubicBezTo>
                      <a:pt x="0" y="0"/>
                      <a:pt x="41" y="368"/>
                      <a:pt x="90" y="446"/>
                    </a:cubicBezTo>
                    <a:cubicBezTo>
                      <a:pt x="139" y="523"/>
                      <a:pt x="332" y="684"/>
                      <a:pt x="462" y="788"/>
                    </a:cubicBezTo>
                    <a:cubicBezTo>
                      <a:pt x="590" y="890"/>
                      <a:pt x="643" y="880"/>
                      <a:pt x="713" y="880"/>
                    </a:cubicBezTo>
                    <a:cubicBezTo>
                      <a:pt x="783" y="880"/>
                      <a:pt x="836" y="890"/>
                      <a:pt x="964" y="788"/>
                    </a:cubicBezTo>
                    <a:cubicBezTo>
                      <a:pt x="1095" y="684"/>
                      <a:pt x="1287" y="523"/>
                      <a:pt x="1336" y="446"/>
                    </a:cubicBezTo>
                    <a:cubicBezTo>
                      <a:pt x="1385" y="368"/>
                      <a:pt x="1427" y="0"/>
                      <a:pt x="1427" y="0"/>
                    </a:cubicBezTo>
                    <a:cubicBezTo>
                      <a:pt x="1427" y="0"/>
                      <a:pt x="1284" y="32"/>
                      <a:pt x="1260" y="225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Oval 1297"/>
              <p:cNvSpPr>
                <a:spLocks noChangeArrowheads="1"/>
              </p:cNvSpPr>
              <p:nvPr/>
            </p:nvSpPr>
            <p:spPr bwMode="auto">
              <a:xfrm>
                <a:off x="9197975" y="2443163"/>
                <a:ext cx="2516188" cy="909637"/>
              </a:xfrm>
              <a:prstGeom prst="ellipse">
                <a:avLst/>
              </a:pr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298"/>
              <p:cNvSpPr>
                <a:spLocks/>
              </p:cNvSpPr>
              <p:nvPr/>
            </p:nvSpPr>
            <p:spPr bwMode="auto">
              <a:xfrm>
                <a:off x="9628188" y="1724026"/>
                <a:ext cx="1655763" cy="1004887"/>
              </a:xfrm>
              <a:custGeom>
                <a:avLst/>
                <a:gdLst>
                  <a:gd name="T0" fmla="*/ 1430 w 1434"/>
                  <a:gd name="T1" fmla="*/ 673 h 870"/>
                  <a:gd name="T2" fmla="*/ 1430 w 1434"/>
                  <a:gd name="T3" fmla="*/ 672 h 870"/>
                  <a:gd name="T4" fmla="*/ 1429 w 1434"/>
                  <a:gd name="T5" fmla="*/ 671 h 870"/>
                  <a:gd name="T6" fmla="*/ 1156 w 1434"/>
                  <a:gd name="T7" fmla="*/ 95 h 870"/>
                  <a:gd name="T8" fmla="*/ 743 w 1434"/>
                  <a:gd name="T9" fmla="*/ 202 h 870"/>
                  <a:gd name="T10" fmla="*/ 394 w 1434"/>
                  <a:gd name="T11" fmla="*/ 52 h 870"/>
                  <a:gd name="T12" fmla="*/ 4 w 1434"/>
                  <a:gd name="T13" fmla="*/ 672 h 870"/>
                  <a:gd name="T14" fmla="*/ 4 w 1434"/>
                  <a:gd name="T15" fmla="*/ 672 h 870"/>
                  <a:gd name="T16" fmla="*/ 0 w 1434"/>
                  <a:gd name="T17" fmla="*/ 691 h 870"/>
                  <a:gd name="T18" fmla="*/ 60 w 1434"/>
                  <a:gd name="T19" fmla="*/ 762 h 870"/>
                  <a:gd name="T20" fmla="*/ 717 w 1434"/>
                  <a:gd name="T21" fmla="*/ 870 h 870"/>
                  <a:gd name="T22" fmla="*/ 1374 w 1434"/>
                  <a:gd name="T23" fmla="*/ 762 h 870"/>
                  <a:gd name="T24" fmla="*/ 1434 w 1434"/>
                  <a:gd name="T25" fmla="*/ 691 h 870"/>
                  <a:gd name="T26" fmla="*/ 1430 w 1434"/>
                  <a:gd name="T27" fmla="*/ 673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34" h="870">
                    <a:moveTo>
                      <a:pt x="1430" y="673"/>
                    </a:moveTo>
                    <a:cubicBezTo>
                      <a:pt x="1430" y="672"/>
                      <a:pt x="1430" y="672"/>
                      <a:pt x="1430" y="672"/>
                    </a:cubicBezTo>
                    <a:cubicBezTo>
                      <a:pt x="1429" y="671"/>
                      <a:pt x="1429" y="671"/>
                      <a:pt x="1429" y="671"/>
                    </a:cubicBezTo>
                    <a:cubicBezTo>
                      <a:pt x="1429" y="671"/>
                      <a:pt x="1245" y="189"/>
                      <a:pt x="1156" y="95"/>
                    </a:cubicBezTo>
                    <a:cubicBezTo>
                      <a:pt x="1067" y="0"/>
                      <a:pt x="934" y="156"/>
                      <a:pt x="743" y="202"/>
                    </a:cubicBezTo>
                    <a:cubicBezTo>
                      <a:pt x="606" y="234"/>
                      <a:pt x="550" y="74"/>
                      <a:pt x="394" y="52"/>
                    </a:cubicBezTo>
                    <a:cubicBezTo>
                      <a:pt x="262" y="34"/>
                      <a:pt x="14" y="646"/>
                      <a:pt x="4" y="672"/>
                    </a:cubicBezTo>
                    <a:cubicBezTo>
                      <a:pt x="4" y="672"/>
                      <a:pt x="4" y="672"/>
                      <a:pt x="4" y="672"/>
                    </a:cubicBezTo>
                    <a:cubicBezTo>
                      <a:pt x="1" y="678"/>
                      <a:pt x="0" y="684"/>
                      <a:pt x="0" y="691"/>
                    </a:cubicBezTo>
                    <a:cubicBezTo>
                      <a:pt x="0" y="716"/>
                      <a:pt x="22" y="740"/>
                      <a:pt x="60" y="762"/>
                    </a:cubicBezTo>
                    <a:cubicBezTo>
                      <a:pt x="171" y="826"/>
                      <a:pt x="423" y="870"/>
                      <a:pt x="717" y="870"/>
                    </a:cubicBezTo>
                    <a:cubicBezTo>
                      <a:pt x="1011" y="870"/>
                      <a:pt x="1263" y="826"/>
                      <a:pt x="1374" y="762"/>
                    </a:cubicBezTo>
                    <a:cubicBezTo>
                      <a:pt x="1412" y="740"/>
                      <a:pt x="1434" y="716"/>
                      <a:pt x="1434" y="691"/>
                    </a:cubicBezTo>
                    <a:cubicBezTo>
                      <a:pt x="1434" y="685"/>
                      <a:pt x="1433" y="679"/>
                      <a:pt x="1430" y="673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299"/>
              <p:cNvSpPr>
                <a:spLocks/>
              </p:cNvSpPr>
              <p:nvPr/>
            </p:nvSpPr>
            <p:spPr bwMode="auto">
              <a:xfrm>
                <a:off x="9612313" y="2509838"/>
                <a:ext cx="25400" cy="44450"/>
              </a:xfrm>
              <a:custGeom>
                <a:avLst/>
                <a:gdLst>
                  <a:gd name="T0" fmla="*/ 13 w 22"/>
                  <a:gd name="T1" fmla="*/ 11 h 39"/>
                  <a:gd name="T2" fmla="*/ 14 w 22"/>
                  <a:gd name="T3" fmla="*/ 0 h 39"/>
                  <a:gd name="T4" fmla="*/ 14 w 22"/>
                  <a:gd name="T5" fmla="*/ 0 h 39"/>
                  <a:gd name="T6" fmla="*/ 0 w 22"/>
                  <a:gd name="T7" fmla="*/ 37 h 39"/>
                  <a:gd name="T8" fmla="*/ 22 w 22"/>
                  <a:gd name="T9" fmla="*/ 39 h 39"/>
                  <a:gd name="T10" fmla="*/ 13 w 22"/>
                  <a:gd name="T11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13" y="11"/>
                    </a:moveTo>
                    <a:cubicBezTo>
                      <a:pt x="13" y="7"/>
                      <a:pt x="14" y="3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16" y="30"/>
                      <a:pt x="13" y="20"/>
                      <a:pt x="13" y="11"/>
                    </a:cubicBez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300"/>
              <p:cNvSpPr>
                <a:spLocks/>
              </p:cNvSpPr>
              <p:nvPr/>
            </p:nvSpPr>
            <p:spPr bwMode="auto">
              <a:xfrm>
                <a:off x="9939338" y="2970213"/>
                <a:ext cx="411163" cy="38100"/>
              </a:xfrm>
              <a:custGeom>
                <a:avLst/>
                <a:gdLst>
                  <a:gd name="T0" fmla="*/ 0 w 355"/>
                  <a:gd name="T1" fmla="*/ 1 h 33"/>
                  <a:gd name="T2" fmla="*/ 250 w 355"/>
                  <a:gd name="T3" fmla="*/ 33 h 33"/>
                  <a:gd name="T4" fmla="*/ 355 w 355"/>
                  <a:gd name="T5" fmla="*/ 0 h 33"/>
                  <a:gd name="T6" fmla="*/ 0 w 355"/>
                  <a:gd name="T7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5" h="33">
                    <a:moveTo>
                      <a:pt x="0" y="1"/>
                    </a:moveTo>
                    <a:cubicBezTo>
                      <a:pt x="75" y="16"/>
                      <a:pt x="159" y="27"/>
                      <a:pt x="250" y="33"/>
                    </a:cubicBezTo>
                    <a:cubicBezTo>
                      <a:pt x="355" y="0"/>
                      <a:pt x="355" y="0"/>
                      <a:pt x="35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1301"/>
              <p:cNvSpPr>
                <a:spLocks/>
              </p:cNvSpPr>
              <p:nvPr/>
            </p:nvSpPr>
            <p:spPr bwMode="auto">
              <a:xfrm>
                <a:off x="9629775" y="2500313"/>
                <a:ext cx="3175" cy="9525"/>
              </a:xfrm>
              <a:custGeom>
                <a:avLst/>
                <a:gdLst>
                  <a:gd name="T0" fmla="*/ 3 w 3"/>
                  <a:gd name="T1" fmla="*/ 0 h 8"/>
                  <a:gd name="T2" fmla="*/ 3 w 3"/>
                  <a:gd name="T3" fmla="*/ 1 h 8"/>
                  <a:gd name="T4" fmla="*/ 0 w 3"/>
                  <a:gd name="T5" fmla="*/ 8 h 8"/>
                  <a:gd name="T6" fmla="*/ 0 w 3"/>
                  <a:gd name="T7" fmla="*/ 8 h 8"/>
                  <a:gd name="T8" fmla="*/ 3 w 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1302"/>
              <p:cNvSpPr>
                <a:spLocks/>
              </p:cNvSpPr>
              <p:nvPr/>
            </p:nvSpPr>
            <p:spPr bwMode="auto">
              <a:xfrm>
                <a:off x="10534650" y="2841625"/>
                <a:ext cx="485775" cy="128587"/>
              </a:xfrm>
              <a:custGeom>
                <a:avLst/>
                <a:gdLst>
                  <a:gd name="T0" fmla="*/ 0 w 421"/>
                  <a:gd name="T1" fmla="*/ 86 h 112"/>
                  <a:gd name="T2" fmla="*/ 382 w 421"/>
                  <a:gd name="T3" fmla="*/ 112 h 112"/>
                  <a:gd name="T4" fmla="*/ 421 w 421"/>
                  <a:gd name="T5" fmla="*/ 104 h 112"/>
                  <a:gd name="T6" fmla="*/ 320 w 421"/>
                  <a:gd name="T7" fmla="*/ 0 h 112"/>
                  <a:gd name="T8" fmla="*/ 0 w 421"/>
                  <a:gd name="T9" fmla="*/ 8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1" h="112">
                    <a:moveTo>
                      <a:pt x="0" y="86"/>
                    </a:moveTo>
                    <a:cubicBezTo>
                      <a:pt x="382" y="112"/>
                      <a:pt x="382" y="112"/>
                      <a:pt x="382" y="112"/>
                    </a:cubicBezTo>
                    <a:cubicBezTo>
                      <a:pt x="395" y="109"/>
                      <a:pt x="408" y="107"/>
                      <a:pt x="421" y="104"/>
                    </a:cubicBezTo>
                    <a:cubicBezTo>
                      <a:pt x="320" y="0"/>
                      <a:pt x="320" y="0"/>
                      <a:pt x="320" y="0"/>
                    </a:cubicBez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1303"/>
              <p:cNvSpPr>
                <a:spLocks/>
              </p:cNvSpPr>
              <p:nvPr/>
            </p:nvSpPr>
            <p:spPr bwMode="auto">
              <a:xfrm>
                <a:off x="10244138" y="2722563"/>
                <a:ext cx="180975" cy="47625"/>
              </a:xfrm>
              <a:custGeom>
                <a:avLst/>
                <a:gdLst>
                  <a:gd name="T0" fmla="*/ 156 w 156"/>
                  <a:gd name="T1" fmla="*/ 6 h 42"/>
                  <a:gd name="T2" fmla="*/ 0 w 156"/>
                  <a:gd name="T3" fmla="*/ 0 h 42"/>
                  <a:gd name="T4" fmla="*/ 11 w 156"/>
                  <a:gd name="T5" fmla="*/ 42 h 42"/>
                  <a:gd name="T6" fmla="*/ 156 w 156"/>
                  <a:gd name="T7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42">
                    <a:moveTo>
                      <a:pt x="156" y="6"/>
                    </a:moveTo>
                    <a:cubicBezTo>
                      <a:pt x="102" y="5"/>
                      <a:pt x="50" y="3"/>
                      <a:pt x="0" y="0"/>
                    </a:cubicBezTo>
                    <a:cubicBezTo>
                      <a:pt x="11" y="42"/>
                      <a:pt x="11" y="42"/>
                      <a:pt x="11" y="42"/>
                    </a:cubicBezTo>
                    <a:lnTo>
                      <a:pt x="156" y="6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1304"/>
              <p:cNvSpPr>
                <a:spLocks/>
              </p:cNvSpPr>
              <p:nvPr/>
            </p:nvSpPr>
            <p:spPr bwMode="auto">
              <a:xfrm>
                <a:off x="10256838" y="2728913"/>
                <a:ext cx="244475" cy="60325"/>
              </a:xfrm>
              <a:custGeom>
                <a:avLst/>
                <a:gdLst>
                  <a:gd name="T0" fmla="*/ 144 w 211"/>
                  <a:gd name="T1" fmla="*/ 52 h 52"/>
                  <a:gd name="T2" fmla="*/ 211 w 211"/>
                  <a:gd name="T3" fmla="*/ 0 h 52"/>
                  <a:gd name="T4" fmla="*/ 172 w 211"/>
                  <a:gd name="T5" fmla="*/ 0 h 52"/>
                  <a:gd name="T6" fmla="*/ 145 w 211"/>
                  <a:gd name="T7" fmla="*/ 0 h 52"/>
                  <a:gd name="T8" fmla="*/ 0 w 211"/>
                  <a:gd name="T9" fmla="*/ 36 h 52"/>
                  <a:gd name="T10" fmla="*/ 144 w 211"/>
                  <a:gd name="T1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52">
                    <a:moveTo>
                      <a:pt x="144" y="52"/>
                    </a:moveTo>
                    <a:cubicBezTo>
                      <a:pt x="211" y="0"/>
                      <a:pt x="211" y="0"/>
                      <a:pt x="211" y="0"/>
                    </a:cubicBezTo>
                    <a:cubicBezTo>
                      <a:pt x="198" y="0"/>
                      <a:pt x="185" y="0"/>
                      <a:pt x="172" y="0"/>
                    </a:cubicBezTo>
                    <a:cubicBezTo>
                      <a:pt x="163" y="0"/>
                      <a:pt x="154" y="0"/>
                      <a:pt x="145" y="0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144" y="52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1305"/>
              <p:cNvSpPr>
                <a:spLocks/>
              </p:cNvSpPr>
              <p:nvPr/>
            </p:nvSpPr>
            <p:spPr bwMode="auto">
              <a:xfrm>
                <a:off x="9812338" y="2651125"/>
                <a:ext cx="1588" cy="1587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1306"/>
              <p:cNvSpPr>
                <a:spLocks/>
              </p:cNvSpPr>
              <p:nvPr/>
            </p:nvSpPr>
            <p:spPr bwMode="auto">
              <a:xfrm>
                <a:off x="9602788" y="2552700"/>
                <a:ext cx="158750" cy="80962"/>
              </a:xfrm>
              <a:custGeom>
                <a:avLst/>
                <a:gdLst>
                  <a:gd name="T0" fmla="*/ 82 w 137"/>
                  <a:gd name="T1" fmla="*/ 45 h 71"/>
                  <a:gd name="T2" fmla="*/ 31 w 137"/>
                  <a:gd name="T3" fmla="*/ 2 h 71"/>
                  <a:gd name="T4" fmla="*/ 9 w 137"/>
                  <a:gd name="T5" fmla="*/ 0 h 71"/>
                  <a:gd name="T6" fmla="*/ 0 w 137"/>
                  <a:gd name="T7" fmla="*/ 23 h 71"/>
                  <a:gd name="T8" fmla="*/ 137 w 137"/>
                  <a:gd name="T9" fmla="*/ 71 h 71"/>
                  <a:gd name="T10" fmla="*/ 82 w 137"/>
                  <a:gd name="T11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71">
                    <a:moveTo>
                      <a:pt x="82" y="45"/>
                    </a:moveTo>
                    <a:cubicBezTo>
                      <a:pt x="58" y="32"/>
                      <a:pt x="41" y="17"/>
                      <a:pt x="31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16" y="63"/>
                      <a:pt x="98" y="54"/>
                      <a:pt x="82" y="45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1307"/>
              <p:cNvSpPr>
                <a:spLocks/>
              </p:cNvSpPr>
              <p:nvPr/>
            </p:nvSpPr>
            <p:spPr bwMode="auto">
              <a:xfrm>
                <a:off x="9540875" y="2579688"/>
                <a:ext cx="273050" cy="247650"/>
              </a:xfrm>
              <a:custGeom>
                <a:avLst/>
                <a:gdLst>
                  <a:gd name="T0" fmla="*/ 234 w 236"/>
                  <a:gd name="T1" fmla="*/ 63 h 215"/>
                  <a:gd name="T2" fmla="*/ 190 w 236"/>
                  <a:gd name="T3" fmla="*/ 48 h 215"/>
                  <a:gd name="T4" fmla="*/ 53 w 236"/>
                  <a:gd name="T5" fmla="*/ 0 h 215"/>
                  <a:gd name="T6" fmla="*/ 5 w 236"/>
                  <a:gd name="T7" fmla="*/ 124 h 215"/>
                  <a:gd name="T8" fmla="*/ 4 w 236"/>
                  <a:gd name="T9" fmla="*/ 128 h 215"/>
                  <a:gd name="T10" fmla="*/ 3 w 236"/>
                  <a:gd name="T11" fmla="*/ 130 h 215"/>
                  <a:gd name="T12" fmla="*/ 3 w 236"/>
                  <a:gd name="T13" fmla="*/ 130 h 215"/>
                  <a:gd name="T14" fmla="*/ 0 w 236"/>
                  <a:gd name="T15" fmla="*/ 150 h 215"/>
                  <a:gd name="T16" fmla="*/ 32 w 236"/>
                  <a:gd name="T17" fmla="*/ 215 h 215"/>
                  <a:gd name="T18" fmla="*/ 236 w 236"/>
                  <a:gd name="T19" fmla="*/ 64 h 215"/>
                  <a:gd name="T20" fmla="*/ 234 w 236"/>
                  <a:gd name="T21" fmla="*/ 6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6" h="215">
                    <a:moveTo>
                      <a:pt x="234" y="63"/>
                    </a:moveTo>
                    <a:cubicBezTo>
                      <a:pt x="218" y="58"/>
                      <a:pt x="204" y="53"/>
                      <a:pt x="190" y="48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" y="124"/>
                      <a:pt x="5" y="124"/>
                      <a:pt x="5" y="124"/>
                    </a:cubicBezTo>
                    <a:cubicBezTo>
                      <a:pt x="4" y="128"/>
                      <a:pt x="4" y="128"/>
                      <a:pt x="4" y="128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1" y="137"/>
                      <a:pt x="0" y="144"/>
                      <a:pt x="0" y="150"/>
                    </a:cubicBezTo>
                    <a:cubicBezTo>
                      <a:pt x="0" y="173"/>
                      <a:pt x="11" y="194"/>
                      <a:pt x="32" y="215"/>
                    </a:cubicBezTo>
                    <a:cubicBezTo>
                      <a:pt x="236" y="64"/>
                      <a:pt x="236" y="64"/>
                      <a:pt x="236" y="64"/>
                    </a:cubicBezTo>
                    <a:lnTo>
                      <a:pt x="234" y="63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1308"/>
              <p:cNvSpPr>
                <a:spLocks/>
              </p:cNvSpPr>
              <p:nvPr/>
            </p:nvSpPr>
            <p:spPr bwMode="auto">
              <a:xfrm>
                <a:off x="10534650" y="2940050"/>
                <a:ext cx="441325" cy="58737"/>
              </a:xfrm>
              <a:custGeom>
                <a:avLst/>
                <a:gdLst>
                  <a:gd name="T0" fmla="*/ 217 w 382"/>
                  <a:gd name="T1" fmla="*/ 51 h 51"/>
                  <a:gd name="T2" fmla="*/ 382 w 382"/>
                  <a:gd name="T3" fmla="*/ 26 h 51"/>
                  <a:gd name="T4" fmla="*/ 0 w 382"/>
                  <a:gd name="T5" fmla="*/ 0 h 51"/>
                  <a:gd name="T6" fmla="*/ 217 w 38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2" h="51">
                    <a:moveTo>
                      <a:pt x="217" y="51"/>
                    </a:moveTo>
                    <a:cubicBezTo>
                      <a:pt x="276" y="45"/>
                      <a:pt x="331" y="36"/>
                      <a:pt x="382" y="2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7" y="51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1309"/>
              <p:cNvSpPr>
                <a:spLocks/>
              </p:cNvSpPr>
              <p:nvPr/>
            </p:nvSpPr>
            <p:spPr bwMode="auto">
              <a:xfrm>
                <a:off x="10256838" y="2770188"/>
                <a:ext cx="166688" cy="38100"/>
              </a:xfrm>
              <a:custGeom>
                <a:avLst/>
                <a:gdLst>
                  <a:gd name="T0" fmla="*/ 105 w 105"/>
                  <a:gd name="T1" fmla="*/ 12 h 24"/>
                  <a:gd name="T2" fmla="*/ 0 w 105"/>
                  <a:gd name="T3" fmla="*/ 0 h 24"/>
                  <a:gd name="T4" fmla="*/ 82 w 105"/>
                  <a:gd name="T5" fmla="*/ 24 h 24"/>
                  <a:gd name="T6" fmla="*/ 105 w 105"/>
                  <a:gd name="T7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24">
                    <a:moveTo>
                      <a:pt x="105" y="12"/>
                    </a:moveTo>
                    <a:lnTo>
                      <a:pt x="0" y="0"/>
                    </a:lnTo>
                    <a:lnTo>
                      <a:pt x="82" y="24"/>
                    </a:lnTo>
                    <a:lnTo>
                      <a:pt x="105" y="12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310"/>
              <p:cNvSpPr>
                <a:spLocks/>
              </p:cNvSpPr>
              <p:nvPr/>
            </p:nvSpPr>
            <p:spPr bwMode="auto">
              <a:xfrm>
                <a:off x="10350500" y="2808288"/>
                <a:ext cx="184150" cy="161925"/>
              </a:xfrm>
              <a:custGeom>
                <a:avLst/>
                <a:gdLst>
                  <a:gd name="T0" fmla="*/ 0 w 116"/>
                  <a:gd name="T1" fmla="*/ 102 h 102"/>
                  <a:gd name="T2" fmla="*/ 116 w 116"/>
                  <a:gd name="T3" fmla="*/ 83 h 102"/>
                  <a:gd name="T4" fmla="*/ 23 w 116"/>
                  <a:gd name="T5" fmla="*/ 0 h 102"/>
                  <a:gd name="T6" fmla="*/ 0 w 116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102">
                    <a:moveTo>
                      <a:pt x="0" y="102"/>
                    </a:moveTo>
                    <a:lnTo>
                      <a:pt x="116" y="83"/>
                    </a:lnTo>
                    <a:lnTo>
                      <a:pt x="23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311"/>
              <p:cNvSpPr>
                <a:spLocks/>
              </p:cNvSpPr>
              <p:nvPr/>
            </p:nvSpPr>
            <p:spPr bwMode="auto">
              <a:xfrm>
                <a:off x="10387013" y="2789238"/>
                <a:ext cx="147638" cy="150812"/>
              </a:xfrm>
              <a:custGeom>
                <a:avLst/>
                <a:gdLst>
                  <a:gd name="T0" fmla="*/ 0 w 93"/>
                  <a:gd name="T1" fmla="*/ 12 h 95"/>
                  <a:gd name="T2" fmla="*/ 93 w 93"/>
                  <a:gd name="T3" fmla="*/ 95 h 95"/>
                  <a:gd name="T4" fmla="*/ 23 w 93"/>
                  <a:gd name="T5" fmla="*/ 0 h 95"/>
                  <a:gd name="T6" fmla="*/ 0 w 93"/>
                  <a:gd name="T7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95">
                    <a:moveTo>
                      <a:pt x="0" y="12"/>
                    </a:moveTo>
                    <a:lnTo>
                      <a:pt x="93" y="95"/>
                    </a:lnTo>
                    <a:lnTo>
                      <a:pt x="2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Rectangle 1312"/>
              <p:cNvSpPr>
                <a:spLocks noChangeArrowheads="1"/>
              </p:cNvSpPr>
              <p:nvPr/>
            </p:nvSpPr>
            <p:spPr bwMode="auto">
              <a:xfrm>
                <a:off x="9813925" y="2652713"/>
                <a:ext cx="1588" cy="15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1313"/>
              <p:cNvSpPr>
                <a:spLocks/>
              </p:cNvSpPr>
              <p:nvPr/>
            </p:nvSpPr>
            <p:spPr bwMode="auto">
              <a:xfrm>
                <a:off x="9840913" y="2789238"/>
                <a:ext cx="509588" cy="182562"/>
              </a:xfrm>
              <a:custGeom>
                <a:avLst/>
                <a:gdLst>
                  <a:gd name="T0" fmla="*/ 153 w 441"/>
                  <a:gd name="T1" fmla="*/ 0 h 158"/>
                  <a:gd name="T2" fmla="*/ 0 w 441"/>
                  <a:gd name="T3" fmla="*/ 138 h 158"/>
                  <a:gd name="T4" fmla="*/ 86 w 441"/>
                  <a:gd name="T5" fmla="*/ 158 h 158"/>
                  <a:gd name="T6" fmla="*/ 441 w 441"/>
                  <a:gd name="T7" fmla="*/ 157 h 158"/>
                  <a:gd name="T8" fmla="*/ 153 w 441"/>
                  <a:gd name="T9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1" h="158">
                    <a:moveTo>
                      <a:pt x="153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27" y="145"/>
                      <a:pt x="56" y="152"/>
                      <a:pt x="86" y="158"/>
                    </a:cubicBezTo>
                    <a:cubicBezTo>
                      <a:pt x="441" y="157"/>
                      <a:pt x="441" y="157"/>
                      <a:pt x="441" y="157"/>
                    </a:cubicBez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1314"/>
              <p:cNvSpPr>
                <a:spLocks/>
              </p:cNvSpPr>
              <p:nvPr/>
            </p:nvSpPr>
            <p:spPr bwMode="auto">
              <a:xfrm>
                <a:off x="9813925" y="2652713"/>
                <a:ext cx="307975" cy="136525"/>
              </a:xfrm>
              <a:custGeom>
                <a:avLst/>
                <a:gdLst>
                  <a:gd name="T0" fmla="*/ 176 w 267"/>
                  <a:gd name="T1" fmla="*/ 118 h 118"/>
                  <a:gd name="T2" fmla="*/ 267 w 267"/>
                  <a:gd name="T3" fmla="*/ 51 h 118"/>
                  <a:gd name="T4" fmla="*/ 1 w 267"/>
                  <a:gd name="T5" fmla="*/ 0 h 118"/>
                  <a:gd name="T6" fmla="*/ 0 w 267"/>
                  <a:gd name="T7" fmla="*/ 0 h 118"/>
                  <a:gd name="T8" fmla="*/ 176 w 267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118">
                    <a:moveTo>
                      <a:pt x="176" y="118"/>
                    </a:moveTo>
                    <a:cubicBezTo>
                      <a:pt x="267" y="51"/>
                      <a:pt x="267" y="51"/>
                      <a:pt x="267" y="51"/>
                    </a:cubicBezTo>
                    <a:cubicBezTo>
                      <a:pt x="163" y="39"/>
                      <a:pt x="72" y="2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76" y="118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1315"/>
              <p:cNvSpPr>
                <a:spLocks/>
              </p:cNvSpPr>
              <p:nvPr/>
            </p:nvSpPr>
            <p:spPr bwMode="auto">
              <a:xfrm>
                <a:off x="10017125" y="2711450"/>
                <a:ext cx="239713" cy="77787"/>
              </a:xfrm>
              <a:custGeom>
                <a:avLst/>
                <a:gdLst>
                  <a:gd name="T0" fmla="*/ 208 w 208"/>
                  <a:gd name="T1" fmla="*/ 51 h 67"/>
                  <a:gd name="T2" fmla="*/ 197 w 208"/>
                  <a:gd name="T3" fmla="*/ 9 h 67"/>
                  <a:gd name="T4" fmla="*/ 91 w 208"/>
                  <a:gd name="T5" fmla="*/ 0 h 67"/>
                  <a:gd name="T6" fmla="*/ 0 w 208"/>
                  <a:gd name="T7" fmla="*/ 67 h 67"/>
                  <a:gd name="T8" fmla="*/ 208 w 208"/>
                  <a:gd name="T9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67">
                    <a:moveTo>
                      <a:pt x="208" y="51"/>
                    </a:moveTo>
                    <a:cubicBezTo>
                      <a:pt x="197" y="9"/>
                      <a:pt x="197" y="9"/>
                      <a:pt x="197" y="9"/>
                    </a:cubicBezTo>
                    <a:cubicBezTo>
                      <a:pt x="160" y="7"/>
                      <a:pt x="125" y="4"/>
                      <a:pt x="91" y="0"/>
                    </a:cubicBezTo>
                    <a:cubicBezTo>
                      <a:pt x="0" y="67"/>
                      <a:pt x="0" y="67"/>
                      <a:pt x="0" y="67"/>
                    </a:cubicBezTo>
                    <a:lnTo>
                      <a:pt x="208" y="51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1316"/>
              <p:cNvSpPr>
                <a:spLocks/>
              </p:cNvSpPr>
              <p:nvPr/>
            </p:nvSpPr>
            <p:spPr bwMode="auto">
              <a:xfrm>
                <a:off x="10017125" y="2770188"/>
                <a:ext cx="369888" cy="38100"/>
              </a:xfrm>
              <a:custGeom>
                <a:avLst/>
                <a:gdLst>
                  <a:gd name="T0" fmla="*/ 151 w 233"/>
                  <a:gd name="T1" fmla="*/ 0 h 24"/>
                  <a:gd name="T2" fmla="*/ 0 w 233"/>
                  <a:gd name="T3" fmla="*/ 12 h 24"/>
                  <a:gd name="T4" fmla="*/ 233 w 233"/>
                  <a:gd name="T5" fmla="*/ 24 h 24"/>
                  <a:gd name="T6" fmla="*/ 151 w 233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24">
                    <a:moveTo>
                      <a:pt x="151" y="0"/>
                    </a:moveTo>
                    <a:lnTo>
                      <a:pt x="0" y="12"/>
                    </a:lnTo>
                    <a:lnTo>
                      <a:pt x="233" y="24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1317"/>
              <p:cNvSpPr>
                <a:spLocks/>
              </p:cNvSpPr>
              <p:nvPr/>
            </p:nvSpPr>
            <p:spPr bwMode="auto">
              <a:xfrm>
                <a:off x="10017125" y="2789238"/>
                <a:ext cx="369888" cy="180975"/>
              </a:xfrm>
              <a:custGeom>
                <a:avLst/>
                <a:gdLst>
                  <a:gd name="T0" fmla="*/ 0 w 233"/>
                  <a:gd name="T1" fmla="*/ 0 h 114"/>
                  <a:gd name="T2" fmla="*/ 210 w 233"/>
                  <a:gd name="T3" fmla="*/ 114 h 114"/>
                  <a:gd name="T4" fmla="*/ 233 w 233"/>
                  <a:gd name="T5" fmla="*/ 12 h 114"/>
                  <a:gd name="T6" fmla="*/ 0 w 233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114">
                    <a:moveTo>
                      <a:pt x="0" y="0"/>
                    </a:moveTo>
                    <a:lnTo>
                      <a:pt x="210" y="114"/>
                    </a:lnTo>
                    <a:lnTo>
                      <a:pt x="23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1318"/>
              <p:cNvSpPr>
                <a:spLocks/>
              </p:cNvSpPr>
              <p:nvPr/>
            </p:nvSpPr>
            <p:spPr bwMode="auto">
              <a:xfrm>
                <a:off x="9821863" y="2789238"/>
                <a:ext cx="195263" cy="158750"/>
              </a:xfrm>
              <a:custGeom>
                <a:avLst/>
                <a:gdLst>
                  <a:gd name="T0" fmla="*/ 25 w 169"/>
                  <a:gd name="T1" fmla="*/ 45 h 138"/>
                  <a:gd name="T2" fmla="*/ 0 w 169"/>
                  <a:gd name="T3" fmla="*/ 134 h 138"/>
                  <a:gd name="T4" fmla="*/ 16 w 169"/>
                  <a:gd name="T5" fmla="*/ 138 h 138"/>
                  <a:gd name="T6" fmla="*/ 169 w 169"/>
                  <a:gd name="T7" fmla="*/ 0 h 138"/>
                  <a:gd name="T8" fmla="*/ 25 w 169"/>
                  <a:gd name="T9" fmla="*/ 4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38">
                    <a:moveTo>
                      <a:pt x="25" y="45"/>
                    </a:moveTo>
                    <a:cubicBezTo>
                      <a:pt x="0" y="134"/>
                      <a:pt x="0" y="134"/>
                      <a:pt x="0" y="134"/>
                    </a:cubicBezTo>
                    <a:cubicBezTo>
                      <a:pt x="5" y="135"/>
                      <a:pt x="11" y="136"/>
                      <a:pt x="16" y="138"/>
                    </a:cubicBezTo>
                    <a:cubicBezTo>
                      <a:pt x="169" y="0"/>
                      <a:pt x="169" y="0"/>
                      <a:pt x="169" y="0"/>
                    </a:cubicBezTo>
                    <a:lnTo>
                      <a:pt x="25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1319"/>
              <p:cNvSpPr>
                <a:spLocks/>
              </p:cNvSpPr>
              <p:nvPr/>
            </p:nvSpPr>
            <p:spPr bwMode="auto">
              <a:xfrm>
                <a:off x="9813925" y="2652713"/>
                <a:ext cx="203200" cy="188912"/>
              </a:xfrm>
              <a:custGeom>
                <a:avLst/>
                <a:gdLst>
                  <a:gd name="T0" fmla="*/ 23 w 128"/>
                  <a:gd name="T1" fmla="*/ 119 h 119"/>
                  <a:gd name="T2" fmla="*/ 128 w 128"/>
                  <a:gd name="T3" fmla="*/ 86 h 119"/>
                  <a:gd name="T4" fmla="*/ 0 w 128"/>
                  <a:gd name="T5" fmla="*/ 0 h 119"/>
                  <a:gd name="T6" fmla="*/ 23 w 128"/>
                  <a:gd name="T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19">
                    <a:moveTo>
                      <a:pt x="23" y="119"/>
                    </a:moveTo>
                    <a:lnTo>
                      <a:pt x="128" y="86"/>
                    </a:lnTo>
                    <a:lnTo>
                      <a:pt x="0" y="0"/>
                    </a:ln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1320"/>
              <p:cNvSpPr>
                <a:spLocks/>
              </p:cNvSpPr>
              <p:nvPr/>
            </p:nvSpPr>
            <p:spPr bwMode="auto">
              <a:xfrm>
                <a:off x="9642475" y="2841625"/>
                <a:ext cx="207963" cy="103187"/>
              </a:xfrm>
              <a:custGeom>
                <a:avLst/>
                <a:gdLst>
                  <a:gd name="T0" fmla="*/ 0 w 181"/>
                  <a:gd name="T1" fmla="*/ 28 h 89"/>
                  <a:gd name="T2" fmla="*/ 156 w 181"/>
                  <a:gd name="T3" fmla="*/ 89 h 89"/>
                  <a:gd name="T4" fmla="*/ 181 w 181"/>
                  <a:gd name="T5" fmla="*/ 0 h 89"/>
                  <a:gd name="T6" fmla="*/ 0 w 181"/>
                  <a:gd name="T7" fmla="*/ 2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1" h="89">
                    <a:moveTo>
                      <a:pt x="0" y="28"/>
                    </a:moveTo>
                    <a:cubicBezTo>
                      <a:pt x="41" y="51"/>
                      <a:pt x="93" y="71"/>
                      <a:pt x="156" y="89"/>
                    </a:cubicBezTo>
                    <a:cubicBezTo>
                      <a:pt x="181" y="0"/>
                      <a:pt x="181" y="0"/>
                      <a:pt x="181" y="0"/>
                    </a:cubicBez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1321"/>
              <p:cNvSpPr>
                <a:spLocks/>
              </p:cNvSpPr>
              <p:nvPr/>
            </p:nvSpPr>
            <p:spPr bwMode="auto">
              <a:xfrm>
                <a:off x="9578975" y="2652713"/>
                <a:ext cx="271463" cy="220662"/>
              </a:xfrm>
              <a:custGeom>
                <a:avLst/>
                <a:gdLst>
                  <a:gd name="T0" fmla="*/ 204 w 236"/>
                  <a:gd name="T1" fmla="*/ 0 h 191"/>
                  <a:gd name="T2" fmla="*/ 0 w 236"/>
                  <a:gd name="T3" fmla="*/ 151 h 191"/>
                  <a:gd name="T4" fmla="*/ 55 w 236"/>
                  <a:gd name="T5" fmla="*/ 191 h 191"/>
                  <a:gd name="T6" fmla="*/ 236 w 236"/>
                  <a:gd name="T7" fmla="*/ 163 h 191"/>
                  <a:gd name="T8" fmla="*/ 204 w 236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191">
                    <a:moveTo>
                      <a:pt x="204" y="0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14" y="165"/>
                      <a:pt x="33" y="178"/>
                      <a:pt x="55" y="191"/>
                    </a:cubicBezTo>
                    <a:cubicBezTo>
                      <a:pt x="236" y="163"/>
                      <a:pt x="236" y="163"/>
                      <a:pt x="236" y="163"/>
                    </a:cubicBez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1322"/>
              <p:cNvSpPr>
                <a:spLocks/>
              </p:cNvSpPr>
              <p:nvPr/>
            </p:nvSpPr>
            <p:spPr bwMode="auto">
              <a:xfrm>
                <a:off x="10228263" y="2970213"/>
                <a:ext cx="220663" cy="47625"/>
              </a:xfrm>
              <a:custGeom>
                <a:avLst/>
                <a:gdLst>
                  <a:gd name="T0" fmla="*/ 0 w 191"/>
                  <a:gd name="T1" fmla="*/ 33 h 41"/>
                  <a:gd name="T2" fmla="*/ 191 w 191"/>
                  <a:gd name="T3" fmla="*/ 41 h 41"/>
                  <a:gd name="T4" fmla="*/ 105 w 191"/>
                  <a:gd name="T5" fmla="*/ 0 h 41"/>
                  <a:gd name="T6" fmla="*/ 0 w 191"/>
                  <a:gd name="T7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1" h="41">
                    <a:moveTo>
                      <a:pt x="0" y="33"/>
                    </a:moveTo>
                    <a:cubicBezTo>
                      <a:pt x="61" y="38"/>
                      <a:pt x="125" y="40"/>
                      <a:pt x="191" y="41"/>
                    </a:cubicBezTo>
                    <a:cubicBezTo>
                      <a:pt x="105" y="0"/>
                      <a:pt x="105" y="0"/>
                      <a:pt x="105" y="0"/>
                    </a:cubicBez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1323"/>
              <p:cNvSpPr>
                <a:spLocks/>
              </p:cNvSpPr>
              <p:nvPr/>
            </p:nvSpPr>
            <p:spPr bwMode="auto">
              <a:xfrm>
                <a:off x="10350500" y="2940050"/>
                <a:ext cx="184150" cy="77787"/>
              </a:xfrm>
              <a:custGeom>
                <a:avLst/>
                <a:gdLst>
                  <a:gd name="T0" fmla="*/ 0 w 160"/>
                  <a:gd name="T1" fmla="*/ 26 h 67"/>
                  <a:gd name="T2" fmla="*/ 86 w 160"/>
                  <a:gd name="T3" fmla="*/ 67 h 67"/>
                  <a:gd name="T4" fmla="*/ 92 w 160"/>
                  <a:gd name="T5" fmla="*/ 67 h 67"/>
                  <a:gd name="T6" fmla="*/ 136 w 160"/>
                  <a:gd name="T7" fmla="*/ 66 h 67"/>
                  <a:gd name="T8" fmla="*/ 160 w 160"/>
                  <a:gd name="T9" fmla="*/ 0 h 67"/>
                  <a:gd name="T10" fmla="*/ 0 w 160"/>
                  <a:gd name="T11" fmla="*/ 2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67">
                    <a:moveTo>
                      <a:pt x="0" y="26"/>
                    </a:moveTo>
                    <a:cubicBezTo>
                      <a:pt x="86" y="67"/>
                      <a:pt x="86" y="67"/>
                      <a:pt x="86" y="67"/>
                    </a:cubicBezTo>
                    <a:cubicBezTo>
                      <a:pt x="88" y="67"/>
                      <a:pt x="90" y="67"/>
                      <a:pt x="92" y="67"/>
                    </a:cubicBezTo>
                    <a:cubicBezTo>
                      <a:pt x="107" y="67"/>
                      <a:pt x="121" y="66"/>
                      <a:pt x="136" y="66"/>
                    </a:cubicBezTo>
                    <a:cubicBezTo>
                      <a:pt x="160" y="0"/>
                      <a:pt x="160" y="0"/>
                      <a:pt x="160" y="0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1324"/>
              <p:cNvSpPr>
                <a:spLocks/>
              </p:cNvSpPr>
              <p:nvPr/>
            </p:nvSpPr>
            <p:spPr bwMode="auto">
              <a:xfrm>
                <a:off x="10507663" y="2940050"/>
                <a:ext cx="277813" cy="76200"/>
              </a:xfrm>
              <a:custGeom>
                <a:avLst/>
                <a:gdLst>
                  <a:gd name="T0" fmla="*/ 0 w 241"/>
                  <a:gd name="T1" fmla="*/ 66 h 66"/>
                  <a:gd name="T2" fmla="*/ 241 w 241"/>
                  <a:gd name="T3" fmla="*/ 51 h 66"/>
                  <a:gd name="T4" fmla="*/ 24 w 241"/>
                  <a:gd name="T5" fmla="*/ 0 h 66"/>
                  <a:gd name="T6" fmla="*/ 0 w 241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66">
                    <a:moveTo>
                      <a:pt x="0" y="66"/>
                    </a:moveTo>
                    <a:cubicBezTo>
                      <a:pt x="84" y="65"/>
                      <a:pt x="165" y="60"/>
                      <a:pt x="241" y="51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1325"/>
              <p:cNvSpPr>
                <a:spLocks/>
              </p:cNvSpPr>
              <p:nvPr/>
            </p:nvSpPr>
            <p:spPr bwMode="auto">
              <a:xfrm>
                <a:off x="10904538" y="2841625"/>
                <a:ext cx="358775" cy="119062"/>
              </a:xfrm>
              <a:custGeom>
                <a:avLst/>
                <a:gdLst>
                  <a:gd name="T0" fmla="*/ 101 w 311"/>
                  <a:gd name="T1" fmla="*/ 104 h 104"/>
                  <a:gd name="T2" fmla="*/ 311 w 311"/>
                  <a:gd name="T3" fmla="*/ 31 h 104"/>
                  <a:gd name="T4" fmla="*/ 0 w 311"/>
                  <a:gd name="T5" fmla="*/ 0 h 104"/>
                  <a:gd name="T6" fmla="*/ 101 w 311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1" h="104">
                    <a:moveTo>
                      <a:pt x="101" y="104"/>
                    </a:moveTo>
                    <a:cubicBezTo>
                      <a:pt x="188" y="84"/>
                      <a:pt x="259" y="59"/>
                      <a:pt x="311" y="3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1" y="104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1326"/>
              <p:cNvSpPr>
                <a:spLocks/>
              </p:cNvSpPr>
              <p:nvPr/>
            </p:nvSpPr>
            <p:spPr bwMode="auto">
              <a:xfrm>
                <a:off x="11264900" y="2535238"/>
                <a:ext cx="106363" cy="315912"/>
              </a:xfrm>
              <a:custGeom>
                <a:avLst/>
                <a:gdLst>
                  <a:gd name="T0" fmla="*/ 0 w 91"/>
                  <a:gd name="T1" fmla="*/ 26 h 273"/>
                  <a:gd name="T2" fmla="*/ 36 w 91"/>
                  <a:gd name="T3" fmla="*/ 273 h 273"/>
                  <a:gd name="T4" fmla="*/ 91 w 91"/>
                  <a:gd name="T5" fmla="*/ 188 h 273"/>
                  <a:gd name="T6" fmla="*/ 86 w 91"/>
                  <a:gd name="T7" fmla="*/ 162 h 273"/>
                  <a:gd name="T8" fmla="*/ 86 w 91"/>
                  <a:gd name="T9" fmla="*/ 162 h 273"/>
                  <a:gd name="T10" fmla="*/ 36 w 91"/>
                  <a:gd name="T11" fmla="*/ 33 h 273"/>
                  <a:gd name="T12" fmla="*/ 14 w 91"/>
                  <a:gd name="T13" fmla="*/ 0 h 273"/>
                  <a:gd name="T14" fmla="*/ 0 w 91"/>
                  <a:gd name="T15" fmla="*/ 26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273">
                    <a:moveTo>
                      <a:pt x="0" y="26"/>
                    </a:moveTo>
                    <a:cubicBezTo>
                      <a:pt x="36" y="273"/>
                      <a:pt x="36" y="273"/>
                      <a:pt x="36" y="273"/>
                    </a:cubicBezTo>
                    <a:cubicBezTo>
                      <a:pt x="71" y="247"/>
                      <a:pt x="91" y="218"/>
                      <a:pt x="91" y="188"/>
                    </a:cubicBezTo>
                    <a:cubicBezTo>
                      <a:pt x="91" y="179"/>
                      <a:pt x="89" y="171"/>
                      <a:pt x="86" y="162"/>
                    </a:cubicBezTo>
                    <a:cubicBezTo>
                      <a:pt x="86" y="162"/>
                      <a:pt x="86" y="162"/>
                      <a:pt x="86" y="162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9"/>
                      <a:pt x="7" y="18"/>
                      <a:pt x="0" y="26"/>
                    </a:cubicBez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1327"/>
              <p:cNvSpPr>
                <a:spLocks/>
              </p:cNvSpPr>
              <p:nvPr/>
            </p:nvSpPr>
            <p:spPr bwMode="auto">
              <a:xfrm>
                <a:off x="10904538" y="2565400"/>
                <a:ext cx="403225" cy="311150"/>
              </a:xfrm>
              <a:custGeom>
                <a:avLst/>
                <a:gdLst>
                  <a:gd name="T0" fmla="*/ 269 w 349"/>
                  <a:gd name="T1" fmla="*/ 34 h 270"/>
                  <a:gd name="T2" fmla="*/ 165 w 349"/>
                  <a:gd name="T3" fmla="*/ 77 h 270"/>
                  <a:gd name="T4" fmla="*/ 0 w 349"/>
                  <a:gd name="T5" fmla="*/ 239 h 270"/>
                  <a:gd name="T6" fmla="*/ 311 w 349"/>
                  <a:gd name="T7" fmla="*/ 270 h 270"/>
                  <a:gd name="T8" fmla="*/ 349 w 349"/>
                  <a:gd name="T9" fmla="*/ 247 h 270"/>
                  <a:gd name="T10" fmla="*/ 313 w 349"/>
                  <a:gd name="T11" fmla="*/ 0 h 270"/>
                  <a:gd name="T12" fmla="*/ 269 w 349"/>
                  <a:gd name="T13" fmla="*/ 3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270">
                    <a:moveTo>
                      <a:pt x="269" y="34"/>
                    </a:moveTo>
                    <a:cubicBezTo>
                      <a:pt x="242" y="50"/>
                      <a:pt x="207" y="64"/>
                      <a:pt x="165" y="7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311" y="270"/>
                      <a:pt x="311" y="270"/>
                      <a:pt x="311" y="270"/>
                    </a:cubicBezTo>
                    <a:cubicBezTo>
                      <a:pt x="325" y="262"/>
                      <a:pt x="338" y="255"/>
                      <a:pt x="349" y="247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303" y="12"/>
                      <a:pt x="288" y="23"/>
                      <a:pt x="269" y="34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Rectangle 1328"/>
              <p:cNvSpPr>
                <a:spLocks noChangeArrowheads="1"/>
              </p:cNvSpPr>
              <p:nvPr/>
            </p:nvSpPr>
            <p:spPr bwMode="auto">
              <a:xfrm>
                <a:off x="9813925" y="2652713"/>
                <a:ext cx="1588" cy="1587"/>
              </a:xfrm>
              <a:prstGeom prst="rect">
                <a:avLst/>
              </a:pr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1329"/>
              <p:cNvSpPr>
                <a:spLocks/>
              </p:cNvSpPr>
              <p:nvPr/>
            </p:nvSpPr>
            <p:spPr bwMode="auto">
              <a:xfrm>
                <a:off x="9813925" y="265271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1330"/>
              <p:cNvSpPr>
                <a:spLocks/>
              </p:cNvSpPr>
              <p:nvPr/>
            </p:nvSpPr>
            <p:spPr bwMode="auto">
              <a:xfrm>
                <a:off x="10423525" y="2789238"/>
                <a:ext cx="369888" cy="150812"/>
              </a:xfrm>
              <a:custGeom>
                <a:avLst/>
                <a:gdLst>
                  <a:gd name="T0" fmla="*/ 0 w 233"/>
                  <a:gd name="T1" fmla="*/ 0 h 95"/>
                  <a:gd name="T2" fmla="*/ 70 w 233"/>
                  <a:gd name="T3" fmla="*/ 95 h 95"/>
                  <a:gd name="T4" fmla="*/ 233 w 233"/>
                  <a:gd name="T5" fmla="*/ 13 h 95"/>
                  <a:gd name="T6" fmla="*/ 0 w 233"/>
                  <a:gd name="T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95">
                    <a:moveTo>
                      <a:pt x="0" y="0"/>
                    </a:moveTo>
                    <a:lnTo>
                      <a:pt x="70" y="95"/>
                    </a:lnTo>
                    <a:lnTo>
                      <a:pt x="23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1331"/>
              <p:cNvSpPr>
                <a:spLocks/>
              </p:cNvSpPr>
              <p:nvPr/>
            </p:nvSpPr>
            <p:spPr bwMode="auto">
              <a:xfrm>
                <a:off x="10423525" y="2727325"/>
                <a:ext cx="369888" cy="82550"/>
              </a:xfrm>
              <a:custGeom>
                <a:avLst/>
                <a:gdLst>
                  <a:gd name="T0" fmla="*/ 320 w 320"/>
                  <a:gd name="T1" fmla="*/ 72 h 72"/>
                  <a:gd name="T2" fmla="*/ 148 w 320"/>
                  <a:gd name="T3" fmla="*/ 0 h 72"/>
                  <a:gd name="T4" fmla="*/ 67 w 320"/>
                  <a:gd name="T5" fmla="*/ 2 h 72"/>
                  <a:gd name="T6" fmla="*/ 0 w 320"/>
                  <a:gd name="T7" fmla="*/ 54 h 72"/>
                  <a:gd name="T8" fmla="*/ 320 w 320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72">
                    <a:moveTo>
                      <a:pt x="320" y="72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21" y="1"/>
                      <a:pt x="94" y="1"/>
                      <a:pt x="67" y="2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320" y="72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1332"/>
              <p:cNvSpPr>
                <a:spLocks/>
              </p:cNvSpPr>
              <p:nvPr/>
            </p:nvSpPr>
            <p:spPr bwMode="auto">
              <a:xfrm>
                <a:off x="10534650" y="2809875"/>
                <a:ext cx="369888" cy="130175"/>
              </a:xfrm>
              <a:custGeom>
                <a:avLst/>
                <a:gdLst>
                  <a:gd name="T0" fmla="*/ 0 w 233"/>
                  <a:gd name="T1" fmla="*/ 82 h 82"/>
                  <a:gd name="T2" fmla="*/ 233 w 233"/>
                  <a:gd name="T3" fmla="*/ 20 h 82"/>
                  <a:gd name="T4" fmla="*/ 163 w 233"/>
                  <a:gd name="T5" fmla="*/ 0 h 82"/>
                  <a:gd name="T6" fmla="*/ 0 w 233"/>
                  <a:gd name="T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82">
                    <a:moveTo>
                      <a:pt x="0" y="82"/>
                    </a:moveTo>
                    <a:lnTo>
                      <a:pt x="233" y="20"/>
                    </a:lnTo>
                    <a:lnTo>
                      <a:pt x="163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1333"/>
              <p:cNvSpPr>
                <a:spLocks/>
              </p:cNvSpPr>
              <p:nvPr/>
            </p:nvSpPr>
            <p:spPr bwMode="auto">
              <a:xfrm>
                <a:off x="10594975" y="2709863"/>
                <a:ext cx="206375" cy="100012"/>
              </a:xfrm>
              <a:custGeom>
                <a:avLst/>
                <a:gdLst>
                  <a:gd name="T0" fmla="*/ 179 w 179"/>
                  <a:gd name="T1" fmla="*/ 0 h 86"/>
                  <a:gd name="T2" fmla="*/ 0 w 179"/>
                  <a:gd name="T3" fmla="*/ 14 h 86"/>
                  <a:gd name="T4" fmla="*/ 172 w 179"/>
                  <a:gd name="T5" fmla="*/ 86 h 86"/>
                  <a:gd name="T6" fmla="*/ 179 w 179"/>
                  <a:gd name="T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86">
                    <a:moveTo>
                      <a:pt x="179" y="0"/>
                    </a:moveTo>
                    <a:cubicBezTo>
                      <a:pt x="123" y="6"/>
                      <a:pt x="63" y="11"/>
                      <a:pt x="0" y="14"/>
                    </a:cubicBezTo>
                    <a:cubicBezTo>
                      <a:pt x="172" y="86"/>
                      <a:pt x="172" y="86"/>
                      <a:pt x="172" y="86"/>
                    </a:cubicBez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1334"/>
              <p:cNvSpPr>
                <a:spLocks/>
              </p:cNvSpPr>
              <p:nvPr/>
            </p:nvSpPr>
            <p:spPr bwMode="auto">
              <a:xfrm>
                <a:off x="10793413" y="2681288"/>
                <a:ext cx="188913" cy="128587"/>
              </a:xfrm>
              <a:custGeom>
                <a:avLst/>
                <a:gdLst>
                  <a:gd name="T0" fmla="*/ 163 w 163"/>
                  <a:gd name="T1" fmla="*/ 0 h 111"/>
                  <a:gd name="T2" fmla="*/ 7 w 163"/>
                  <a:gd name="T3" fmla="*/ 25 h 111"/>
                  <a:gd name="T4" fmla="*/ 0 w 163"/>
                  <a:gd name="T5" fmla="*/ 111 h 111"/>
                  <a:gd name="T6" fmla="*/ 163 w 163"/>
                  <a:gd name="T7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111">
                    <a:moveTo>
                      <a:pt x="163" y="0"/>
                    </a:moveTo>
                    <a:cubicBezTo>
                      <a:pt x="116" y="10"/>
                      <a:pt x="63" y="18"/>
                      <a:pt x="7" y="25"/>
                    </a:cubicBezTo>
                    <a:cubicBezTo>
                      <a:pt x="0" y="111"/>
                      <a:pt x="0" y="111"/>
                      <a:pt x="0" y="111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1335"/>
              <p:cNvSpPr>
                <a:spLocks/>
              </p:cNvSpPr>
              <p:nvPr/>
            </p:nvSpPr>
            <p:spPr bwMode="auto">
              <a:xfrm>
                <a:off x="10793413" y="2654300"/>
                <a:ext cx="301625" cy="187325"/>
              </a:xfrm>
              <a:custGeom>
                <a:avLst/>
                <a:gdLst>
                  <a:gd name="T0" fmla="*/ 96 w 261"/>
                  <a:gd name="T1" fmla="*/ 162 h 162"/>
                  <a:gd name="T2" fmla="*/ 261 w 261"/>
                  <a:gd name="T3" fmla="*/ 0 h 162"/>
                  <a:gd name="T4" fmla="*/ 163 w 261"/>
                  <a:gd name="T5" fmla="*/ 24 h 162"/>
                  <a:gd name="T6" fmla="*/ 0 w 261"/>
                  <a:gd name="T7" fmla="*/ 135 h 162"/>
                  <a:gd name="T8" fmla="*/ 96 w 261"/>
                  <a:gd name="T9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62">
                    <a:moveTo>
                      <a:pt x="96" y="162"/>
                    </a:moveTo>
                    <a:cubicBezTo>
                      <a:pt x="261" y="0"/>
                      <a:pt x="261" y="0"/>
                      <a:pt x="261" y="0"/>
                    </a:cubicBezTo>
                    <a:cubicBezTo>
                      <a:pt x="232" y="9"/>
                      <a:pt x="199" y="17"/>
                      <a:pt x="163" y="24"/>
                    </a:cubicBezTo>
                    <a:cubicBezTo>
                      <a:pt x="0" y="135"/>
                      <a:pt x="0" y="135"/>
                      <a:pt x="0" y="135"/>
                    </a:cubicBezTo>
                    <a:lnTo>
                      <a:pt x="96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1336"/>
              <p:cNvSpPr>
                <a:spLocks/>
              </p:cNvSpPr>
              <p:nvPr/>
            </p:nvSpPr>
            <p:spPr bwMode="auto">
              <a:xfrm>
                <a:off x="11279188" y="2501900"/>
                <a:ext cx="28575" cy="71437"/>
              </a:xfrm>
              <a:custGeom>
                <a:avLst/>
                <a:gdLst>
                  <a:gd name="T0" fmla="*/ 4 w 24"/>
                  <a:gd name="T1" fmla="*/ 18 h 62"/>
                  <a:gd name="T2" fmla="*/ 2 w 24"/>
                  <a:gd name="T3" fmla="*/ 29 h 62"/>
                  <a:gd name="T4" fmla="*/ 24 w 24"/>
                  <a:gd name="T5" fmla="*/ 62 h 62"/>
                  <a:gd name="T6" fmla="*/ 0 w 24"/>
                  <a:gd name="T7" fmla="*/ 0 h 62"/>
                  <a:gd name="T8" fmla="*/ 4 w 24"/>
                  <a:gd name="T9" fmla="*/ 1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2">
                    <a:moveTo>
                      <a:pt x="4" y="18"/>
                    </a:moveTo>
                    <a:cubicBezTo>
                      <a:pt x="4" y="21"/>
                      <a:pt x="3" y="25"/>
                      <a:pt x="2" y="29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4" y="12"/>
                      <a:pt x="4" y="18"/>
                    </a:cubicBez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0" name="Freeform 60"/>
            <p:cNvSpPr>
              <a:spLocks/>
            </p:cNvSpPr>
            <p:nvPr/>
          </p:nvSpPr>
          <p:spPr bwMode="auto">
            <a:xfrm flipH="1">
              <a:off x="10875818" y="4100407"/>
              <a:ext cx="872836" cy="871978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128 h 128"/>
                <a:gd name="T8" fmla="*/ 128 w 128"/>
                <a:gd name="T9" fmla="*/ 64 h 128"/>
                <a:gd name="T10" fmla="*/ 64 w 128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8" y="29"/>
                    <a:pt x="100" y="0"/>
                    <a:pt x="64" y="0"/>
                  </a:cubicBezTo>
                  <a:close/>
                </a:path>
              </a:pathLst>
            </a:custGeom>
            <a:solidFill>
              <a:srgbClr val="8CB208"/>
            </a:solidFill>
            <a:ln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10788660" y="4249204"/>
              <a:ext cx="9732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布衣公子</a:t>
              </a:r>
            </a:p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6779161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1322363" y="2728725"/>
            <a:ext cx="8848579" cy="1322769"/>
          </a:xfrm>
          <a:prstGeom prst="roundRect">
            <a:avLst>
              <a:gd name="adj" fmla="val 8159"/>
            </a:avLst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11053482" y="0"/>
            <a:ext cx="0" cy="6858000"/>
          </a:xfrm>
          <a:prstGeom prst="line">
            <a:avLst/>
          </a:prstGeom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0609729" y="1290920"/>
            <a:ext cx="887506" cy="887506"/>
          </a:xfrm>
          <a:prstGeom prst="ellipse">
            <a:avLst/>
          </a:prstGeom>
          <a:solidFill>
            <a:srgbClr val="EDDCB9"/>
          </a:solidFill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703859" y="1385049"/>
            <a:ext cx="699247" cy="699247"/>
          </a:xfrm>
          <a:prstGeom prst="ellipse">
            <a:avLst/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dirty="0" smtClean="0"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8581293" y="1017220"/>
            <a:ext cx="1440000" cy="1440000"/>
          </a:xfrm>
          <a:prstGeom prst="wedgeEllipseCallout">
            <a:avLst>
              <a:gd name="adj1" fmla="val 70998"/>
              <a:gd name="adj2" fmla="val -23"/>
            </a:avLst>
          </a:prstGeom>
          <a:solidFill>
            <a:srgbClr val="9FCC3E">
              <a:alpha val="1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499847" y="1349950"/>
            <a:ext cx="3000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4400" b="1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自愿</a:t>
            </a:r>
            <a:r>
              <a:rPr lang="zh-CN" altLang="en-US" sz="4400" b="1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  <a:endParaRPr lang="zh-CN" altLang="en-US" sz="4400" b="1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15124" y="211939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适应于</a:t>
            </a:r>
            <a:r>
              <a:rPr lang="zh-CN" altLang="en-US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心理咨询、辅导等情形</a:t>
            </a:r>
            <a:endParaRPr lang="zh-CN" altLang="en-US" dirty="0">
              <a:solidFill>
                <a:srgbClr val="8CB2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38835" y="2770929"/>
            <a:ext cx="8582458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事实上，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是组织为员工提供的一种产品，员工作为消费者，愿不愿意消费这种产品，完全是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本身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的意愿出发，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即便管理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层的强烈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也是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如此。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但是，我们不能被动等待，要积极创造条件为员工服务：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4906" y="4222194"/>
            <a:ext cx="766482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加强宣传，让员工详细了解如何参与；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邀请体验，表露真诚，解除员工戒心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知识分享、心灵贴士，润物细无声；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开展公开课，问题提前预防，辅导师风采展示；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850234" y="1230825"/>
            <a:ext cx="866132" cy="888566"/>
            <a:chOff x="9037200" y="3748140"/>
            <a:chExt cx="1716088" cy="1760538"/>
          </a:xfrm>
          <a:solidFill>
            <a:srgbClr val="8CB208"/>
          </a:solidFill>
        </p:grpSpPr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9037200" y="4129140"/>
              <a:ext cx="1284288" cy="1379538"/>
            </a:xfrm>
            <a:custGeom>
              <a:avLst/>
              <a:gdLst>
                <a:gd name="T0" fmla="*/ 415 w 437"/>
                <a:gd name="T1" fmla="*/ 364 h 470"/>
                <a:gd name="T2" fmla="*/ 388 w 437"/>
                <a:gd name="T3" fmla="*/ 335 h 470"/>
                <a:gd name="T4" fmla="*/ 307 w 437"/>
                <a:gd name="T5" fmla="*/ 291 h 470"/>
                <a:gd name="T6" fmla="*/ 273 w 437"/>
                <a:gd name="T7" fmla="*/ 257 h 470"/>
                <a:gd name="T8" fmla="*/ 262 w 437"/>
                <a:gd name="T9" fmla="*/ 240 h 470"/>
                <a:gd name="T10" fmla="*/ 288 w 437"/>
                <a:gd name="T11" fmla="*/ 199 h 470"/>
                <a:gd name="T12" fmla="*/ 294 w 437"/>
                <a:gd name="T13" fmla="*/ 185 h 470"/>
                <a:gd name="T14" fmla="*/ 298 w 437"/>
                <a:gd name="T15" fmla="*/ 147 h 470"/>
                <a:gd name="T16" fmla="*/ 285 w 437"/>
                <a:gd name="T17" fmla="*/ 57 h 470"/>
                <a:gd name="T18" fmla="*/ 280 w 437"/>
                <a:gd name="T19" fmla="*/ 52 h 470"/>
                <a:gd name="T20" fmla="*/ 262 w 437"/>
                <a:gd name="T21" fmla="*/ 37 h 470"/>
                <a:gd name="T22" fmla="*/ 155 w 437"/>
                <a:gd name="T23" fmla="*/ 50 h 470"/>
                <a:gd name="T24" fmla="*/ 140 w 437"/>
                <a:gd name="T25" fmla="*/ 140 h 470"/>
                <a:gd name="T26" fmla="*/ 142 w 437"/>
                <a:gd name="T27" fmla="*/ 179 h 470"/>
                <a:gd name="T28" fmla="*/ 150 w 437"/>
                <a:gd name="T29" fmla="*/ 195 h 470"/>
                <a:gd name="T30" fmla="*/ 153 w 437"/>
                <a:gd name="T31" fmla="*/ 202 h 470"/>
                <a:gd name="T32" fmla="*/ 155 w 437"/>
                <a:gd name="T33" fmla="*/ 201 h 470"/>
                <a:gd name="T34" fmla="*/ 178 w 437"/>
                <a:gd name="T35" fmla="*/ 239 h 470"/>
                <a:gd name="T36" fmla="*/ 159 w 437"/>
                <a:gd name="T37" fmla="*/ 256 h 470"/>
                <a:gd name="T38" fmla="*/ 129 w 437"/>
                <a:gd name="T39" fmla="*/ 291 h 470"/>
                <a:gd name="T40" fmla="*/ 48 w 437"/>
                <a:gd name="T41" fmla="*/ 335 h 470"/>
                <a:gd name="T42" fmla="*/ 21 w 437"/>
                <a:gd name="T43" fmla="*/ 364 h 470"/>
                <a:gd name="T44" fmla="*/ 0 w 437"/>
                <a:gd name="T45" fmla="*/ 451 h 470"/>
                <a:gd name="T46" fmla="*/ 0 w 437"/>
                <a:gd name="T47" fmla="*/ 470 h 470"/>
                <a:gd name="T48" fmla="*/ 437 w 437"/>
                <a:gd name="T49" fmla="*/ 470 h 470"/>
                <a:gd name="T50" fmla="*/ 437 w 437"/>
                <a:gd name="T51" fmla="*/ 451 h 470"/>
                <a:gd name="T52" fmla="*/ 415 w 437"/>
                <a:gd name="T53" fmla="*/ 36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7" h="470">
                  <a:moveTo>
                    <a:pt x="415" y="364"/>
                  </a:moveTo>
                  <a:cubicBezTo>
                    <a:pt x="415" y="364"/>
                    <a:pt x="422" y="351"/>
                    <a:pt x="388" y="335"/>
                  </a:cubicBezTo>
                  <a:cubicBezTo>
                    <a:pt x="307" y="291"/>
                    <a:pt x="307" y="291"/>
                    <a:pt x="307" y="291"/>
                  </a:cubicBezTo>
                  <a:cubicBezTo>
                    <a:pt x="273" y="257"/>
                    <a:pt x="273" y="257"/>
                    <a:pt x="273" y="257"/>
                  </a:cubicBezTo>
                  <a:cubicBezTo>
                    <a:pt x="256" y="248"/>
                    <a:pt x="246" y="251"/>
                    <a:pt x="262" y="240"/>
                  </a:cubicBezTo>
                  <a:cubicBezTo>
                    <a:pt x="274" y="230"/>
                    <a:pt x="282" y="216"/>
                    <a:pt x="288" y="199"/>
                  </a:cubicBezTo>
                  <a:cubicBezTo>
                    <a:pt x="289" y="198"/>
                    <a:pt x="292" y="194"/>
                    <a:pt x="294" y="185"/>
                  </a:cubicBezTo>
                  <a:cubicBezTo>
                    <a:pt x="294" y="185"/>
                    <a:pt x="325" y="148"/>
                    <a:pt x="298" y="147"/>
                  </a:cubicBezTo>
                  <a:cubicBezTo>
                    <a:pt x="298" y="147"/>
                    <a:pt x="326" y="96"/>
                    <a:pt x="285" y="57"/>
                  </a:cubicBezTo>
                  <a:cubicBezTo>
                    <a:pt x="285" y="57"/>
                    <a:pt x="283" y="55"/>
                    <a:pt x="280" y="52"/>
                  </a:cubicBezTo>
                  <a:cubicBezTo>
                    <a:pt x="271" y="42"/>
                    <a:pt x="262" y="37"/>
                    <a:pt x="262" y="37"/>
                  </a:cubicBezTo>
                  <a:cubicBezTo>
                    <a:pt x="203" y="0"/>
                    <a:pt x="155" y="50"/>
                    <a:pt x="155" y="50"/>
                  </a:cubicBezTo>
                  <a:cubicBezTo>
                    <a:pt x="113" y="88"/>
                    <a:pt x="140" y="140"/>
                    <a:pt x="140" y="140"/>
                  </a:cubicBezTo>
                  <a:cubicBezTo>
                    <a:pt x="112" y="140"/>
                    <a:pt x="142" y="179"/>
                    <a:pt x="142" y="179"/>
                  </a:cubicBezTo>
                  <a:cubicBezTo>
                    <a:pt x="146" y="197"/>
                    <a:pt x="150" y="195"/>
                    <a:pt x="150" y="195"/>
                  </a:cubicBezTo>
                  <a:cubicBezTo>
                    <a:pt x="152" y="195"/>
                    <a:pt x="152" y="198"/>
                    <a:pt x="153" y="202"/>
                  </a:cubicBezTo>
                  <a:cubicBezTo>
                    <a:pt x="154" y="201"/>
                    <a:pt x="154" y="201"/>
                    <a:pt x="155" y="201"/>
                  </a:cubicBezTo>
                  <a:cubicBezTo>
                    <a:pt x="160" y="216"/>
                    <a:pt x="168" y="229"/>
                    <a:pt x="178" y="239"/>
                  </a:cubicBezTo>
                  <a:cubicBezTo>
                    <a:pt x="187" y="251"/>
                    <a:pt x="163" y="251"/>
                    <a:pt x="159" y="256"/>
                  </a:cubicBezTo>
                  <a:cubicBezTo>
                    <a:pt x="157" y="259"/>
                    <a:pt x="129" y="291"/>
                    <a:pt x="129" y="291"/>
                  </a:cubicBezTo>
                  <a:cubicBezTo>
                    <a:pt x="48" y="335"/>
                    <a:pt x="48" y="335"/>
                    <a:pt x="48" y="335"/>
                  </a:cubicBezTo>
                  <a:cubicBezTo>
                    <a:pt x="15" y="351"/>
                    <a:pt x="21" y="364"/>
                    <a:pt x="21" y="364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0" y="470"/>
                    <a:pt x="0" y="470"/>
                    <a:pt x="0" y="470"/>
                  </a:cubicBezTo>
                  <a:cubicBezTo>
                    <a:pt x="437" y="470"/>
                    <a:pt x="437" y="470"/>
                    <a:pt x="437" y="470"/>
                  </a:cubicBezTo>
                  <a:cubicBezTo>
                    <a:pt x="437" y="451"/>
                    <a:pt x="437" y="451"/>
                    <a:pt x="437" y="451"/>
                  </a:cubicBezTo>
                  <a:lnTo>
                    <a:pt x="415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61"/>
            <p:cNvSpPr>
              <a:spLocks noEditPoints="1"/>
            </p:cNvSpPr>
            <p:nvPr/>
          </p:nvSpPr>
          <p:spPr bwMode="auto">
            <a:xfrm>
              <a:off x="9903975" y="3748140"/>
              <a:ext cx="849313" cy="739775"/>
            </a:xfrm>
            <a:custGeom>
              <a:avLst/>
              <a:gdLst>
                <a:gd name="T0" fmla="*/ 143 w 289"/>
                <a:gd name="T1" fmla="*/ 1 h 252"/>
                <a:gd name="T2" fmla="*/ 0 w 289"/>
                <a:gd name="T3" fmla="*/ 111 h 252"/>
                <a:gd name="T4" fmla="*/ 73 w 289"/>
                <a:gd name="T5" fmla="*/ 203 h 252"/>
                <a:gd name="T6" fmla="*/ 47 w 289"/>
                <a:gd name="T7" fmla="*/ 252 h 252"/>
                <a:gd name="T8" fmla="*/ 121 w 289"/>
                <a:gd name="T9" fmla="*/ 216 h 252"/>
                <a:gd name="T10" fmla="*/ 146 w 289"/>
                <a:gd name="T11" fmla="*/ 217 h 252"/>
                <a:gd name="T12" fmla="*/ 288 w 289"/>
                <a:gd name="T13" fmla="*/ 107 h 252"/>
                <a:gd name="T14" fmla="*/ 143 w 289"/>
                <a:gd name="T15" fmla="*/ 1 h 252"/>
                <a:gd name="T16" fmla="*/ 73 w 289"/>
                <a:gd name="T17" fmla="*/ 131 h 252"/>
                <a:gd name="T18" fmla="*/ 55 w 289"/>
                <a:gd name="T19" fmla="*/ 113 h 252"/>
                <a:gd name="T20" fmla="*/ 73 w 289"/>
                <a:gd name="T21" fmla="*/ 95 h 252"/>
                <a:gd name="T22" fmla="*/ 91 w 289"/>
                <a:gd name="T23" fmla="*/ 113 h 252"/>
                <a:gd name="T24" fmla="*/ 73 w 289"/>
                <a:gd name="T25" fmla="*/ 131 h 252"/>
                <a:gd name="T26" fmla="*/ 144 w 289"/>
                <a:gd name="T27" fmla="*/ 131 h 252"/>
                <a:gd name="T28" fmla="*/ 126 w 289"/>
                <a:gd name="T29" fmla="*/ 113 h 252"/>
                <a:gd name="T30" fmla="*/ 144 w 289"/>
                <a:gd name="T31" fmla="*/ 95 h 252"/>
                <a:gd name="T32" fmla="*/ 162 w 289"/>
                <a:gd name="T33" fmla="*/ 113 h 252"/>
                <a:gd name="T34" fmla="*/ 144 w 289"/>
                <a:gd name="T35" fmla="*/ 131 h 252"/>
                <a:gd name="T36" fmla="*/ 216 w 289"/>
                <a:gd name="T37" fmla="*/ 131 h 252"/>
                <a:gd name="T38" fmla="*/ 198 w 289"/>
                <a:gd name="T39" fmla="*/ 113 h 252"/>
                <a:gd name="T40" fmla="*/ 216 w 289"/>
                <a:gd name="T41" fmla="*/ 95 h 252"/>
                <a:gd name="T42" fmla="*/ 233 w 289"/>
                <a:gd name="T43" fmla="*/ 113 h 252"/>
                <a:gd name="T44" fmla="*/ 216 w 289"/>
                <a:gd name="T45" fmla="*/ 1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9" h="252">
                  <a:moveTo>
                    <a:pt x="143" y="1"/>
                  </a:moveTo>
                  <a:cubicBezTo>
                    <a:pt x="63" y="2"/>
                    <a:pt x="0" y="51"/>
                    <a:pt x="0" y="111"/>
                  </a:cubicBezTo>
                  <a:cubicBezTo>
                    <a:pt x="1" y="151"/>
                    <a:pt x="30" y="185"/>
                    <a:pt x="73" y="203"/>
                  </a:cubicBezTo>
                  <a:cubicBezTo>
                    <a:pt x="47" y="252"/>
                    <a:pt x="47" y="252"/>
                    <a:pt x="47" y="252"/>
                  </a:cubicBezTo>
                  <a:cubicBezTo>
                    <a:pt x="121" y="216"/>
                    <a:pt x="121" y="216"/>
                    <a:pt x="121" y="216"/>
                  </a:cubicBezTo>
                  <a:cubicBezTo>
                    <a:pt x="129" y="217"/>
                    <a:pt x="137" y="218"/>
                    <a:pt x="146" y="217"/>
                  </a:cubicBezTo>
                  <a:cubicBezTo>
                    <a:pt x="225" y="216"/>
                    <a:pt x="289" y="167"/>
                    <a:pt x="288" y="107"/>
                  </a:cubicBezTo>
                  <a:cubicBezTo>
                    <a:pt x="287" y="47"/>
                    <a:pt x="222" y="0"/>
                    <a:pt x="143" y="1"/>
                  </a:cubicBezTo>
                  <a:close/>
                  <a:moveTo>
                    <a:pt x="73" y="131"/>
                  </a:moveTo>
                  <a:cubicBezTo>
                    <a:pt x="63" y="131"/>
                    <a:pt x="55" y="123"/>
                    <a:pt x="55" y="113"/>
                  </a:cubicBezTo>
                  <a:cubicBezTo>
                    <a:pt x="55" y="103"/>
                    <a:pt x="63" y="95"/>
                    <a:pt x="73" y="95"/>
                  </a:cubicBezTo>
                  <a:cubicBezTo>
                    <a:pt x="83" y="95"/>
                    <a:pt x="91" y="103"/>
                    <a:pt x="91" y="113"/>
                  </a:cubicBezTo>
                  <a:cubicBezTo>
                    <a:pt x="91" y="123"/>
                    <a:pt x="83" y="131"/>
                    <a:pt x="73" y="131"/>
                  </a:cubicBezTo>
                  <a:close/>
                  <a:moveTo>
                    <a:pt x="144" y="131"/>
                  </a:moveTo>
                  <a:cubicBezTo>
                    <a:pt x="134" y="131"/>
                    <a:pt x="126" y="123"/>
                    <a:pt x="126" y="113"/>
                  </a:cubicBezTo>
                  <a:cubicBezTo>
                    <a:pt x="126" y="103"/>
                    <a:pt x="134" y="95"/>
                    <a:pt x="144" y="95"/>
                  </a:cubicBezTo>
                  <a:cubicBezTo>
                    <a:pt x="154" y="95"/>
                    <a:pt x="162" y="103"/>
                    <a:pt x="162" y="113"/>
                  </a:cubicBezTo>
                  <a:cubicBezTo>
                    <a:pt x="162" y="123"/>
                    <a:pt x="154" y="131"/>
                    <a:pt x="144" y="131"/>
                  </a:cubicBezTo>
                  <a:close/>
                  <a:moveTo>
                    <a:pt x="216" y="131"/>
                  </a:moveTo>
                  <a:cubicBezTo>
                    <a:pt x="206" y="131"/>
                    <a:pt x="198" y="123"/>
                    <a:pt x="198" y="113"/>
                  </a:cubicBezTo>
                  <a:cubicBezTo>
                    <a:pt x="198" y="103"/>
                    <a:pt x="206" y="95"/>
                    <a:pt x="216" y="95"/>
                  </a:cubicBezTo>
                  <a:cubicBezTo>
                    <a:pt x="225" y="95"/>
                    <a:pt x="233" y="103"/>
                    <a:pt x="233" y="113"/>
                  </a:cubicBezTo>
                  <a:cubicBezTo>
                    <a:pt x="233" y="123"/>
                    <a:pt x="225" y="131"/>
                    <a:pt x="216" y="131"/>
                  </a:cubicBezTo>
                  <a:close/>
                </a:path>
              </a:pathLst>
            </a:custGeom>
            <a:solidFill>
              <a:srgbClr val="E46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65234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322363" y="2728725"/>
            <a:ext cx="8848579" cy="1780395"/>
          </a:xfrm>
          <a:prstGeom prst="roundRect">
            <a:avLst>
              <a:gd name="adj" fmla="val 8159"/>
            </a:avLst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11053482" y="0"/>
            <a:ext cx="0" cy="6858000"/>
          </a:xfrm>
          <a:prstGeom prst="line">
            <a:avLst/>
          </a:prstGeom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0609729" y="1290920"/>
            <a:ext cx="887506" cy="887506"/>
          </a:xfrm>
          <a:prstGeom prst="ellipse">
            <a:avLst/>
          </a:prstGeom>
          <a:solidFill>
            <a:srgbClr val="EDDCB9"/>
          </a:solidFill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703859" y="1385049"/>
            <a:ext cx="699247" cy="699247"/>
          </a:xfrm>
          <a:prstGeom prst="ellipse">
            <a:avLst/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dirty="0" smtClean="0"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zh-CN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8581293" y="1017220"/>
            <a:ext cx="1440000" cy="1440000"/>
          </a:xfrm>
          <a:prstGeom prst="wedgeEllipseCallout">
            <a:avLst>
              <a:gd name="adj1" fmla="val 70998"/>
              <a:gd name="adj2" fmla="val -23"/>
            </a:avLst>
          </a:prstGeom>
          <a:solidFill>
            <a:srgbClr val="9FCC3E">
              <a:alpha val="1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499847" y="1349950"/>
            <a:ext cx="3000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4400" b="1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</a:t>
            </a:r>
            <a:r>
              <a:rPr lang="zh-CN" altLang="en-US" sz="4400" b="1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  <a:endParaRPr lang="zh-CN" altLang="en-US" sz="4400" b="1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15124" y="211939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适应于</a:t>
            </a:r>
            <a:r>
              <a:rPr lang="zh-CN" altLang="en-US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心理咨询、辅导等情形</a:t>
            </a:r>
            <a:endParaRPr lang="zh-CN" altLang="en-US" dirty="0">
              <a:solidFill>
                <a:srgbClr val="8CB2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38835" y="2770929"/>
            <a:ext cx="858245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是组织为员工提供的一种</a:t>
            </a:r>
            <a:r>
              <a:rPr lang="zh-CN" altLang="en-US" sz="2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，已经纳入了组织的成本。只要是在组织提供的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的范围之内，雇员本人是不需要承担任何费用的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当然由于各种约束条件，组织不可能无限制的提供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，如果员工的需求超出了组织提供的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的范畴，一般情况下，员工是要自己支付相关费用的。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00382" y="1229626"/>
            <a:ext cx="1010086" cy="1010087"/>
            <a:chOff x="8850234" y="4744834"/>
            <a:chExt cx="1010086" cy="1010087"/>
          </a:xfrm>
        </p:grpSpPr>
        <p:sp>
          <p:nvSpPr>
            <p:cNvPr id="15" name="Freeform 66"/>
            <p:cNvSpPr>
              <a:spLocks/>
            </p:cNvSpPr>
            <p:nvPr/>
          </p:nvSpPr>
          <p:spPr bwMode="auto">
            <a:xfrm>
              <a:off x="9181893" y="4868115"/>
              <a:ext cx="346769" cy="763525"/>
            </a:xfrm>
            <a:custGeom>
              <a:avLst/>
              <a:gdLst>
                <a:gd name="T0" fmla="*/ 89 w 218"/>
                <a:gd name="T1" fmla="*/ 421 h 480"/>
                <a:gd name="T2" fmla="*/ 51 w 218"/>
                <a:gd name="T3" fmla="*/ 416 h 480"/>
                <a:gd name="T4" fmla="*/ 17 w 218"/>
                <a:gd name="T5" fmla="*/ 406 h 480"/>
                <a:gd name="T6" fmla="*/ 14 w 218"/>
                <a:gd name="T7" fmla="*/ 356 h 480"/>
                <a:gd name="T8" fmla="*/ 31 w 218"/>
                <a:gd name="T9" fmla="*/ 367 h 480"/>
                <a:gd name="T10" fmla="*/ 62 w 218"/>
                <a:gd name="T11" fmla="*/ 378 h 480"/>
                <a:gd name="T12" fmla="*/ 98 w 218"/>
                <a:gd name="T13" fmla="*/ 381 h 480"/>
                <a:gd name="T14" fmla="*/ 126 w 218"/>
                <a:gd name="T15" fmla="*/ 378 h 480"/>
                <a:gd name="T16" fmla="*/ 157 w 218"/>
                <a:gd name="T17" fmla="*/ 358 h 480"/>
                <a:gd name="T18" fmla="*/ 167 w 218"/>
                <a:gd name="T19" fmla="*/ 325 h 480"/>
                <a:gd name="T20" fmla="*/ 163 w 218"/>
                <a:gd name="T21" fmla="*/ 302 h 480"/>
                <a:gd name="T22" fmla="*/ 141 w 218"/>
                <a:gd name="T23" fmla="*/ 276 h 480"/>
                <a:gd name="T24" fmla="*/ 101 w 218"/>
                <a:gd name="T25" fmla="*/ 255 h 480"/>
                <a:gd name="T26" fmla="*/ 61 w 218"/>
                <a:gd name="T27" fmla="*/ 236 h 480"/>
                <a:gd name="T28" fmla="*/ 25 w 218"/>
                <a:gd name="T29" fmla="*/ 209 h 480"/>
                <a:gd name="T30" fmla="*/ 11 w 218"/>
                <a:gd name="T31" fmla="*/ 187 h 480"/>
                <a:gd name="T32" fmla="*/ 6 w 218"/>
                <a:gd name="T33" fmla="*/ 164 h 480"/>
                <a:gd name="T34" fmla="*/ 6 w 218"/>
                <a:gd name="T35" fmla="*/ 145 h 480"/>
                <a:gd name="T36" fmla="*/ 11 w 218"/>
                <a:gd name="T37" fmla="*/ 119 h 480"/>
                <a:gd name="T38" fmla="*/ 24 w 218"/>
                <a:gd name="T39" fmla="*/ 98 h 480"/>
                <a:gd name="T40" fmla="*/ 42 w 218"/>
                <a:gd name="T41" fmla="*/ 81 h 480"/>
                <a:gd name="T42" fmla="*/ 65 w 218"/>
                <a:gd name="T43" fmla="*/ 67 h 480"/>
                <a:gd name="T44" fmla="*/ 93 w 218"/>
                <a:gd name="T45" fmla="*/ 59 h 480"/>
                <a:gd name="T46" fmla="*/ 129 w 218"/>
                <a:gd name="T47" fmla="*/ 57 h 480"/>
                <a:gd name="T48" fmla="*/ 153 w 218"/>
                <a:gd name="T49" fmla="*/ 59 h 480"/>
                <a:gd name="T50" fmla="*/ 192 w 218"/>
                <a:gd name="T51" fmla="*/ 71 h 480"/>
                <a:gd name="T52" fmla="*/ 191 w 218"/>
                <a:gd name="T53" fmla="*/ 116 h 480"/>
                <a:gd name="T54" fmla="*/ 153 w 218"/>
                <a:gd name="T55" fmla="*/ 101 h 480"/>
                <a:gd name="T56" fmla="*/ 117 w 218"/>
                <a:gd name="T57" fmla="*/ 97 h 480"/>
                <a:gd name="T58" fmla="*/ 89 w 218"/>
                <a:gd name="T59" fmla="*/ 101 h 480"/>
                <a:gd name="T60" fmla="*/ 62 w 218"/>
                <a:gd name="T61" fmla="*/ 121 h 480"/>
                <a:gd name="T62" fmla="*/ 56 w 218"/>
                <a:gd name="T63" fmla="*/ 147 h 480"/>
                <a:gd name="T64" fmla="*/ 59 w 218"/>
                <a:gd name="T65" fmla="*/ 167 h 480"/>
                <a:gd name="T66" fmla="*/ 83 w 218"/>
                <a:gd name="T67" fmla="*/ 191 h 480"/>
                <a:gd name="T68" fmla="*/ 127 w 218"/>
                <a:gd name="T69" fmla="*/ 213 h 480"/>
                <a:gd name="T70" fmla="*/ 167 w 218"/>
                <a:gd name="T71" fmla="*/ 233 h 480"/>
                <a:gd name="T72" fmla="*/ 195 w 218"/>
                <a:gd name="T73" fmla="*/ 257 h 480"/>
                <a:gd name="T74" fmla="*/ 209 w 218"/>
                <a:gd name="T75" fmla="*/ 277 h 480"/>
                <a:gd name="T76" fmla="*/ 217 w 218"/>
                <a:gd name="T77" fmla="*/ 302 h 480"/>
                <a:gd name="T78" fmla="*/ 218 w 218"/>
                <a:gd name="T79" fmla="*/ 320 h 480"/>
                <a:gd name="T80" fmla="*/ 214 w 218"/>
                <a:gd name="T81" fmla="*/ 346 h 480"/>
                <a:gd name="T82" fmla="*/ 205 w 218"/>
                <a:gd name="T83" fmla="*/ 370 h 480"/>
                <a:gd name="T84" fmla="*/ 188 w 218"/>
                <a:gd name="T85" fmla="*/ 390 h 480"/>
                <a:gd name="T86" fmla="*/ 166 w 218"/>
                <a:gd name="T87" fmla="*/ 406 h 480"/>
                <a:gd name="T88" fmla="*/ 137 w 218"/>
                <a:gd name="T89" fmla="*/ 418 h 480"/>
                <a:gd name="T90" fmla="*/ 89 w 218"/>
                <a:gd name="T9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480">
                  <a:moveTo>
                    <a:pt x="89" y="480"/>
                  </a:moveTo>
                  <a:lnTo>
                    <a:pt x="89" y="421"/>
                  </a:lnTo>
                  <a:lnTo>
                    <a:pt x="89" y="421"/>
                  </a:lnTo>
                  <a:lnTo>
                    <a:pt x="76" y="421"/>
                  </a:lnTo>
                  <a:lnTo>
                    <a:pt x="64" y="419"/>
                  </a:lnTo>
                  <a:lnTo>
                    <a:pt x="51" y="416"/>
                  </a:lnTo>
                  <a:lnTo>
                    <a:pt x="40" y="414"/>
                  </a:lnTo>
                  <a:lnTo>
                    <a:pt x="28" y="410"/>
                  </a:lnTo>
                  <a:lnTo>
                    <a:pt x="17" y="406"/>
                  </a:lnTo>
                  <a:lnTo>
                    <a:pt x="8" y="401"/>
                  </a:lnTo>
                  <a:lnTo>
                    <a:pt x="0" y="396"/>
                  </a:lnTo>
                  <a:lnTo>
                    <a:pt x="14" y="356"/>
                  </a:lnTo>
                  <a:lnTo>
                    <a:pt x="14" y="356"/>
                  </a:lnTo>
                  <a:lnTo>
                    <a:pt x="22" y="362"/>
                  </a:lnTo>
                  <a:lnTo>
                    <a:pt x="31" y="367"/>
                  </a:lnTo>
                  <a:lnTo>
                    <a:pt x="41" y="371"/>
                  </a:lnTo>
                  <a:lnTo>
                    <a:pt x="51" y="375"/>
                  </a:lnTo>
                  <a:lnTo>
                    <a:pt x="62" y="378"/>
                  </a:lnTo>
                  <a:lnTo>
                    <a:pt x="74" y="380"/>
                  </a:lnTo>
                  <a:lnTo>
                    <a:pt x="85" y="381"/>
                  </a:lnTo>
                  <a:lnTo>
                    <a:pt x="98" y="381"/>
                  </a:lnTo>
                  <a:lnTo>
                    <a:pt x="98" y="381"/>
                  </a:lnTo>
                  <a:lnTo>
                    <a:pt x="112" y="380"/>
                  </a:lnTo>
                  <a:lnTo>
                    <a:pt x="126" y="378"/>
                  </a:lnTo>
                  <a:lnTo>
                    <a:pt x="138" y="372"/>
                  </a:lnTo>
                  <a:lnTo>
                    <a:pt x="149" y="365"/>
                  </a:lnTo>
                  <a:lnTo>
                    <a:pt x="157" y="358"/>
                  </a:lnTo>
                  <a:lnTo>
                    <a:pt x="162" y="347"/>
                  </a:lnTo>
                  <a:lnTo>
                    <a:pt x="166" y="336"/>
                  </a:lnTo>
                  <a:lnTo>
                    <a:pt x="167" y="325"/>
                  </a:lnTo>
                  <a:lnTo>
                    <a:pt x="167" y="325"/>
                  </a:lnTo>
                  <a:lnTo>
                    <a:pt x="167" y="313"/>
                  </a:lnTo>
                  <a:lnTo>
                    <a:pt x="163" y="302"/>
                  </a:lnTo>
                  <a:lnTo>
                    <a:pt x="158" y="293"/>
                  </a:lnTo>
                  <a:lnTo>
                    <a:pt x="151" y="284"/>
                  </a:lnTo>
                  <a:lnTo>
                    <a:pt x="141" y="276"/>
                  </a:lnTo>
                  <a:lnTo>
                    <a:pt x="129" y="269"/>
                  </a:lnTo>
                  <a:lnTo>
                    <a:pt x="117" y="261"/>
                  </a:lnTo>
                  <a:lnTo>
                    <a:pt x="101" y="255"/>
                  </a:lnTo>
                  <a:lnTo>
                    <a:pt x="101" y="255"/>
                  </a:lnTo>
                  <a:lnTo>
                    <a:pt x="81" y="246"/>
                  </a:lnTo>
                  <a:lnTo>
                    <a:pt x="61" y="236"/>
                  </a:lnTo>
                  <a:lnTo>
                    <a:pt x="44" y="226"/>
                  </a:lnTo>
                  <a:lnTo>
                    <a:pt x="31" y="215"/>
                  </a:lnTo>
                  <a:lnTo>
                    <a:pt x="25" y="209"/>
                  </a:lnTo>
                  <a:lnTo>
                    <a:pt x="19" y="202"/>
                  </a:lnTo>
                  <a:lnTo>
                    <a:pt x="15" y="195"/>
                  </a:lnTo>
                  <a:lnTo>
                    <a:pt x="11" y="187"/>
                  </a:lnTo>
                  <a:lnTo>
                    <a:pt x="9" y="181"/>
                  </a:lnTo>
                  <a:lnTo>
                    <a:pt x="7" y="172"/>
                  </a:lnTo>
                  <a:lnTo>
                    <a:pt x="6" y="164"/>
                  </a:lnTo>
                  <a:lnTo>
                    <a:pt x="5" y="153"/>
                  </a:lnTo>
                  <a:lnTo>
                    <a:pt x="5" y="153"/>
                  </a:lnTo>
                  <a:lnTo>
                    <a:pt x="6" y="145"/>
                  </a:lnTo>
                  <a:lnTo>
                    <a:pt x="7" y="136"/>
                  </a:lnTo>
                  <a:lnTo>
                    <a:pt x="8" y="128"/>
                  </a:lnTo>
                  <a:lnTo>
                    <a:pt x="11" y="119"/>
                  </a:lnTo>
                  <a:lnTo>
                    <a:pt x="15" y="113"/>
                  </a:lnTo>
                  <a:lnTo>
                    <a:pt x="18" y="105"/>
                  </a:lnTo>
                  <a:lnTo>
                    <a:pt x="24" y="98"/>
                  </a:lnTo>
                  <a:lnTo>
                    <a:pt x="28" y="92"/>
                  </a:lnTo>
                  <a:lnTo>
                    <a:pt x="35" y="86"/>
                  </a:lnTo>
                  <a:lnTo>
                    <a:pt x="42" y="81"/>
                  </a:lnTo>
                  <a:lnTo>
                    <a:pt x="49" y="76"/>
                  </a:lnTo>
                  <a:lnTo>
                    <a:pt x="57" y="72"/>
                  </a:lnTo>
                  <a:lnTo>
                    <a:pt x="65" y="67"/>
                  </a:lnTo>
                  <a:lnTo>
                    <a:pt x="74" y="64"/>
                  </a:lnTo>
                  <a:lnTo>
                    <a:pt x="83" y="62"/>
                  </a:lnTo>
                  <a:lnTo>
                    <a:pt x="93" y="59"/>
                  </a:lnTo>
                  <a:lnTo>
                    <a:pt x="93" y="0"/>
                  </a:lnTo>
                  <a:lnTo>
                    <a:pt x="129" y="0"/>
                  </a:lnTo>
                  <a:lnTo>
                    <a:pt x="129" y="57"/>
                  </a:lnTo>
                  <a:lnTo>
                    <a:pt x="129" y="57"/>
                  </a:lnTo>
                  <a:lnTo>
                    <a:pt x="142" y="58"/>
                  </a:lnTo>
                  <a:lnTo>
                    <a:pt x="153" y="59"/>
                  </a:lnTo>
                  <a:lnTo>
                    <a:pt x="164" y="62"/>
                  </a:lnTo>
                  <a:lnTo>
                    <a:pt x="174" y="65"/>
                  </a:lnTo>
                  <a:lnTo>
                    <a:pt x="192" y="71"/>
                  </a:lnTo>
                  <a:lnTo>
                    <a:pt x="205" y="77"/>
                  </a:lnTo>
                  <a:lnTo>
                    <a:pt x="191" y="116"/>
                  </a:lnTo>
                  <a:lnTo>
                    <a:pt x="191" y="116"/>
                  </a:lnTo>
                  <a:lnTo>
                    <a:pt x="179" y="110"/>
                  </a:lnTo>
                  <a:lnTo>
                    <a:pt x="163" y="103"/>
                  </a:lnTo>
                  <a:lnTo>
                    <a:pt x="153" y="101"/>
                  </a:lnTo>
                  <a:lnTo>
                    <a:pt x="143" y="99"/>
                  </a:lnTo>
                  <a:lnTo>
                    <a:pt x="130" y="97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01" y="98"/>
                  </a:lnTo>
                  <a:lnTo>
                    <a:pt x="89" y="101"/>
                  </a:lnTo>
                  <a:lnTo>
                    <a:pt x="77" y="106"/>
                  </a:lnTo>
                  <a:lnTo>
                    <a:pt x="69" y="113"/>
                  </a:lnTo>
                  <a:lnTo>
                    <a:pt x="62" y="121"/>
                  </a:lnTo>
                  <a:lnTo>
                    <a:pt x="59" y="130"/>
                  </a:lnTo>
                  <a:lnTo>
                    <a:pt x="56" y="138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58"/>
                  </a:lnTo>
                  <a:lnTo>
                    <a:pt x="59" y="167"/>
                  </a:lnTo>
                  <a:lnTo>
                    <a:pt x="65" y="176"/>
                  </a:lnTo>
                  <a:lnTo>
                    <a:pt x="73" y="184"/>
                  </a:lnTo>
                  <a:lnTo>
                    <a:pt x="83" y="191"/>
                  </a:lnTo>
                  <a:lnTo>
                    <a:pt x="95" y="199"/>
                  </a:lnTo>
                  <a:lnTo>
                    <a:pt x="110" y="206"/>
                  </a:lnTo>
                  <a:lnTo>
                    <a:pt x="127" y="213"/>
                  </a:lnTo>
                  <a:lnTo>
                    <a:pt x="127" y="213"/>
                  </a:lnTo>
                  <a:lnTo>
                    <a:pt x="149" y="223"/>
                  </a:lnTo>
                  <a:lnTo>
                    <a:pt x="167" y="233"/>
                  </a:lnTo>
                  <a:lnTo>
                    <a:pt x="183" y="244"/>
                  </a:lnTo>
                  <a:lnTo>
                    <a:pt x="189" y="250"/>
                  </a:lnTo>
                  <a:lnTo>
                    <a:pt x="195" y="257"/>
                  </a:lnTo>
                  <a:lnTo>
                    <a:pt x="201" y="263"/>
                  </a:lnTo>
                  <a:lnTo>
                    <a:pt x="205" y="270"/>
                  </a:lnTo>
                  <a:lnTo>
                    <a:pt x="209" y="277"/>
                  </a:lnTo>
                  <a:lnTo>
                    <a:pt x="212" y="285"/>
                  </a:lnTo>
                  <a:lnTo>
                    <a:pt x="214" y="293"/>
                  </a:lnTo>
                  <a:lnTo>
                    <a:pt x="217" y="302"/>
                  </a:lnTo>
                  <a:lnTo>
                    <a:pt x="218" y="311"/>
                  </a:lnTo>
                  <a:lnTo>
                    <a:pt x="218" y="320"/>
                  </a:lnTo>
                  <a:lnTo>
                    <a:pt x="218" y="320"/>
                  </a:lnTo>
                  <a:lnTo>
                    <a:pt x="218" y="329"/>
                  </a:lnTo>
                  <a:lnTo>
                    <a:pt x="217" y="337"/>
                  </a:lnTo>
                  <a:lnTo>
                    <a:pt x="214" y="346"/>
                  </a:lnTo>
                  <a:lnTo>
                    <a:pt x="212" y="354"/>
                  </a:lnTo>
                  <a:lnTo>
                    <a:pt x="209" y="362"/>
                  </a:lnTo>
                  <a:lnTo>
                    <a:pt x="205" y="370"/>
                  </a:lnTo>
                  <a:lnTo>
                    <a:pt x="200" y="377"/>
                  </a:lnTo>
                  <a:lnTo>
                    <a:pt x="194" y="384"/>
                  </a:lnTo>
                  <a:lnTo>
                    <a:pt x="188" y="390"/>
                  </a:lnTo>
                  <a:lnTo>
                    <a:pt x="181" y="396"/>
                  </a:lnTo>
                  <a:lnTo>
                    <a:pt x="174" y="402"/>
                  </a:lnTo>
                  <a:lnTo>
                    <a:pt x="166" y="406"/>
                  </a:lnTo>
                  <a:lnTo>
                    <a:pt x="157" y="411"/>
                  </a:lnTo>
                  <a:lnTo>
                    <a:pt x="147" y="414"/>
                  </a:lnTo>
                  <a:lnTo>
                    <a:pt x="137" y="418"/>
                  </a:lnTo>
                  <a:lnTo>
                    <a:pt x="126" y="420"/>
                  </a:lnTo>
                  <a:lnTo>
                    <a:pt x="126" y="480"/>
                  </a:lnTo>
                  <a:lnTo>
                    <a:pt x="89" y="480"/>
                  </a:lnTo>
                  <a:close/>
                </a:path>
              </a:pathLst>
            </a:custGeom>
            <a:solidFill>
              <a:srgbClr val="E4631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4631C"/>
                </a:solidFill>
              </a:endParaRPr>
            </a:p>
          </p:txBody>
        </p:sp>
        <p:sp>
          <p:nvSpPr>
            <p:cNvPr id="16" name="Freeform 142"/>
            <p:cNvSpPr>
              <a:spLocks noEditPoints="1"/>
            </p:cNvSpPr>
            <p:nvPr/>
          </p:nvSpPr>
          <p:spPr bwMode="auto">
            <a:xfrm>
              <a:off x="8850234" y="4744834"/>
              <a:ext cx="1010086" cy="1010087"/>
            </a:xfrm>
            <a:custGeom>
              <a:avLst/>
              <a:gdLst>
                <a:gd name="T0" fmla="*/ 55 w 66"/>
                <a:gd name="T1" fmla="*/ 12 h 66"/>
                <a:gd name="T2" fmla="*/ 12 w 66"/>
                <a:gd name="T3" fmla="*/ 12 h 66"/>
                <a:gd name="T4" fmla="*/ 12 w 66"/>
                <a:gd name="T5" fmla="*/ 54 h 66"/>
                <a:gd name="T6" fmla="*/ 55 w 66"/>
                <a:gd name="T7" fmla="*/ 54 h 66"/>
                <a:gd name="T8" fmla="*/ 55 w 66"/>
                <a:gd name="T9" fmla="*/ 12 h 66"/>
                <a:gd name="T10" fmla="*/ 16 w 66"/>
                <a:gd name="T11" fmla="*/ 16 h 66"/>
                <a:gd name="T12" fmla="*/ 49 w 66"/>
                <a:gd name="T13" fmla="*/ 14 h 66"/>
                <a:gd name="T14" fmla="*/ 14 w 66"/>
                <a:gd name="T15" fmla="*/ 49 h 66"/>
                <a:gd name="T16" fmla="*/ 16 w 66"/>
                <a:gd name="T17" fmla="*/ 16 h 66"/>
                <a:gd name="T18" fmla="*/ 51 w 66"/>
                <a:gd name="T19" fmla="*/ 51 h 66"/>
                <a:gd name="T20" fmla="*/ 18 w 66"/>
                <a:gd name="T21" fmla="*/ 52 h 66"/>
                <a:gd name="T22" fmla="*/ 53 w 66"/>
                <a:gd name="T23" fmla="*/ 18 h 66"/>
                <a:gd name="T24" fmla="*/ 51 w 66"/>
                <a:gd name="T25" fmla="*/ 5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66">
                  <a:moveTo>
                    <a:pt x="55" y="12"/>
                  </a:moveTo>
                  <a:cubicBezTo>
                    <a:pt x="43" y="0"/>
                    <a:pt x="24" y="0"/>
                    <a:pt x="12" y="12"/>
                  </a:cubicBezTo>
                  <a:cubicBezTo>
                    <a:pt x="0" y="24"/>
                    <a:pt x="0" y="43"/>
                    <a:pt x="12" y="54"/>
                  </a:cubicBezTo>
                  <a:cubicBezTo>
                    <a:pt x="24" y="66"/>
                    <a:pt x="43" y="66"/>
                    <a:pt x="55" y="54"/>
                  </a:cubicBezTo>
                  <a:cubicBezTo>
                    <a:pt x="66" y="43"/>
                    <a:pt x="66" y="24"/>
                    <a:pt x="55" y="12"/>
                  </a:cubicBezTo>
                  <a:close/>
                  <a:moveTo>
                    <a:pt x="16" y="16"/>
                  </a:moveTo>
                  <a:cubicBezTo>
                    <a:pt x="25" y="7"/>
                    <a:pt x="39" y="6"/>
                    <a:pt x="49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6" y="39"/>
                    <a:pt x="7" y="25"/>
                    <a:pt x="16" y="16"/>
                  </a:cubicBezTo>
                  <a:close/>
                  <a:moveTo>
                    <a:pt x="51" y="51"/>
                  </a:moveTo>
                  <a:cubicBezTo>
                    <a:pt x="42" y="60"/>
                    <a:pt x="28" y="60"/>
                    <a:pt x="18" y="52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60" y="27"/>
                    <a:pt x="60" y="42"/>
                    <a:pt x="51" y="51"/>
                  </a:cubicBezTo>
                  <a:close/>
                </a:path>
              </a:pathLst>
            </a:custGeom>
            <a:solidFill>
              <a:srgbClr val="8CB20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96101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1322363" y="2728725"/>
            <a:ext cx="8848579" cy="1322769"/>
          </a:xfrm>
          <a:prstGeom prst="roundRect">
            <a:avLst>
              <a:gd name="adj" fmla="val 8159"/>
            </a:avLst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11053482" y="0"/>
            <a:ext cx="0" cy="6858000"/>
          </a:xfrm>
          <a:prstGeom prst="line">
            <a:avLst/>
          </a:prstGeom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0609729" y="1290920"/>
            <a:ext cx="887506" cy="887506"/>
          </a:xfrm>
          <a:prstGeom prst="ellipse">
            <a:avLst/>
          </a:prstGeom>
          <a:solidFill>
            <a:srgbClr val="EDDCB9"/>
          </a:solidFill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703859" y="1385049"/>
            <a:ext cx="699247" cy="699247"/>
          </a:xfrm>
          <a:prstGeom prst="ellipse">
            <a:avLst/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dirty="0" smtClean="0"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zh-CN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8581293" y="1017220"/>
            <a:ext cx="1440000" cy="1440000"/>
          </a:xfrm>
          <a:prstGeom prst="wedgeEllipseCallout">
            <a:avLst>
              <a:gd name="adj1" fmla="val 70998"/>
              <a:gd name="adj2" fmla="val -23"/>
            </a:avLst>
          </a:prstGeom>
          <a:solidFill>
            <a:srgbClr val="9FCC3E">
              <a:alpha val="1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499847" y="1349950"/>
            <a:ext cx="3000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4400" b="1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适合</a:t>
            </a:r>
            <a:r>
              <a:rPr lang="zh-CN" altLang="en-US" sz="4400" b="1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  <a:endParaRPr lang="zh-CN" altLang="en-US" sz="4400" b="1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468" y="2119393"/>
            <a:ext cx="384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需要有针对性的为员工提供</a:t>
            </a:r>
            <a:r>
              <a:rPr lang="en-US" altLang="zh-CN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zh-CN" altLang="en-US" dirty="0">
              <a:solidFill>
                <a:srgbClr val="8CB2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38835" y="2770929"/>
            <a:ext cx="8582458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在一个竞争日趋激烈的社会，员工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困扰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是多种多样的，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所急需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的问题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也是不尽相同的。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因此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，组织在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服务时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，必须充分调查研究员工的需求，有针对性地为员工提供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这样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才能发挥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的作用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876148" y="1349950"/>
            <a:ext cx="850289" cy="823012"/>
            <a:chOff x="3030538" y="663575"/>
            <a:chExt cx="1435101" cy="1389063"/>
          </a:xfrm>
          <a:solidFill>
            <a:srgbClr val="8CB208"/>
          </a:solidFill>
        </p:grpSpPr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3030538" y="671513"/>
              <a:ext cx="1098550" cy="1103313"/>
            </a:xfrm>
            <a:custGeom>
              <a:avLst/>
              <a:gdLst>
                <a:gd name="T0" fmla="*/ 188 w 376"/>
                <a:gd name="T1" fmla="*/ 0 h 377"/>
                <a:gd name="T2" fmla="*/ 0 w 376"/>
                <a:gd name="T3" fmla="*/ 189 h 377"/>
                <a:gd name="T4" fmla="*/ 188 w 376"/>
                <a:gd name="T5" fmla="*/ 377 h 377"/>
                <a:gd name="T6" fmla="*/ 376 w 376"/>
                <a:gd name="T7" fmla="*/ 189 h 377"/>
                <a:gd name="T8" fmla="*/ 188 w 376"/>
                <a:gd name="T9" fmla="*/ 0 h 377"/>
                <a:gd name="T10" fmla="*/ 188 w 376"/>
                <a:gd name="T11" fmla="*/ 329 h 377"/>
                <a:gd name="T12" fmla="*/ 48 w 376"/>
                <a:gd name="T13" fmla="*/ 189 h 377"/>
                <a:gd name="T14" fmla="*/ 188 w 376"/>
                <a:gd name="T15" fmla="*/ 48 h 377"/>
                <a:gd name="T16" fmla="*/ 328 w 376"/>
                <a:gd name="T17" fmla="*/ 189 h 377"/>
                <a:gd name="T18" fmla="*/ 188 w 376"/>
                <a:gd name="T19" fmla="*/ 32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6" h="377">
                  <a:moveTo>
                    <a:pt x="188" y="0"/>
                  </a:moveTo>
                  <a:cubicBezTo>
                    <a:pt x="84" y="0"/>
                    <a:pt x="0" y="85"/>
                    <a:pt x="0" y="189"/>
                  </a:cubicBezTo>
                  <a:cubicBezTo>
                    <a:pt x="0" y="292"/>
                    <a:pt x="84" y="377"/>
                    <a:pt x="188" y="377"/>
                  </a:cubicBezTo>
                  <a:cubicBezTo>
                    <a:pt x="292" y="377"/>
                    <a:pt x="376" y="292"/>
                    <a:pt x="376" y="189"/>
                  </a:cubicBezTo>
                  <a:cubicBezTo>
                    <a:pt x="376" y="85"/>
                    <a:pt x="292" y="0"/>
                    <a:pt x="188" y="0"/>
                  </a:cubicBezTo>
                  <a:close/>
                  <a:moveTo>
                    <a:pt x="188" y="329"/>
                  </a:moveTo>
                  <a:cubicBezTo>
                    <a:pt x="111" y="329"/>
                    <a:pt x="48" y="266"/>
                    <a:pt x="48" y="189"/>
                  </a:cubicBezTo>
                  <a:cubicBezTo>
                    <a:pt x="48" y="111"/>
                    <a:pt x="111" y="48"/>
                    <a:pt x="188" y="48"/>
                  </a:cubicBezTo>
                  <a:cubicBezTo>
                    <a:pt x="265" y="48"/>
                    <a:pt x="328" y="111"/>
                    <a:pt x="328" y="189"/>
                  </a:cubicBezTo>
                  <a:cubicBezTo>
                    <a:pt x="328" y="266"/>
                    <a:pt x="265" y="329"/>
                    <a:pt x="188" y="3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3933826" y="1538288"/>
              <a:ext cx="111125" cy="115888"/>
            </a:xfrm>
            <a:custGeom>
              <a:avLst/>
              <a:gdLst>
                <a:gd name="T0" fmla="*/ 34 w 38"/>
                <a:gd name="T1" fmla="*/ 4 h 40"/>
                <a:gd name="T2" fmla="*/ 34 w 38"/>
                <a:gd name="T3" fmla="*/ 19 h 40"/>
                <a:gd name="T4" fmla="*/ 19 w 38"/>
                <a:gd name="T5" fmla="*/ 35 h 40"/>
                <a:gd name="T6" fmla="*/ 4 w 38"/>
                <a:gd name="T7" fmla="*/ 36 h 40"/>
                <a:gd name="T8" fmla="*/ 4 w 38"/>
                <a:gd name="T9" fmla="*/ 36 h 40"/>
                <a:gd name="T10" fmla="*/ 5 w 38"/>
                <a:gd name="T11" fmla="*/ 21 h 40"/>
                <a:gd name="T12" fmla="*/ 19 w 38"/>
                <a:gd name="T13" fmla="*/ 6 h 40"/>
                <a:gd name="T14" fmla="*/ 34 w 38"/>
                <a:gd name="T1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0">
                  <a:moveTo>
                    <a:pt x="34" y="4"/>
                  </a:moveTo>
                  <a:cubicBezTo>
                    <a:pt x="38" y="8"/>
                    <a:pt x="38" y="15"/>
                    <a:pt x="34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5" y="39"/>
                    <a:pt x="8" y="40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2"/>
                    <a:pt x="1" y="26"/>
                    <a:pt x="5" y="2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4" y="1"/>
                    <a:pt x="30" y="0"/>
                    <a:pt x="3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971926" y="1573213"/>
              <a:ext cx="493713" cy="479425"/>
            </a:xfrm>
            <a:custGeom>
              <a:avLst/>
              <a:gdLst>
                <a:gd name="T0" fmla="*/ 163 w 169"/>
                <a:gd name="T1" fmla="*/ 104 h 164"/>
                <a:gd name="T2" fmla="*/ 162 w 169"/>
                <a:gd name="T3" fmla="*/ 129 h 164"/>
                <a:gd name="T4" fmla="*/ 137 w 169"/>
                <a:gd name="T5" fmla="*/ 155 h 164"/>
                <a:gd name="T6" fmla="*/ 112 w 169"/>
                <a:gd name="T7" fmla="*/ 158 h 164"/>
                <a:gd name="T8" fmla="*/ 112 w 169"/>
                <a:gd name="T9" fmla="*/ 158 h 164"/>
                <a:gd name="T10" fmla="*/ 7 w 169"/>
                <a:gd name="T11" fmla="*/ 33 h 164"/>
                <a:gd name="T12" fmla="*/ 32 w 169"/>
                <a:gd name="T13" fmla="*/ 7 h 164"/>
                <a:gd name="T14" fmla="*/ 163 w 169"/>
                <a:gd name="T15" fmla="*/ 10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64">
                  <a:moveTo>
                    <a:pt x="163" y="104"/>
                  </a:moveTo>
                  <a:cubicBezTo>
                    <a:pt x="169" y="110"/>
                    <a:pt x="169" y="121"/>
                    <a:pt x="162" y="129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0" y="163"/>
                    <a:pt x="119" y="164"/>
                    <a:pt x="112" y="158"/>
                  </a:cubicBezTo>
                  <a:cubicBezTo>
                    <a:pt x="112" y="158"/>
                    <a:pt x="112" y="158"/>
                    <a:pt x="112" y="158"/>
                  </a:cubicBezTo>
                  <a:cubicBezTo>
                    <a:pt x="105" y="151"/>
                    <a:pt x="0" y="41"/>
                    <a:pt x="7" y="3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9" y="0"/>
                    <a:pt x="156" y="97"/>
                    <a:pt x="16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4000501" y="771525"/>
              <a:ext cx="271463" cy="58738"/>
            </a:xfrm>
            <a:custGeom>
              <a:avLst/>
              <a:gdLst>
                <a:gd name="T0" fmla="*/ 93 w 93"/>
                <a:gd name="T1" fmla="*/ 10 h 20"/>
                <a:gd name="T2" fmla="*/ 83 w 93"/>
                <a:gd name="T3" fmla="*/ 20 h 20"/>
                <a:gd name="T4" fmla="*/ 9 w 93"/>
                <a:gd name="T5" fmla="*/ 20 h 20"/>
                <a:gd name="T6" fmla="*/ 0 w 93"/>
                <a:gd name="T7" fmla="*/ 10 h 20"/>
                <a:gd name="T8" fmla="*/ 0 w 93"/>
                <a:gd name="T9" fmla="*/ 10 h 20"/>
                <a:gd name="T10" fmla="*/ 9 w 93"/>
                <a:gd name="T11" fmla="*/ 0 h 20"/>
                <a:gd name="T12" fmla="*/ 83 w 93"/>
                <a:gd name="T13" fmla="*/ 0 h 20"/>
                <a:gd name="T14" fmla="*/ 93 w 93"/>
                <a:gd name="T1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20">
                  <a:moveTo>
                    <a:pt x="93" y="10"/>
                  </a:moveTo>
                  <a:cubicBezTo>
                    <a:pt x="93" y="15"/>
                    <a:pt x="89" y="20"/>
                    <a:pt x="83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9" y="0"/>
                    <a:pt x="93" y="4"/>
                    <a:pt x="93" y="10"/>
                  </a:cubicBezTo>
                  <a:close/>
                </a:path>
              </a:pathLst>
            </a:custGeom>
            <a:solidFill>
              <a:srgbClr val="E46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108451" y="663575"/>
              <a:ext cx="55563" cy="271463"/>
            </a:xfrm>
            <a:custGeom>
              <a:avLst/>
              <a:gdLst>
                <a:gd name="T0" fmla="*/ 9 w 19"/>
                <a:gd name="T1" fmla="*/ 0 h 93"/>
                <a:gd name="T2" fmla="*/ 19 w 19"/>
                <a:gd name="T3" fmla="*/ 10 h 93"/>
                <a:gd name="T4" fmla="*/ 19 w 19"/>
                <a:gd name="T5" fmla="*/ 84 h 93"/>
                <a:gd name="T6" fmla="*/ 9 w 19"/>
                <a:gd name="T7" fmla="*/ 93 h 93"/>
                <a:gd name="T8" fmla="*/ 9 w 19"/>
                <a:gd name="T9" fmla="*/ 93 h 93"/>
                <a:gd name="T10" fmla="*/ 0 w 19"/>
                <a:gd name="T11" fmla="*/ 84 h 93"/>
                <a:gd name="T12" fmla="*/ 0 w 19"/>
                <a:gd name="T13" fmla="*/ 10 h 93"/>
                <a:gd name="T14" fmla="*/ 9 w 19"/>
                <a:gd name="T1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3">
                  <a:moveTo>
                    <a:pt x="9" y="0"/>
                  </a:moveTo>
                  <a:cubicBezTo>
                    <a:pt x="15" y="0"/>
                    <a:pt x="19" y="4"/>
                    <a:pt x="19" y="10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9"/>
                    <a:pt x="15" y="93"/>
                    <a:pt x="9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4" y="93"/>
                    <a:pt x="0" y="89"/>
                    <a:pt x="0" y="8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E46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590926" y="844550"/>
              <a:ext cx="354013" cy="287338"/>
            </a:xfrm>
            <a:custGeom>
              <a:avLst/>
              <a:gdLst>
                <a:gd name="T0" fmla="*/ 105 w 121"/>
                <a:gd name="T1" fmla="*/ 93 h 98"/>
                <a:gd name="T2" fmla="*/ 7 w 121"/>
                <a:gd name="T3" fmla="*/ 15 h 98"/>
                <a:gd name="T4" fmla="*/ 7 w 121"/>
                <a:gd name="T5" fmla="*/ 15 h 98"/>
                <a:gd name="T6" fmla="*/ 1 w 121"/>
                <a:gd name="T7" fmla="*/ 7 h 98"/>
                <a:gd name="T8" fmla="*/ 1 w 121"/>
                <a:gd name="T9" fmla="*/ 7 h 98"/>
                <a:gd name="T10" fmla="*/ 9 w 121"/>
                <a:gd name="T11" fmla="*/ 0 h 98"/>
                <a:gd name="T12" fmla="*/ 9 w 121"/>
                <a:gd name="T13" fmla="*/ 0 h 98"/>
                <a:gd name="T14" fmla="*/ 119 w 121"/>
                <a:gd name="T15" fmla="*/ 88 h 98"/>
                <a:gd name="T16" fmla="*/ 119 w 121"/>
                <a:gd name="T17" fmla="*/ 88 h 98"/>
                <a:gd name="T18" fmla="*/ 115 w 121"/>
                <a:gd name="T19" fmla="*/ 98 h 98"/>
                <a:gd name="T20" fmla="*/ 115 w 121"/>
                <a:gd name="T21" fmla="*/ 98 h 98"/>
                <a:gd name="T22" fmla="*/ 112 w 121"/>
                <a:gd name="T23" fmla="*/ 98 h 98"/>
                <a:gd name="T24" fmla="*/ 112 w 121"/>
                <a:gd name="T25" fmla="*/ 98 h 98"/>
                <a:gd name="T26" fmla="*/ 105 w 121"/>
                <a:gd name="T27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98">
                  <a:moveTo>
                    <a:pt x="105" y="93"/>
                  </a:moveTo>
                  <a:cubicBezTo>
                    <a:pt x="91" y="51"/>
                    <a:pt x="53" y="19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4"/>
                    <a:pt x="0" y="11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3"/>
                    <a:pt x="5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1" y="5"/>
                    <a:pt x="103" y="41"/>
                    <a:pt x="119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92"/>
                    <a:pt x="118" y="96"/>
                    <a:pt x="115" y="98"/>
                  </a:cubicBezTo>
                  <a:cubicBezTo>
                    <a:pt x="115" y="98"/>
                    <a:pt x="115" y="98"/>
                    <a:pt x="115" y="98"/>
                  </a:cubicBezTo>
                  <a:cubicBezTo>
                    <a:pt x="114" y="98"/>
                    <a:pt x="113" y="98"/>
                    <a:pt x="112" y="98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09" y="98"/>
                    <a:pt x="106" y="96"/>
                    <a:pt x="105" y="93"/>
                  </a:cubicBezTo>
                  <a:close/>
                </a:path>
              </a:pathLst>
            </a:custGeom>
            <a:solidFill>
              <a:srgbClr val="E46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3906838" y="1149350"/>
              <a:ext cx="52388" cy="52388"/>
            </a:xfrm>
            <a:prstGeom prst="ellipse">
              <a:avLst/>
            </a:prstGeom>
            <a:solidFill>
              <a:srgbClr val="E46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2944906" y="4222194"/>
            <a:ext cx="7076387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根据我本人的工作经验，可从过去员工参加</a:t>
            </a:r>
            <a:r>
              <a:rPr lang="en-US" altLang="zh-CN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心理辅导的案例中提取员工的共同需求，开设相应的</a:t>
            </a:r>
            <a:r>
              <a:rPr lang="zh-CN" altLang="en-US" b="1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公开课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，或进行相应的</a:t>
            </a:r>
            <a:r>
              <a:rPr lang="zh-CN" altLang="en-US" b="1" dirty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知识宣传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b="1" dirty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案例分析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，则更有针对性。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681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4834" y="2190426"/>
            <a:ext cx="2813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eiryo UI" panose="020B0604030504040204" pitchFamily="34" charset="-128"/>
              </a:rPr>
              <a:t>Chapter.3</a:t>
            </a:r>
            <a:endParaRPr lang="zh-CN" altLang="en-US" sz="4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Meiryo UI" panose="020B06040305040402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4834" y="2996984"/>
            <a:ext cx="608371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1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服务内容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4058" y="1086837"/>
            <a:ext cx="166915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过渡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页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lvl="0" algn="ctr">
              <a:lnSpc>
                <a:spcPct val="112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  <a:latin typeface="+mj-lt"/>
                <a:ea typeface="微软雅黑 Light" panose="020B0502040204020203" pitchFamily="34" charset="-122"/>
              </a:rPr>
              <a:t>TRANSITION PAGE </a:t>
            </a:r>
          </a:p>
        </p:txBody>
      </p:sp>
    </p:spTree>
    <p:extLst>
      <p:ext uri="{BB962C8B-B14F-4D97-AF65-F5344CB8AC3E}">
        <p14:creationId xmlns:p14="http://schemas.microsoft.com/office/powerpoint/2010/main" xmlns="" val="228109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452769" y="914346"/>
            <a:ext cx="38779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心理情绪问题</a:t>
            </a:r>
          </a:p>
        </p:txBody>
      </p:sp>
      <p:sp>
        <p:nvSpPr>
          <p:cNvPr id="5" name="矩形 4"/>
          <p:cNvSpPr/>
          <p:nvPr/>
        </p:nvSpPr>
        <p:spPr>
          <a:xfrm>
            <a:off x="7452769" y="1957293"/>
            <a:ext cx="3984263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每个月总有那么几天，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心情不好，烦、烦、烦</a:t>
            </a:r>
            <a:r>
              <a:rPr lang="en-US" altLang="zh-CN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脾气总是很暴躁，伤害最亲近的人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百无聊赖，干什么都提不起精神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感受不到生活的乐趣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不知</a:t>
            </a: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道人生的意义是什么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23678" y="716804"/>
            <a:ext cx="168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问题一</a:t>
            </a:r>
            <a:endParaRPr lang="zh-CN" altLang="en-US" sz="1600" dirty="0">
              <a:solidFill>
                <a:srgbClr val="EDDC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97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12818" y="1702137"/>
            <a:ext cx="38779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恋爱婚姻问题</a:t>
            </a:r>
          </a:p>
        </p:txBody>
      </p:sp>
      <p:sp>
        <p:nvSpPr>
          <p:cNvPr id="7" name="矩形 6"/>
          <p:cNvSpPr/>
          <p:nvPr/>
        </p:nvSpPr>
        <p:spPr>
          <a:xfrm>
            <a:off x="812818" y="2745084"/>
            <a:ext cx="398426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要成为“齐天大剩”的节奏了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家里</a:t>
            </a: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人催婚怎么办？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恋爱虽易，结婚不易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且行且珍惜</a:t>
            </a:r>
            <a:r>
              <a:rPr lang="en-US" altLang="zh-CN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3678" y="716804"/>
            <a:ext cx="168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1600" dirty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</p:spTree>
    <p:extLst>
      <p:ext uri="{BB962C8B-B14F-4D97-AF65-F5344CB8AC3E}">
        <p14:creationId xmlns:p14="http://schemas.microsoft.com/office/powerpoint/2010/main" xmlns="" val="423512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010789" y="421977"/>
            <a:ext cx="38779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职业发展问题</a:t>
            </a:r>
          </a:p>
        </p:txBody>
      </p:sp>
      <p:sp>
        <p:nvSpPr>
          <p:cNvPr id="7" name="矩形 6"/>
          <p:cNvSpPr/>
          <p:nvPr/>
        </p:nvSpPr>
        <p:spPr>
          <a:xfrm>
            <a:off x="8010789" y="1464924"/>
            <a:ext cx="398426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我的核心竞争力在哪里？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怎样规划好未来？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该</a:t>
            </a: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如何去提升自己？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3678" y="716804"/>
            <a:ext cx="168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问题三</a:t>
            </a:r>
            <a:endParaRPr lang="zh-CN" altLang="en-US" sz="1600" dirty="0">
              <a:solidFill>
                <a:srgbClr val="EDDC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84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83156" y="3924833"/>
            <a:ext cx="38779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 smtClean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职场困扰问题</a:t>
            </a:r>
            <a:endParaRPr lang="zh-CN" altLang="en-US" sz="4800" b="1" dirty="0">
              <a:solidFill>
                <a:srgbClr val="FF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83156" y="4967780"/>
            <a:ext cx="398426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人际关系不好，如何改善？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如何才能提高绩效？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工作与生活如何才能平衡？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压力太大，怎么办？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3678" y="716804"/>
            <a:ext cx="168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问题四</a:t>
            </a:r>
            <a:endParaRPr lang="zh-CN" altLang="en-US" sz="1600" dirty="0">
              <a:solidFill>
                <a:srgbClr val="EDDC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92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973274" y="301305"/>
            <a:ext cx="38779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 smtClean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亲子教育问题</a:t>
            </a:r>
            <a:endParaRPr lang="zh-CN" altLang="en-US" sz="4800" b="1" dirty="0">
              <a:solidFill>
                <a:srgbClr val="FF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73274" y="1344252"/>
            <a:ext cx="398426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孩子不听话，好有挫败感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感觉跟不上时代了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该给孩子上很多补习班吗？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3678" y="716804"/>
            <a:ext cx="168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1600" dirty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xmlns="" val="284426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12818" y="1702137"/>
            <a:ext cx="264687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家庭</a:t>
            </a:r>
            <a:r>
              <a:rPr lang="zh-CN" altLang="en-US" sz="4800" b="1" dirty="0" smtClean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lang="zh-CN" altLang="en-US" sz="4800" b="1" dirty="0">
              <a:solidFill>
                <a:srgbClr val="FF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2818" y="2745084"/>
            <a:ext cx="398426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难道婆媳天生不感冒？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做</a:t>
            </a: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个夹心饼真难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如何更好的让父母安度晚年？</a:t>
            </a:r>
            <a:endParaRPr lang="en-US" altLang="zh-CN" i="1" dirty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家家都有难念的经</a:t>
            </a:r>
            <a:r>
              <a:rPr lang="en-US" altLang="zh-CN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23678" y="716804"/>
            <a:ext cx="168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问题六</a:t>
            </a:r>
            <a:endParaRPr lang="zh-CN" altLang="en-US" sz="1600" dirty="0">
              <a:solidFill>
                <a:srgbClr val="EDDC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9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7040961" y="1889650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FFFFFF">
              <a:alpha val="32157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4240" tIns="434931" rIns="394240" bIns="43493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/>
          </a:p>
        </p:txBody>
      </p:sp>
      <p:sp>
        <p:nvSpPr>
          <p:cNvPr id="8" name="任意多边形 7"/>
          <p:cNvSpPr/>
          <p:nvPr/>
        </p:nvSpPr>
        <p:spPr>
          <a:xfrm>
            <a:off x="5153654" y="1889650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FFFFFF">
              <a:alpha val="32157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9" name="任意多边形 8"/>
          <p:cNvSpPr/>
          <p:nvPr/>
        </p:nvSpPr>
        <p:spPr>
          <a:xfrm>
            <a:off x="6093692" y="3594574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FFFFFF">
              <a:alpha val="32157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4240" tIns="434931" rIns="394240" bIns="43493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/>
          </a:p>
        </p:txBody>
      </p:sp>
      <p:sp>
        <p:nvSpPr>
          <p:cNvPr id="11" name="任意多边形 10"/>
          <p:cNvSpPr/>
          <p:nvPr/>
        </p:nvSpPr>
        <p:spPr>
          <a:xfrm>
            <a:off x="7980999" y="3594574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FFFFFF">
              <a:alpha val="32157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12" name="任意多边形 11"/>
          <p:cNvSpPr/>
          <p:nvPr/>
        </p:nvSpPr>
        <p:spPr>
          <a:xfrm>
            <a:off x="3266347" y="1889650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FFFFFF">
              <a:alpha val="32157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4240" tIns="434931" rIns="394240" bIns="43493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/>
          </a:p>
        </p:txBody>
      </p:sp>
      <p:sp>
        <p:nvSpPr>
          <p:cNvPr id="14" name="任意多边形 13"/>
          <p:cNvSpPr/>
          <p:nvPr/>
        </p:nvSpPr>
        <p:spPr>
          <a:xfrm>
            <a:off x="4206385" y="3594574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FFFFFF">
              <a:alpha val="32157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15" name="任意多边形 14"/>
          <p:cNvSpPr/>
          <p:nvPr/>
        </p:nvSpPr>
        <p:spPr>
          <a:xfrm>
            <a:off x="8928268" y="1889650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FFFFFF">
              <a:alpha val="32157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4240" tIns="434931" rIns="394240" bIns="43493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/>
          </a:p>
        </p:txBody>
      </p:sp>
      <p:sp>
        <p:nvSpPr>
          <p:cNvPr id="18" name="矩形 17"/>
          <p:cNvSpPr/>
          <p:nvPr/>
        </p:nvSpPr>
        <p:spPr>
          <a:xfrm>
            <a:off x="3266347" y="2447605"/>
            <a:ext cx="1747506" cy="91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Chp1</a:t>
            </a:r>
          </a:p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知识概述</a:t>
            </a:r>
          </a:p>
        </p:txBody>
      </p:sp>
      <p:sp>
        <p:nvSpPr>
          <p:cNvPr id="19" name="矩形 18"/>
          <p:cNvSpPr/>
          <p:nvPr/>
        </p:nvSpPr>
        <p:spPr>
          <a:xfrm>
            <a:off x="5153654" y="2447605"/>
            <a:ext cx="1747506" cy="91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Chp2</a:t>
            </a:r>
          </a:p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实施原则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06385" y="4152529"/>
            <a:ext cx="1747506" cy="91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Chp5</a:t>
            </a:r>
          </a:p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导入程序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93692" y="4152529"/>
            <a:ext cx="1747506" cy="91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Chp6</a:t>
            </a:r>
          </a:p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心理辅导师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040961" y="2447605"/>
            <a:ext cx="1747506" cy="91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Chp3</a:t>
            </a:r>
          </a:p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服务内容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928268" y="2447605"/>
            <a:ext cx="1747506" cy="91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Chp4</a:t>
            </a:r>
          </a:p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服务方式</a:t>
            </a:r>
          </a:p>
        </p:txBody>
      </p:sp>
      <p:sp>
        <p:nvSpPr>
          <p:cNvPr id="24" name="矩形 23"/>
          <p:cNvSpPr/>
          <p:nvPr/>
        </p:nvSpPr>
        <p:spPr>
          <a:xfrm>
            <a:off x="7980999" y="4152529"/>
            <a:ext cx="1747506" cy="91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Chp7</a:t>
            </a:r>
          </a:p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PCA&amp;EHP</a:t>
            </a:r>
            <a:endParaRPr kumimoji="0" lang="en-US" altLang="zh-CN" sz="24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61427" y="1086837"/>
            <a:ext cx="1793257" cy="805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目录页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CONTENTS PAGE </a:t>
            </a: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68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switch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723773" y="4023306"/>
            <a:ext cx="264687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成瘾</a:t>
            </a:r>
            <a:r>
              <a:rPr lang="zh-CN" altLang="en-US" sz="4800" b="1" dirty="0" smtClean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lang="zh-CN" altLang="en-US" sz="4800" b="1" dirty="0">
              <a:solidFill>
                <a:srgbClr val="FF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723773" y="5066253"/>
            <a:ext cx="398426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失眠成性、熬夜成瘾，伤不起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嗜</a:t>
            </a: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烟、嗜酒、嗜赌、嗜女人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三十</a:t>
            </a: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多了，还疯狂的玩游戏</a:t>
            </a:r>
            <a:endParaRPr lang="en-US" altLang="zh-CN" i="1" dirty="0" smtClean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我是手机低头族</a:t>
            </a:r>
            <a:r>
              <a:rPr lang="en-US" altLang="zh-CN" i="1" dirty="0" smtClean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23678" y="716804"/>
            <a:ext cx="168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1600" dirty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</a:t>
            </a:r>
          </a:p>
        </p:txBody>
      </p:sp>
    </p:spTree>
    <p:extLst>
      <p:ext uri="{BB962C8B-B14F-4D97-AF65-F5344CB8AC3E}">
        <p14:creationId xmlns:p14="http://schemas.microsoft.com/office/powerpoint/2010/main" xmlns="" val="374882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12818" y="1702137"/>
            <a:ext cx="264687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zh-CN" altLang="en-US" sz="4800" b="1" dirty="0" smtClean="0"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lang="zh-CN" altLang="en-US" sz="4800" b="1" dirty="0">
              <a:solidFill>
                <a:srgbClr val="FF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2818" y="2745084"/>
            <a:ext cx="398426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人生在世，有挫折，有困难</a:t>
            </a:r>
            <a:endParaRPr lang="en-US" altLang="zh-CN" i="1" dirty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甚至有不可预知的突发事件</a:t>
            </a:r>
            <a:endParaRPr lang="en-US" altLang="zh-CN" i="1" dirty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如何才能笑看人世凡尘</a:t>
            </a:r>
            <a:endParaRPr lang="en-US" altLang="zh-CN" i="1" dirty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i="1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坚强面对一切？</a:t>
            </a:r>
            <a:endParaRPr lang="en-US" altLang="zh-CN" i="1" dirty="0"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3678" y="716804"/>
            <a:ext cx="168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EDDC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问题八</a:t>
            </a:r>
            <a:endParaRPr lang="zh-CN" altLang="en-US" sz="1600" dirty="0">
              <a:solidFill>
                <a:srgbClr val="EDDC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803083" y="2152304"/>
            <a:ext cx="6184973" cy="3873841"/>
          </a:xfrm>
          <a:custGeom>
            <a:avLst/>
            <a:gdLst>
              <a:gd name="T0" fmla="*/ 3935 w 4132"/>
              <a:gd name="T1" fmla="*/ 2588 h 2588"/>
              <a:gd name="T2" fmla="*/ 0 w 4132"/>
              <a:gd name="T3" fmla="*/ 2243 h 2588"/>
              <a:gd name="T4" fmla="*/ 196 w 4132"/>
              <a:gd name="T5" fmla="*/ 0 h 2588"/>
              <a:gd name="T6" fmla="*/ 4132 w 4132"/>
              <a:gd name="T7" fmla="*/ 346 h 2588"/>
              <a:gd name="T8" fmla="*/ 3935 w 4132"/>
              <a:gd name="T9" fmla="*/ 2588 h 2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2" h="2588">
                <a:moveTo>
                  <a:pt x="3935" y="2588"/>
                </a:moveTo>
                <a:lnTo>
                  <a:pt x="0" y="2243"/>
                </a:lnTo>
                <a:lnTo>
                  <a:pt x="196" y="0"/>
                </a:lnTo>
                <a:lnTo>
                  <a:pt x="4132" y="346"/>
                </a:lnTo>
                <a:lnTo>
                  <a:pt x="3935" y="2588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38100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9281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4834" y="2190426"/>
            <a:ext cx="2822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eiryo UI" panose="020B0604030504040204" pitchFamily="34" charset="-128"/>
              </a:rPr>
              <a:t>Chapter.4</a:t>
            </a:r>
            <a:endParaRPr lang="zh-CN" altLang="en-US" sz="4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Meiryo UI" panose="020B06040305040402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4834" y="2996984"/>
            <a:ext cx="608371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1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服务方式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4058" y="1086837"/>
            <a:ext cx="166915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过渡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页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lvl="0" algn="ctr">
              <a:lnSpc>
                <a:spcPct val="112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  <a:latin typeface="+mj-lt"/>
                <a:ea typeface="微软雅黑 Light" panose="020B0502040204020203" pitchFamily="34" charset="-122"/>
              </a:rPr>
              <a:t>TRANSITION PAGE </a:t>
            </a:r>
          </a:p>
        </p:txBody>
      </p:sp>
    </p:spTree>
    <p:extLst>
      <p:ext uri="{BB962C8B-B14F-4D97-AF65-F5344CB8AC3E}">
        <p14:creationId xmlns:p14="http://schemas.microsoft.com/office/powerpoint/2010/main" xmlns="" val="356204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3509683"/>
            <a:ext cx="12192000" cy="147917"/>
          </a:xfrm>
          <a:prstGeom prst="rect">
            <a:avLst/>
          </a:prstGeom>
          <a:solidFill>
            <a:srgbClr val="8FC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177366" y="486729"/>
            <a:ext cx="449353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 smtClean="0">
                <a:solidFill>
                  <a:srgbClr val="8FC3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一对一心理辅导</a:t>
            </a:r>
            <a:endParaRPr lang="zh-CN" altLang="en-US" sz="4800" b="1" dirty="0">
              <a:solidFill>
                <a:srgbClr val="8FC3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77366" y="1344252"/>
            <a:ext cx="478017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布置一个温馨、安静的私密空间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有水果茶点，真诚倾听员工的倾诉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为员工提供心理辅导服务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条件允许，也可以邀请外部专家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8828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238876" y="0"/>
            <a:ext cx="5953124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flipV="1">
            <a:off x="6096000" y="0"/>
            <a:ext cx="142876" cy="6858000"/>
          </a:xfrm>
          <a:prstGeom prst="rect">
            <a:avLst/>
          </a:prstGeom>
          <a:solidFill>
            <a:srgbClr val="8FC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53606" y="3593000"/>
            <a:ext cx="355417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 smtClean="0">
                <a:solidFill>
                  <a:srgbClr val="8FC3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公开课</a:t>
            </a:r>
            <a:r>
              <a:rPr lang="en-US" altLang="zh-CN" sz="4800" b="1" dirty="0" smtClean="0">
                <a:solidFill>
                  <a:srgbClr val="8FC3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800" b="1" dirty="0" smtClean="0">
                <a:solidFill>
                  <a:srgbClr val="8FC3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讲座</a:t>
            </a:r>
            <a:endParaRPr lang="zh-CN" altLang="en-US" sz="4800" b="1" dirty="0">
              <a:solidFill>
                <a:srgbClr val="8FC3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606" y="4450523"/>
            <a:ext cx="4780171" cy="1653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相关专题有：压力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、情绪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婚恋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家庭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、亲子、人际关系指引、职业生涯规划、健身、养生、理财、孕期指导等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条件允许，也可以邀请外部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专家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39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600" y="3581822"/>
            <a:ext cx="12193200" cy="32761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0" y="3433905"/>
            <a:ext cx="12192000" cy="147917"/>
          </a:xfrm>
          <a:prstGeom prst="rect">
            <a:avLst/>
          </a:prstGeom>
          <a:solidFill>
            <a:srgbClr val="8FC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77366" y="486729"/>
            <a:ext cx="449353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 smtClean="0">
                <a:solidFill>
                  <a:srgbClr val="8FC3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多渠道知识宣传</a:t>
            </a:r>
            <a:endParaRPr lang="zh-CN" altLang="en-US" sz="4800" b="1" dirty="0">
              <a:solidFill>
                <a:srgbClr val="8FC3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77366" y="1344252"/>
            <a:ext cx="4780171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内容：知识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+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辅导员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+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参与方式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渠道：邮件、海报、微信、内刊、手册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频次：持续，周期性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10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6"/>
          <p:cNvSpPr>
            <a:spLocks/>
          </p:cNvSpPr>
          <p:nvPr/>
        </p:nvSpPr>
        <p:spPr bwMode="auto">
          <a:xfrm flipH="1">
            <a:off x="5334000" y="-14082"/>
            <a:ext cx="6858000" cy="6858000"/>
          </a:xfrm>
          <a:custGeom>
            <a:avLst/>
            <a:gdLst>
              <a:gd name="T0" fmla="*/ 0 w 8178"/>
              <a:gd name="T1" fmla="*/ 8177 h 8177"/>
              <a:gd name="T2" fmla="*/ 8178 w 8178"/>
              <a:gd name="T3" fmla="*/ 8177 h 8177"/>
              <a:gd name="T4" fmla="*/ 0 w 8178"/>
              <a:gd name="T5" fmla="*/ 0 h 8177"/>
              <a:gd name="T6" fmla="*/ 0 w 8178"/>
              <a:gd name="T7" fmla="*/ 0 h 8177"/>
              <a:gd name="T8" fmla="*/ 0 w 8178"/>
              <a:gd name="T9" fmla="*/ 8177 h 8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78" h="8177">
                <a:moveTo>
                  <a:pt x="0" y="8177"/>
                </a:moveTo>
                <a:lnTo>
                  <a:pt x="8178" y="8177"/>
                </a:lnTo>
                <a:cubicBezTo>
                  <a:pt x="8178" y="3661"/>
                  <a:pt x="4516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8177"/>
                </a:lnTo>
                <a:close/>
              </a:path>
            </a:pathLst>
          </a:custGeom>
          <a:solidFill>
            <a:srgbClr val="8FC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auto">
          <a:xfrm>
            <a:off x="5496000" y="162000"/>
            <a:ext cx="6696000" cy="6696000"/>
          </a:xfrm>
          <a:custGeom>
            <a:avLst/>
            <a:gdLst>
              <a:gd name="T0" fmla="*/ 16355 w 16355"/>
              <a:gd name="T1" fmla="*/ 16355 h 16355"/>
              <a:gd name="T2" fmla="*/ 16355 w 16355"/>
              <a:gd name="T3" fmla="*/ 0 h 16355"/>
              <a:gd name="T4" fmla="*/ 0 w 16355"/>
              <a:gd name="T5" fmla="*/ 16355 h 16355"/>
              <a:gd name="T6" fmla="*/ 16355 w 16355"/>
              <a:gd name="T7" fmla="*/ 16355 h 16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55" h="16355">
                <a:moveTo>
                  <a:pt x="16355" y="16355"/>
                </a:moveTo>
                <a:lnTo>
                  <a:pt x="16355" y="0"/>
                </a:lnTo>
                <a:cubicBezTo>
                  <a:pt x="7323" y="0"/>
                  <a:pt x="0" y="7322"/>
                  <a:pt x="0" y="16355"/>
                </a:cubicBezTo>
                <a:lnTo>
                  <a:pt x="16355" y="16355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3606" y="1374239"/>
            <a:ext cx="38779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4800" b="1" dirty="0" smtClean="0">
                <a:solidFill>
                  <a:srgbClr val="8FC3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团队分享活动</a:t>
            </a:r>
            <a:endParaRPr lang="zh-CN" altLang="en-US" sz="4800" b="1" dirty="0">
              <a:solidFill>
                <a:srgbClr val="8FC3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3606" y="2231762"/>
            <a:ext cx="5001735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比如北京移动开展 “快乐分享会”活动。分享“我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的心情状态”、“我的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快乐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体验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”等；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引申：“分享过去一年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一个月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一周最有成就感的一件事”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76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4834" y="2190426"/>
            <a:ext cx="2813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eiryo UI" panose="020B0604030504040204" pitchFamily="34" charset="-128"/>
              </a:rPr>
              <a:t>Chapter.5</a:t>
            </a:r>
            <a:endParaRPr lang="zh-CN" altLang="en-US" sz="4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Meiryo UI" panose="020B06040305040402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4834" y="2996984"/>
            <a:ext cx="608371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1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导入程序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4058" y="1086837"/>
            <a:ext cx="166915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过渡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页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lvl="0" algn="ctr">
              <a:lnSpc>
                <a:spcPct val="112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  <a:latin typeface="+mj-lt"/>
                <a:ea typeface="微软雅黑 Light" panose="020B0502040204020203" pitchFamily="34" charset="-122"/>
              </a:rPr>
              <a:t>TRANSITION PAGE </a:t>
            </a:r>
          </a:p>
        </p:txBody>
      </p:sp>
    </p:spTree>
    <p:extLst>
      <p:ext uri="{BB962C8B-B14F-4D97-AF65-F5344CB8AC3E}">
        <p14:creationId xmlns:p14="http://schemas.microsoft.com/office/powerpoint/2010/main" xmlns="" val="47071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>
            <a:stCxn id="71" idx="2"/>
            <a:endCxn id="67" idx="0"/>
          </p:cNvCxnSpPr>
          <p:nvPr/>
        </p:nvCxnSpPr>
        <p:spPr>
          <a:xfrm>
            <a:off x="3971925" y="2787866"/>
            <a:ext cx="0" cy="536970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68" idx="4"/>
            <a:endCxn id="64" idx="0"/>
          </p:cNvCxnSpPr>
          <p:nvPr/>
        </p:nvCxnSpPr>
        <p:spPr>
          <a:xfrm>
            <a:off x="6133875" y="3606190"/>
            <a:ext cx="0" cy="1157534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69" idx="0"/>
            <a:endCxn id="84" idx="2"/>
          </p:cNvCxnSpPr>
          <p:nvPr/>
        </p:nvCxnSpPr>
        <p:spPr>
          <a:xfrm flipV="1">
            <a:off x="8299610" y="2040735"/>
            <a:ext cx="0" cy="1284101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70" idx="4"/>
            <a:endCxn id="90" idx="0"/>
          </p:cNvCxnSpPr>
          <p:nvPr/>
        </p:nvCxnSpPr>
        <p:spPr>
          <a:xfrm>
            <a:off x="10465346" y="3606190"/>
            <a:ext cx="0" cy="588822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0" y="3465513"/>
            <a:ext cx="12192000" cy="0"/>
          </a:xfrm>
          <a:prstGeom prst="line">
            <a:avLst/>
          </a:prstGeom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/>
          <p:cNvSpPr/>
          <p:nvPr/>
        </p:nvSpPr>
        <p:spPr>
          <a:xfrm>
            <a:off x="906557" y="2602660"/>
            <a:ext cx="1725706" cy="17257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情况摸底</a:t>
            </a:r>
            <a:endParaRPr lang="en-US" altLang="zh-CN" sz="2400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计划制定</a:t>
            </a:r>
            <a:endParaRPr lang="zh-CN" altLang="en-US" sz="24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080385" y="2535198"/>
            <a:ext cx="408215" cy="408215"/>
          </a:xfrm>
          <a:prstGeom prst="ellipse">
            <a:avLst/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3367088" y="1578192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9" name="组合 78"/>
          <p:cNvGrpSpPr/>
          <p:nvPr/>
        </p:nvGrpSpPr>
        <p:grpSpPr>
          <a:xfrm>
            <a:off x="3831248" y="3324836"/>
            <a:ext cx="281354" cy="281354"/>
            <a:chOff x="3827463" y="3324836"/>
            <a:chExt cx="281354" cy="281354"/>
          </a:xfrm>
        </p:grpSpPr>
        <p:sp>
          <p:nvSpPr>
            <p:cNvPr id="67" name="椭圆 66"/>
            <p:cNvSpPr/>
            <p:nvPr/>
          </p:nvSpPr>
          <p:spPr>
            <a:xfrm>
              <a:off x="3827463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896140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993198" y="3324836"/>
            <a:ext cx="281354" cy="281354"/>
            <a:chOff x="5993198" y="3324836"/>
            <a:chExt cx="281354" cy="281354"/>
          </a:xfrm>
        </p:grpSpPr>
        <p:sp>
          <p:nvSpPr>
            <p:cNvPr id="68" name="椭圆 67"/>
            <p:cNvSpPr/>
            <p:nvPr/>
          </p:nvSpPr>
          <p:spPr>
            <a:xfrm>
              <a:off x="5993198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6061875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8158933" y="3324836"/>
            <a:ext cx="281354" cy="281354"/>
            <a:chOff x="8158933" y="3324836"/>
            <a:chExt cx="281354" cy="281354"/>
          </a:xfrm>
        </p:grpSpPr>
        <p:sp>
          <p:nvSpPr>
            <p:cNvPr id="69" name="椭圆 68"/>
            <p:cNvSpPr/>
            <p:nvPr/>
          </p:nvSpPr>
          <p:spPr>
            <a:xfrm>
              <a:off x="8158933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8227610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0324669" y="3324836"/>
            <a:ext cx="281354" cy="281354"/>
            <a:chOff x="10324669" y="3324836"/>
            <a:chExt cx="281354" cy="281354"/>
          </a:xfrm>
        </p:grpSpPr>
        <p:sp>
          <p:nvSpPr>
            <p:cNvPr id="70" name="椭圆 69"/>
            <p:cNvSpPr/>
            <p:nvPr/>
          </p:nvSpPr>
          <p:spPr>
            <a:xfrm>
              <a:off x="10324669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0393527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圆角矩形 83"/>
          <p:cNvSpPr/>
          <p:nvPr/>
        </p:nvSpPr>
        <p:spPr>
          <a:xfrm>
            <a:off x="7694773" y="831061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圆角矩形 63"/>
          <p:cNvSpPr/>
          <p:nvPr/>
        </p:nvSpPr>
        <p:spPr>
          <a:xfrm>
            <a:off x="5529038" y="4763724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圆角矩形 89"/>
          <p:cNvSpPr/>
          <p:nvPr/>
        </p:nvSpPr>
        <p:spPr>
          <a:xfrm>
            <a:off x="9860509" y="4195012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4623652" y="1499613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员工访谈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4623652" y="2021965"/>
            <a:ext cx="1428726" cy="74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心理状况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实施建议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3577994" y="1858839"/>
            <a:ext cx="768350" cy="485775"/>
            <a:chOff x="3333751" y="4338638"/>
            <a:chExt cx="768350" cy="485775"/>
          </a:xfrm>
          <a:solidFill>
            <a:schemeClr val="bg1"/>
          </a:solidFill>
        </p:grpSpPr>
        <p:sp>
          <p:nvSpPr>
            <p:cNvPr id="98" name="Oval 115"/>
            <p:cNvSpPr>
              <a:spLocks noChangeArrowheads="1"/>
            </p:cNvSpPr>
            <p:nvPr/>
          </p:nvSpPr>
          <p:spPr bwMode="auto">
            <a:xfrm>
              <a:off x="3435351" y="4338638"/>
              <a:ext cx="74613" cy="730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Oval 116"/>
            <p:cNvSpPr>
              <a:spLocks noChangeArrowheads="1"/>
            </p:cNvSpPr>
            <p:nvPr/>
          </p:nvSpPr>
          <p:spPr bwMode="auto">
            <a:xfrm>
              <a:off x="3679826" y="4338638"/>
              <a:ext cx="74613" cy="730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17"/>
            <p:cNvSpPr>
              <a:spLocks/>
            </p:cNvSpPr>
            <p:nvPr/>
          </p:nvSpPr>
          <p:spPr bwMode="auto">
            <a:xfrm>
              <a:off x="3333751" y="4443413"/>
              <a:ext cx="42863" cy="381000"/>
            </a:xfrm>
            <a:custGeom>
              <a:avLst/>
              <a:gdLst>
                <a:gd name="T0" fmla="*/ 26 w 27"/>
                <a:gd name="T1" fmla="*/ 0 h 240"/>
                <a:gd name="T2" fmla="*/ 3 w 27"/>
                <a:gd name="T3" fmla="*/ 0 h 240"/>
                <a:gd name="T4" fmla="*/ 0 w 27"/>
                <a:gd name="T5" fmla="*/ 0 h 240"/>
                <a:gd name="T6" fmla="*/ 1 w 27"/>
                <a:gd name="T7" fmla="*/ 240 h 240"/>
                <a:gd name="T8" fmla="*/ 27 w 27"/>
                <a:gd name="T9" fmla="*/ 240 h 240"/>
                <a:gd name="T10" fmla="*/ 26 w 27"/>
                <a:gd name="T11" fmla="*/ 165 h 240"/>
                <a:gd name="T12" fmla="*/ 26 w 27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40">
                  <a:moveTo>
                    <a:pt x="26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1" y="240"/>
                  </a:lnTo>
                  <a:lnTo>
                    <a:pt x="27" y="240"/>
                  </a:lnTo>
                  <a:lnTo>
                    <a:pt x="26" y="165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Oval 118"/>
            <p:cNvSpPr>
              <a:spLocks noChangeArrowheads="1"/>
            </p:cNvSpPr>
            <p:nvPr/>
          </p:nvSpPr>
          <p:spPr bwMode="auto">
            <a:xfrm>
              <a:off x="3925888" y="4338638"/>
              <a:ext cx="73025" cy="730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19"/>
            <p:cNvSpPr>
              <a:spLocks/>
            </p:cNvSpPr>
            <p:nvPr/>
          </p:nvSpPr>
          <p:spPr bwMode="auto">
            <a:xfrm>
              <a:off x="4057651" y="4443413"/>
              <a:ext cx="44450" cy="381000"/>
            </a:xfrm>
            <a:custGeom>
              <a:avLst/>
              <a:gdLst>
                <a:gd name="T0" fmla="*/ 24 w 28"/>
                <a:gd name="T1" fmla="*/ 0 h 240"/>
                <a:gd name="T2" fmla="*/ 2 w 28"/>
                <a:gd name="T3" fmla="*/ 0 h 240"/>
                <a:gd name="T4" fmla="*/ 2 w 28"/>
                <a:gd name="T5" fmla="*/ 165 h 240"/>
                <a:gd name="T6" fmla="*/ 0 w 28"/>
                <a:gd name="T7" fmla="*/ 240 h 240"/>
                <a:gd name="T8" fmla="*/ 27 w 28"/>
                <a:gd name="T9" fmla="*/ 240 h 240"/>
                <a:gd name="T10" fmla="*/ 28 w 28"/>
                <a:gd name="T11" fmla="*/ 0 h 240"/>
                <a:gd name="T12" fmla="*/ 24 w 28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0">
                  <a:moveTo>
                    <a:pt x="24" y="0"/>
                  </a:moveTo>
                  <a:lnTo>
                    <a:pt x="2" y="0"/>
                  </a:lnTo>
                  <a:lnTo>
                    <a:pt x="2" y="165"/>
                  </a:lnTo>
                  <a:lnTo>
                    <a:pt x="0" y="240"/>
                  </a:lnTo>
                  <a:lnTo>
                    <a:pt x="27" y="240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20"/>
            <p:cNvSpPr>
              <a:spLocks noEditPoints="1"/>
            </p:cNvSpPr>
            <p:nvPr/>
          </p:nvSpPr>
          <p:spPr bwMode="auto">
            <a:xfrm>
              <a:off x="3408363" y="4418013"/>
              <a:ext cx="619125" cy="406400"/>
            </a:xfrm>
            <a:custGeom>
              <a:avLst/>
              <a:gdLst>
                <a:gd name="T0" fmla="*/ 294 w 326"/>
                <a:gd name="T1" fmla="*/ 3 h 214"/>
                <a:gd name="T2" fmla="*/ 264 w 326"/>
                <a:gd name="T3" fmla="*/ 10 h 214"/>
                <a:gd name="T4" fmla="*/ 231 w 326"/>
                <a:gd name="T5" fmla="*/ 38 h 214"/>
                <a:gd name="T6" fmla="*/ 206 w 326"/>
                <a:gd name="T7" fmla="*/ 43 h 214"/>
                <a:gd name="T8" fmla="*/ 206 w 326"/>
                <a:gd name="T9" fmla="*/ 42 h 214"/>
                <a:gd name="T10" fmla="*/ 189 w 326"/>
                <a:gd name="T11" fmla="*/ 5 h 214"/>
                <a:gd name="T12" fmla="*/ 176 w 326"/>
                <a:gd name="T13" fmla="*/ 3 h 214"/>
                <a:gd name="T14" fmla="*/ 163 w 326"/>
                <a:gd name="T15" fmla="*/ 3 h 214"/>
                <a:gd name="T16" fmla="*/ 150 w 326"/>
                <a:gd name="T17" fmla="*/ 3 h 214"/>
                <a:gd name="T18" fmla="*/ 137 w 326"/>
                <a:gd name="T19" fmla="*/ 5 h 214"/>
                <a:gd name="T20" fmla="*/ 120 w 326"/>
                <a:gd name="T21" fmla="*/ 42 h 214"/>
                <a:gd name="T22" fmla="*/ 120 w 326"/>
                <a:gd name="T23" fmla="*/ 43 h 214"/>
                <a:gd name="T24" fmla="*/ 95 w 326"/>
                <a:gd name="T25" fmla="*/ 38 h 214"/>
                <a:gd name="T26" fmla="*/ 62 w 326"/>
                <a:gd name="T27" fmla="*/ 10 h 214"/>
                <a:gd name="T28" fmla="*/ 32 w 326"/>
                <a:gd name="T29" fmla="*/ 3 h 214"/>
                <a:gd name="T30" fmla="*/ 9 w 326"/>
                <a:gd name="T31" fmla="*/ 12 h 214"/>
                <a:gd name="T32" fmla="*/ 0 w 326"/>
                <a:gd name="T33" fmla="*/ 37 h 214"/>
                <a:gd name="T34" fmla="*/ 0 w 326"/>
                <a:gd name="T35" fmla="*/ 39 h 214"/>
                <a:gd name="T36" fmla="*/ 0 w 326"/>
                <a:gd name="T37" fmla="*/ 109 h 214"/>
                <a:gd name="T38" fmla="*/ 31 w 326"/>
                <a:gd name="T39" fmla="*/ 139 h 214"/>
                <a:gd name="T40" fmla="*/ 80 w 326"/>
                <a:gd name="T41" fmla="*/ 139 h 214"/>
                <a:gd name="T42" fmla="*/ 80 w 326"/>
                <a:gd name="T43" fmla="*/ 214 h 214"/>
                <a:gd name="T44" fmla="*/ 144 w 326"/>
                <a:gd name="T45" fmla="*/ 214 h 214"/>
                <a:gd name="T46" fmla="*/ 182 w 326"/>
                <a:gd name="T47" fmla="*/ 214 h 214"/>
                <a:gd name="T48" fmla="*/ 245 w 326"/>
                <a:gd name="T49" fmla="*/ 214 h 214"/>
                <a:gd name="T50" fmla="*/ 245 w 326"/>
                <a:gd name="T51" fmla="*/ 139 h 214"/>
                <a:gd name="T52" fmla="*/ 295 w 326"/>
                <a:gd name="T53" fmla="*/ 139 h 214"/>
                <a:gd name="T54" fmla="*/ 326 w 326"/>
                <a:gd name="T55" fmla="*/ 109 h 214"/>
                <a:gd name="T56" fmla="*/ 326 w 326"/>
                <a:gd name="T57" fmla="*/ 39 h 214"/>
                <a:gd name="T58" fmla="*/ 326 w 326"/>
                <a:gd name="T59" fmla="*/ 37 h 214"/>
                <a:gd name="T60" fmla="*/ 317 w 326"/>
                <a:gd name="T61" fmla="*/ 12 h 214"/>
                <a:gd name="T62" fmla="*/ 294 w 326"/>
                <a:gd name="T63" fmla="*/ 3 h 214"/>
                <a:gd name="T64" fmla="*/ 80 w 326"/>
                <a:gd name="T65" fmla="*/ 104 h 214"/>
                <a:gd name="T66" fmla="*/ 55 w 326"/>
                <a:gd name="T67" fmla="*/ 96 h 214"/>
                <a:gd name="T68" fmla="*/ 55 w 326"/>
                <a:gd name="T69" fmla="*/ 42 h 214"/>
                <a:gd name="T70" fmla="*/ 88 w 326"/>
                <a:gd name="T71" fmla="*/ 64 h 214"/>
                <a:gd name="T72" fmla="*/ 121 w 326"/>
                <a:gd name="T73" fmla="*/ 64 h 214"/>
                <a:gd name="T74" fmla="*/ 122 w 326"/>
                <a:gd name="T75" fmla="*/ 77 h 214"/>
                <a:gd name="T76" fmla="*/ 80 w 326"/>
                <a:gd name="T77" fmla="*/ 77 h 214"/>
                <a:gd name="T78" fmla="*/ 80 w 326"/>
                <a:gd name="T79" fmla="*/ 104 h 214"/>
                <a:gd name="T80" fmla="*/ 271 w 326"/>
                <a:gd name="T81" fmla="*/ 96 h 214"/>
                <a:gd name="T82" fmla="*/ 245 w 326"/>
                <a:gd name="T83" fmla="*/ 104 h 214"/>
                <a:gd name="T84" fmla="*/ 245 w 326"/>
                <a:gd name="T85" fmla="*/ 77 h 214"/>
                <a:gd name="T86" fmla="*/ 204 w 326"/>
                <a:gd name="T87" fmla="*/ 77 h 214"/>
                <a:gd name="T88" fmla="*/ 205 w 326"/>
                <a:gd name="T89" fmla="*/ 64 h 214"/>
                <a:gd name="T90" fmla="*/ 238 w 326"/>
                <a:gd name="T91" fmla="*/ 64 h 214"/>
                <a:gd name="T92" fmla="*/ 271 w 326"/>
                <a:gd name="T93" fmla="*/ 42 h 214"/>
                <a:gd name="T94" fmla="*/ 271 w 326"/>
                <a:gd name="T95" fmla="*/ 9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6" h="214">
                  <a:moveTo>
                    <a:pt x="294" y="3"/>
                  </a:moveTo>
                  <a:cubicBezTo>
                    <a:pt x="293" y="3"/>
                    <a:pt x="279" y="0"/>
                    <a:pt x="264" y="10"/>
                  </a:cubicBezTo>
                  <a:cubicBezTo>
                    <a:pt x="249" y="20"/>
                    <a:pt x="231" y="38"/>
                    <a:pt x="231" y="38"/>
                  </a:cubicBezTo>
                  <a:cubicBezTo>
                    <a:pt x="206" y="43"/>
                    <a:pt x="206" y="43"/>
                    <a:pt x="206" y="43"/>
                  </a:cubicBezTo>
                  <a:cubicBezTo>
                    <a:pt x="206" y="42"/>
                    <a:pt x="206" y="42"/>
                    <a:pt x="206" y="42"/>
                  </a:cubicBezTo>
                  <a:cubicBezTo>
                    <a:pt x="206" y="42"/>
                    <a:pt x="209" y="13"/>
                    <a:pt x="189" y="5"/>
                  </a:cubicBezTo>
                  <a:cubicBezTo>
                    <a:pt x="185" y="4"/>
                    <a:pt x="181" y="3"/>
                    <a:pt x="176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45" y="3"/>
                    <a:pt x="141" y="4"/>
                    <a:pt x="137" y="5"/>
                  </a:cubicBezTo>
                  <a:cubicBezTo>
                    <a:pt x="117" y="13"/>
                    <a:pt x="120" y="42"/>
                    <a:pt x="120" y="42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5" y="38"/>
                    <a:pt x="76" y="20"/>
                    <a:pt x="62" y="10"/>
                  </a:cubicBezTo>
                  <a:cubicBezTo>
                    <a:pt x="47" y="0"/>
                    <a:pt x="33" y="3"/>
                    <a:pt x="32" y="3"/>
                  </a:cubicBezTo>
                  <a:cubicBezTo>
                    <a:pt x="23" y="3"/>
                    <a:pt x="15" y="6"/>
                    <a:pt x="9" y="12"/>
                  </a:cubicBezTo>
                  <a:cubicBezTo>
                    <a:pt x="1" y="21"/>
                    <a:pt x="0" y="34"/>
                    <a:pt x="0" y="37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39"/>
                    <a:pt x="30" y="139"/>
                    <a:pt x="31" y="139"/>
                  </a:cubicBezTo>
                  <a:cubicBezTo>
                    <a:pt x="31" y="139"/>
                    <a:pt x="77" y="139"/>
                    <a:pt x="80" y="139"/>
                  </a:cubicBezTo>
                  <a:cubicBezTo>
                    <a:pt x="80" y="143"/>
                    <a:pt x="80" y="214"/>
                    <a:pt x="80" y="214"/>
                  </a:cubicBezTo>
                  <a:cubicBezTo>
                    <a:pt x="144" y="214"/>
                    <a:pt x="144" y="214"/>
                    <a:pt x="144" y="214"/>
                  </a:cubicBezTo>
                  <a:cubicBezTo>
                    <a:pt x="182" y="214"/>
                    <a:pt x="182" y="214"/>
                    <a:pt x="182" y="214"/>
                  </a:cubicBezTo>
                  <a:cubicBezTo>
                    <a:pt x="245" y="214"/>
                    <a:pt x="245" y="214"/>
                    <a:pt x="245" y="214"/>
                  </a:cubicBezTo>
                  <a:cubicBezTo>
                    <a:pt x="245" y="214"/>
                    <a:pt x="245" y="143"/>
                    <a:pt x="245" y="139"/>
                  </a:cubicBezTo>
                  <a:cubicBezTo>
                    <a:pt x="249" y="139"/>
                    <a:pt x="295" y="139"/>
                    <a:pt x="295" y="139"/>
                  </a:cubicBezTo>
                  <a:cubicBezTo>
                    <a:pt x="296" y="139"/>
                    <a:pt x="326" y="139"/>
                    <a:pt x="326" y="109"/>
                  </a:cubicBezTo>
                  <a:cubicBezTo>
                    <a:pt x="326" y="39"/>
                    <a:pt x="326" y="39"/>
                    <a:pt x="326" y="39"/>
                  </a:cubicBezTo>
                  <a:cubicBezTo>
                    <a:pt x="326" y="39"/>
                    <a:pt x="326" y="38"/>
                    <a:pt x="326" y="37"/>
                  </a:cubicBezTo>
                  <a:cubicBezTo>
                    <a:pt x="326" y="34"/>
                    <a:pt x="325" y="21"/>
                    <a:pt x="317" y="12"/>
                  </a:cubicBezTo>
                  <a:cubicBezTo>
                    <a:pt x="311" y="6"/>
                    <a:pt x="303" y="3"/>
                    <a:pt x="294" y="3"/>
                  </a:cubicBezTo>
                  <a:close/>
                  <a:moveTo>
                    <a:pt x="80" y="104"/>
                  </a:moveTo>
                  <a:cubicBezTo>
                    <a:pt x="77" y="103"/>
                    <a:pt x="57" y="96"/>
                    <a:pt x="55" y="96"/>
                  </a:cubicBezTo>
                  <a:cubicBezTo>
                    <a:pt x="55" y="93"/>
                    <a:pt x="55" y="46"/>
                    <a:pt x="55" y="42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0" y="77"/>
                    <a:pt x="80" y="100"/>
                    <a:pt x="80" y="104"/>
                  </a:cubicBezTo>
                  <a:close/>
                  <a:moveTo>
                    <a:pt x="271" y="96"/>
                  </a:moveTo>
                  <a:cubicBezTo>
                    <a:pt x="269" y="96"/>
                    <a:pt x="249" y="103"/>
                    <a:pt x="245" y="104"/>
                  </a:cubicBezTo>
                  <a:cubicBezTo>
                    <a:pt x="245" y="100"/>
                    <a:pt x="245" y="77"/>
                    <a:pt x="245" y="77"/>
                  </a:cubicBezTo>
                  <a:cubicBezTo>
                    <a:pt x="204" y="77"/>
                    <a:pt x="204" y="77"/>
                    <a:pt x="204" y="77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38" y="64"/>
                    <a:pt x="238" y="64"/>
                    <a:pt x="238" y="64"/>
                  </a:cubicBezTo>
                  <a:cubicBezTo>
                    <a:pt x="271" y="42"/>
                    <a:pt x="271" y="42"/>
                    <a:pt x="271" y="42"/>
                  </a:cubicBezTo>
                  <a:cubicBezTo>
                    <a:pt x="271" y="46"/>
                    <a:pt x="271" y="93"/>
                    <a:pt x="27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5643760" y="5027838"/>
            <a:ext cx="980230" cy="658843"/>
            <a:chOff x="3300413" y="2374901"/>
            <a:chExt cx="774700" cy="520700"/>
          </a:xfrm>
          <a:solidFill>
            <a:schemeClr val="bg1"/>
          </a:solidFill>
        </p:grpSpPr>
        <p:sp>
          <p:nvSpPr>
            <p:cNvPr id="107" name="Freeform 31"/>
            <p:cNvSpPr>
              <a:spLocks noEditPoints="1"/>
            </p:cNvSpPr>
            <p:nvPr/>
          </p:nvSpPr>
          <p:spPr bwMode="auto">
            <a:xfrm>
              <a:off x="3641726" y="2536826"/>
              <a:ext cx="392113" cy="296863"/>
            </a:xfrm>
            <a:custGeom>
              <a:avLst/>
              <a:gdLst>
                <a:gd name="T0" fmla="*/ 124 w 206"/>
                <a:gd name="T1" fmla="*/ 146 h 156"/>
                <a:gd name="T2" fmla="*/ 135 w 206"/>
                <a:gd name="T3" fmla="*/ 126 h 156"/>
                <a:gd name="T4" fmla="*/ 171 w 206"/>
                <a:gd name="T5" fmla="*/ 116 h 156"/>
                <a:gd name="T6" fmla="*/ 159 w 206"/>
                <a:gd name="T7" fmla="*/ 74 h 156"/>
                <a:gd name="T8" fmla="*/ 166 w 206"/>
                <a:gd name="T9" fmla="*/ 72 h 156"/>
                <a:gd name="T10" fmla="*/ 179 w 206"/>
                <a:gd name="T11" fmla="*/ 121 h 156"/>
                <a:gd name="T12" fmla="*/ 175 w 206"/>
                <a:gd name="T13" fmla="*/ 121 h 156"/>
                <a:gd name="T14" fmla="*/ 137 w 206"/>
                <a:gd name="T15" fmla="*/ 133 h 156"/>
                <a:gd name="T16" fmla="*/ 137 w 206"/>
                <a:gd name="T17" fmla="*/ 133 h 156"/>
                <a:gd name="T18" fmla="*/ 130 w 206"/>
                <a:gd name="T19" fmla="*/ 144 h 156"/>
                <a:gd name="T20" fmla="*/ 157 w 206"/>
                <a:gd name="T21" fmla="*/ 151 h 156"/>
                <a:gd name="T22" fmla="*/ 199 w 206"/>
                <a:gd name="T23" fmla="*/ 141 h 156"/>
                <a:gd name="T24" fmla="*/ 205 w 206"/>
                <a:gd name="T25" fmla="*/ 111 h 156"/>
                <a:gd name="T26" fmla="*/ 183 w 206"/>
                <a:gd name="T27" fmla="*/ 44 h 156"/>
                <a:gd name="T28" fmla="*/ 105 w 206"/>
                <a:gd name="T29" fmla="*/ 3 h 156"/>
                <a:gd name="T30" fmla="*/ 25 w 206"/>
                <a:gd name="T31" fmla="*/ 42 h 156"/>
                <a:gd name="T32" fmla="*/ 25 w 206"/>
                <a:gd name="T33" fmla="*/ 42 h 156"/>
                <a:gd name="T34" fmla="*/ 0 w 206"/>
                <a:gd name="T35" fmla="*/ 94 h 156"/>
                <a:gd name="T36" fmla="*/ 6 w 206"/>
                <a:gd name="T37" fmla="*/ 109 h 156"/>
                <a:gd name="T38" fmla="*/ 44 w 206"/>
                <a:gd name="T39" fmla="*/ 118 h 156"/>
                <a:gd name="T40" fmla="*/ 75 w 206"/>
                <a:gd name="T41" fmla="*/ 118 h 156"/>
                <a:gd name="T42" fmla="*/ 96 w 206"/>
                <a:gd name="T43" fmla="*/ 112 h 156"/>
                <a:gd name="T44" fmla="*/ 97 w 206"/>
                <a:gd name="T45" fmla="*/ 108 h 156"/>
                <a:gd name="T46" fmla="*/ 35 w 206"/>
                <a:gd name="T47" fmla="*/ 92 h 156"/>
                <a:gd name="T48" fmla="*/ 35 w 206"/>
                <a:gd name="T49" fmla="*/ 85 h 156"/>
                <a:gd name="T50" fmla="*/ 104 w 206"/>
                <a:gd name="T51" fmla="*/ 107 h 156"/>
                <a:gd name="T52" fmla="*/ 104 w 206"/>
                <a:gd name="T53" fmla="*/ 108 h 156"/>
                <a:gd name="T54" fmla="*/ 100 w 206"/>
                <a:gd name="T55" fmla="*/ 117 h 156"/>
                <a:gd name="T56" fmla="*/ 74 w 206"/>
                <a:gd name="T57" fmla="*/ 124 h 156"/>
                <a:gd name="T58" fmla="*/ 44 w 206"/>
                <a:gd name="T59" fmla="*/ 125 h 156"/>
                <a:gd name="T60" fmla="*/ 42 w 206"/>
                <a:gd name="T61" fmla="*/ 125 h 156"/>
                <a:gd name="T62" fmla="*/ 42 w 206"/>
                <a:gd name="T63" fmla="*/ 125 h 156"/>
                <a:gd name="T64" fmla="*/ 41 w 206"/>
                <a:gd name="T65" fmla="*/ 125 h 156"/>
                <a:gd name="T66" fmla="*/ 41 w 206"/>
                <a:gd name="T67" fmla="*/ 156 h 156"/>
                <a:gd name="T68" fmla="*/ 136 w 206"/>
                <a:gd name="T69" fmla="*/ 156 h 156"/>
                <a:gd name="T70" fmla="*/ 124 w 206"/>
                <a:gd name="T71" fmla="*/ 146 h 156"/>
                <a:gd name="T72" fmla="*/ 92 w 206"/>
                <a:gd name="T73" fmla="*/ 132 h 156"/>
                <a:gd name="T74" fmla="*/ 92 w 206"/>
                <a:gd name="T75" fmla="*/ 149 h 156"/>
                <a:gd name="T76" fmla="*/ 48 w 206"/>
                <a:gd name="T77" fmla="*/ 149 h 156"/>
                <a:gd name="T78" fmla="*/ 48 w 206"/>
                <a:gd name="T79" fmla="*/ 132 h 156"/>
                <a:gd name="T80" fmla="*/ 92 w 206"/>
                <a:gd name="T81" fmla="*/ 13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6" h="156">
                  <a:moveTo>
                    <a:pt x="124" y="146"/>
                  </a:moveTo>
                  <a:cubicBezTo>
                    <a:pt x="120" y="136"/>
                    <a:pt x="129" y="129"/>
                    <a:pt x="135" y="126"/>
                  </a:cubicBezTo>
                  <a:cubicBezTo>
                    <a:pt x="147" y="121"/>
                    <a:pt x="163" y="117"/>
                    <a:pt x="171" y="116"/>
                  </a:cubicBezTo>
                  <a:cubicBezTo>
                    <a:pt x="169" y="110"/>
                    <a:pt x="159" y="74"/>
                    <a:pt x="159" y="74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79" y="121"/>
                    <a:pt x="179" y="121"/>
                    <a:pt x="179" y="121"/>
                  </a:cubicBezTo>
                  <a:cubicBezTo>
                    <a:pt x="175" y="121"/>
                    <a:pt x="175" y="121"/>
                    <a:pt x="175" y="121"/>
                  </a:cubicBezTo>
                  <a:cubicBezTo>
                    <a:pt x="175" y="121"/>
                    <a:pt x="152" y="126"/>
                    <a:pt x="137" y="13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7" y="133"/>
                    <a:pt x="127" y="137"/>
                    <a:pt x="130" y="144"/>
                  </a:cubicBezTo>
                  <a:cubicBezTo>
                    <a:pt x="131" y="146"/>
                    <a:pt x="133" y="151"/>
                    <a:pt x="157" y="151"/>
                  </a:cubicBezTo>
                  <a:cubicBezTo>
                    <a:pt x="180" y="151"/>
                    <a:pt x="193" y="148"/>
                    <a:pt x="199" y="141"/>
                  </a:cubicBezTo>
                  <a:cubicBezTo>
                    <a:pt x="204" y="135"/>
                    <a:pt x="206" y="126"/>
                    <a:pt x="205" y="111"/>
                  </a:cubicBezTo>
                  <a:cubicBezTo>
                    <a:pt x="201" y="72"/>
                    <a:pt x="183" y="44"/>
                    <a:pt x="183" y="44"/>
                  </a:cubicBezTo>
                  <a:cubicBezTo>
                    <a:pt x="153" y="0"/>
                    <a:pt x="105" y="3"/>
                    <a:pt x="105" y="3"/>
                  </a:cubicBezTo>
                  <a:cubicBezTo>
                    <a:pt x="105" y="3"/>
                    <a:pt x="58" y="0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4" y="42"/>
                    <a:pt x="0" y="69"/>
                    <a:pt x="0" y="94"/>
                  </a:cubicBezTo>
                  <a:cubicBezTo>
                    <a:pt x="0" y="100"/>
                    <a:pt x="2" y="105"/>
                    <a:pt x="6" y="109"/>
                  </a:cubicBezTo>
                  <a:cubicBezTo>
                    <a:pt x="14" y="117"/>
                    <a:pt x="32" y="118"/>
                    <a:pt x="44" y="118"/>
                  </a:cubicBezTo>
                  <a:cubicBezTo>
                    <a:pt x="69" y="119"/>
                    <a:pt x="75" y="118"/>
                    <a:pt x="75" y="118"/>
                  </a:cubicBezTo>
                  <a:cubicBezTo>
                    <a:pt x="87" y="117"/>
                    <a:pt x="92" y="116"/>
                    <a:pt x="96" y="112"/>
                  </a:cubicBezTo>
                  <a:cubicBezTo>
                    <a:pt x="97" y="111"/>
                    <a:pt x="97" y="110"/>
                    <a:pt x="97" y="108"/>
                  </a:cubicBezTo>
                  <a:cubicBezTo>
                    <a:pt x="96" y="97"/>
                    <a:pt x="60" y="92"/>
                    <a:pt x="35" y="92"/>
                  </a:cubicBezTo>
                  <a:cubicBezTo>
                    <a:pt x="35" y="85"/>
                    <a:pt x="35" y="85"/>
                    <a:pt x="35" y="85"/>
                  </a:cubicBezTo>
                  <a:cubicBezTo>
                    <a:pt x="46" y="85"/>
                    <a:pt x="102" y="87"/>
                    <a:pt x="104" y="107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12"/>
                    <a:pt x="103" y="115"/>
                    <a:pt x="100" y="117"/>
                  </a:cubicBezTo>
                  <a:cubicBezTo>
                    <a:pt x="96" y="122"/>
                    <a:pt x="87" y="124"/>
                    <a:pt x="74" y="124"/>
                  </a:cubicBezTo>
                  <a:cubicBezTo>
                    <a:pt x="74" y="124"/>
                    <a:pt x="67" y="125"/>
                    <a:pt x="44" y="125"/>
                  </a:cubicBezTo>
                  <a:cubicBezTo>
                    <a:pt x="44" y="125"/>
                    <a:pt x="43" y="125"/>
                    <a:pt x="42" y="125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136" y="156"/>
                    <a:pt x="136" y="156"/>
                    <a:pt x="136" y="156"/>
                  </a:cubicBezTo>
                  <a:cubicBezTo>
                    <a:pt x="130" y="154"/>
                    <a:pt x="125" y="151"/>
                    <a:pt x="124" y="146"/>
                  </a:cubicBezTo>
                  <a:close/>
                  <a:moveTo>
                    <a:pt x="92" y="132"/>
                  </a:moveTo>
                  <a:cubicBezTo>
                    <a:pt x="92" y="136"/>
                    <a:pt x="92" y="145"/>
                    <a:pt x="92" y="149"/>
                  </a:cubicBezTo>
                  <a:cubicBezTo>
                    <a:pt x="87" y="149"/>
                    <a:pt x="53" y="149"/>
                    <a:pt x="48" y="149"/>
                  </a:cubicBezTo>
                  <a:cubicBezTo>
                    <a:pt x="48" y="145"/>
                    <a:pt x="48" y="136"/>
                    <a:pt x="48" y="132"/>
                  </a:cubicBezTo>
                  <a:cubicBezTo>
                    <a:pt x="53" y="132"/>
                    <a:pt x="87" y="132"/>
                    <a:pt x="9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3775076" y="2374901"/>
              <a:ext cx="136525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33"/>
            <p:cNvSpPr>
              <a:spLocks/>
            </p:cNvSpPr>
            <p:nvPr/>
          </p:nvSpPr>
          <p:spPr bwMode="auto">
            <a:xfrm>
              <a:off x="3633788" y="2776538"/>
              <a:ext cx="61913" cy="30163"/>
            </a:xfrm>
            <a:custGeom>
              <a:avLst/>
              <a:gdLst>
                <a:gd name="T0" fmla="*/ 39 w 39"/>
                <a:gd name="T1" fmla="*/ 12 h 19"/>
                <a:gd name="T2" fmla="*/ 3 w 39"/>
                <a:gd name="T3" fmla="*/ 0 h 19"/>
                <a:gd name="T4" fmla="*/ 0 w 39"/>
                <a:gd name="T5" fmla="*/ 7 h 19"/>
                <a:gd name="T6" fmla="*/ 36 w 39"/>
                <a:gd name="T7" fmla="*/ 19 h 19"/>
                <a:gd name="T8" fmla="*/ 39 w 39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9">
                  <a:moveTo>
                    <a:pt x="39" y="12"/>
                  </a:moveTo>
                  <a:lnTo>
                    <a:pt x="3" y="0"/>
                  </a:lnTo>
                  <a:lnTo>
                    <a:pt x="0" y="7"/>
                  </a:lnTo>
                  <a:lnTo>
                    <a:pt x="36" y="19"/>
                  </a:lnTo>
                  <a:lnTo>
                    <a:pt x="3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Rectangle 34"/>
            <p:cNvSpPr>
              <a:spLocks noChangeArrowheads="1"/>
            </p:cNvSpPr>
            <p:nvPr/>
          </p:nvSpPr>
          <p:spPr bwMode="auto">
            <a:xfrm>
              <a:off x="3630613" y="2819401"/>
              <a:ext cx="5873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35"/>
            <p:cNvSpPr>
              <a:spLocks noEditPoints="1"/>
            </p:cNvSpPr>
            <p:nvPr/>
          </p:nvSpPr>
          <p:spPr bwMode="auto">
            <a:xfrm>
              <a:off x="3355976" y="2530476"/>
              <a:ext cx="220663" cy="303213"/>
            </a:xfrm>
            <a:custGeom>
              <a:avLst/>
              <a:gdLst>
                <a:gd name="T0" fmla="*/ 113 w 116"/>
                <a:gd name="T1" fmla="*/ 159 h 159"/>
                <a:gd name="T2" fmla="*/ 116 w 116"/>
                <a:gd name="T3" fmla="*/ 159 h 159"/>
                <a:gd name="T4" fmla="*/ 116 w 116"/>
                <a:gd name="T5" fmla="*/ 0 h 159"/>
                <a:gd name="T6" fmla="*/ 113 w 116"/>
                <a:gd name="T7" fmla="*/ 0 h 159"/>
                <a:gd name="T8" fmla="*/ 4 w 116"/>
                <a:gd name="T9" fmla="*/ 0 h 159"/>
                <a:gd name="T10" fmla="*/ 0 w 116"/>
                <a:gd name="T11" fmla="*/ 0 h 159"/>
                <a:gd name="T12" fmla="*/ 0 w 116"/>
                <a:gd name="T13" fmla="*/ 159 h 159"/>
                <a:gd name="T14" fmla="*/ 4 w 116"/>
                <a:gd name="T15" fmla="*/ 159 h 159"/>
                <a:gd name="T16" fmla="*/ 113 w 116"/>
                <a:gd name="T17" fmla="*/ 159 h 159"/>
                <a:gd name="T18" fmla="*/ 7 w 116"/>
                <a:gd name="T19" fmla="*/ 142 h 159"/>
                <a:gd name="T20" fmla="*/ 109 w 116"/>
                <a:gd name="T21" fmla="*/ 142 h 159"/>
                <a:gd name="T22" fmla="*/ 109 w 116"/>
                <a:gd name="T23" fmla="*/ 152 h 159"/>
                <a:gd name="T24" fmla="*/ 7 w 116"/>
                <a:gd name="T25" fmla="*/ 152 h 159"/>
                <a:gd name="T26" fmla="*/ 7 w 116"/>
                <a:gd name="T27" fmla="*/ 142 h 159"/>
                <a:gd name="T28" fmla="*/ 109 w 116"/>
                <a:gd name="T29" fmla="*/ 7 h 159"/>
                <a:gd name="T30" fmla="*/ 109 w 116"/>
                <a:gd name="T31" fmla="*/ 17 h 159"/>
                <a:gd name="T32" fmla="*/ 7 w 116"/>
                <a:gd name="T33" fmla="*/ 17 h 159"/>
                <a:gd name="T34" fmla="*/ 7 w 116"/>
                <a:gd name="T35" fmla="*/ 7 h 159"/>
                <a:gd name="T36" fmla="*/ 109 w 116"/>
                <a:gd name="T37" fmla="*/ 7 h 159"/>
                <a:gd name="T38" fmla="*/ 109 w 116"/>
                <a:gd name="T39" fmla="*/ 24 h 159"/>
                <a:gd name="T40" fmla="*/ 109 w 116"/>
                <a:gd name="T41" fmla="*/ 34 h 159"/>
                <a:gd name="T42" fmla="*/ 7 w 116"/>
                <a:gd name="T43" fmla="*/ 34 h 159"/>
                <a:gd name="T44" fmla="*/ 7 w 116"/>
                <a:gd name="T45" fmla="*/ 24 h 159"/>
                <a:gd name="T46" fmla="*/ 109 w 116"/>
                <a:gd name="T47" fmla="*/ 24 h 159"/>
                <a:gd name="T48" fmla="*/ 109 w 116"/>
                <a:gd name="T49" fmla="*/ 41 h 159"/>
                <a:gd name="T50" fmla="*/ 109 w 116"/>
                <a:gd name="T51" fmla="*/ 51 h 159"/>
                <a:gd name="T52" fmla="*/ 7 w 116"/>
                <a:gd name="T53" fmla="*/ 51 h 159"/>
                <a:gd name="T54" fmla="*/ 7 w 116"/>
                <a:gd name="T55" fmla="*/ 41 h 159"/>
                <a:gd name="T56" fmla="*/ 109 w 116"/>
                <a:gd name="T57" fmla="*/ 41 h 159"/>
                <a:gd name="T58" fmla="*/ 109 w 116"/>
                <a:gd name="T59" fmla="*/ 58 h 159"/>
                <a:gd name="T60" fmla="*/ 109 w 116"/>
                <a:gd name="T61" fmla="*/ 68 h 159"/>
                <a:gd name="T62" fmla="*/ 7 w 116"/>
                <a:gd name="T63" fmla="*/ 68 h 159"/>
                <a:gd name="T64" fmla="*/ 7 w 116"/>
                <a:gd name="T65" fmla="*/ 58 h 159"/>
                <a:gd name="T66" fmla="*/ 109 w 116"/>
                <a:gd name="T67" fmla="*/ 58 h 159"/>
                <a:gd name="T68" fmla="*/ 109 w 116"/>
                <a:gd name="T69" fmla="*/ 74 h 159"/>
                <a:gd name="T70" fmla="*/ 109 w 116"/>
                <a:gd name="T71" fmla="*/ 85 h 159"/>
                <a:gd name="T72" fmla="*/ 7 w 116"/>
                <a:gd name="T73" fmla="*/ 85 h 159"/>
                <a:gd name="T74" fmla="*/ 7 w 116"/>
                <a:gd name="T75" fmla="*/ 74 h 159"/>
                <a:gd name="T76" fmla="*/ 109 w 116"/>
                <a:gd name="T77" fmla="*/ 74 h 159"/>
                <a:gd name="T78" fmla="*/ 109 w 116"/>
                <a:gd name="T79" fmla="*/ 91 h 159"/>
                <a:gd name="T80" fmla="*/ 109 w 116"/>
                <a:gd name="T81" fmla="*/ 101 h 159"/>
                <a:gd name="T82" fmla="*/ 7 w 116"/>
                <a:gd name="T83" fmla="*/ 101 h 159"/>
                <a:gd name="T84" fmla="*/ 7 w 116"/>
                <a:gd name="T85" fmla="*/ 91 h 159"/>
                <a:gd name="T86" fmla="*/ 109 w 116"/>
                <a:gd name="T87" fmla="*/ 91 h 159"/>
                <a:gd name="T88" fmla="*/ 109 w 116"/>
                <a:gd name="T89" fmla="*/ 108 h 159"/>
                <a:gd name="T90" fmla="*/ 109 w 116"/>
                <a:gd name="T91" fmla="*/ 118 h 159"/>
                <a:gd name="T92" fmla="*/ 7 w 116"/>
                <a:gd name="T93" fmla="*/ 118 h 159"/>
                <a:gd name="T94" fmla="*/ 7 w 116"/>
                <a:gd name="T95" fmla="*/ 108 h 159"/>
                <a:gd name="T96" fmla="*/ 109 w 116"/>
                <a:gd name="T97" fmla="*/ 108 h 159"/>
                <a:gd name="T98" fmla="*/ 109 w 116"/>
                <a:gd name="T99" fmla="*/ 125 h 159"/>
                <a:gd name="T100" fmla="*/ 109 w 116"/>
                <a:gd name="T101" fmla="*/ 135 h 159"/>
                <a:gd name="T102" fmla="*/ 7 w 116"/>
                <a:gd name="T103" fmla="*/ 135 h 159"/>
                <a:gd name="T104" fmla="*/ 7 w 116"/>
                <a:gd name="T105" fmla="*/ 125 h 159"/>
                <a:gd name="T106" fmla="*/ 109 w 116"/>
                <a:gd name="T107" fmla="*/ 12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59">
                  <a:moveTo>
                    <a:pt x="113" y="159"/>
                  </a:moveTo>
                  <a:cubicBezTo>
                    <a:pt x="116" y="159"/>
                    <a:pt x="116" y="159"/>
                    <a:pt x="116" y="159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4" y="159"/>
                    <a:pt x="4" y="159"/>
                    <a:pt x="4" y="159"/>
                  </a:cubicBezTo>
                  <a:lnTo>
                    <a:pt x="113" y="159"/>
                  </a:lnTo>
                  <a:close/>
                  <a:moveTo>
                    <a:pt x="7" y="142"/>
                  </a:moveTo>
                  <a:cubicBezTo>
                    <a:pt x="109" y="142"/>
                    <a:pt x="109" y="142"/>
                    <a:pt x="109" y="142"/>
                  </a:cubicBezTo>
                  <a:cubicBezTo>
                    <a:pt x="109" y="147"/>
                    <a:pt x="109" y="151"/>
                    <a:pt x="109" y="152"/>
                  </a:cubicBezTo>
                  <a:cubicBezTo>
                    <a:pt x="103" y="152"/>
                    <a:pt x="13" y="152"/>
                    <a:pt x="7" y="152"/>
                  </a:cubicBezTo>
                  <a:cubicBezTo>
                    <a:pt x="7" y="151"/>
                    <a:pt x="7" y="147"/>
                    <a:pt x="7" y="142"/>
                  </a:cubicBezTo>
                  <a:close/>
                  <a:moveTo>
                    <a:pt x="109" y="7"/>
                  </a:moveTo>
                  <a:cubicBezTo>
                    <a:pt x="109" y="8"/>
                    <a:pt x="109" y="12"/>
                    <a:pt x="109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2"/>
                    <a:pt x="7" y="8"/>
                    <a:pt x="7" y="7"/>
                  </a:cubicBezTo>
                  <a:cubicBezTo>
                    <a:pt x="13" y="7"/>
                    <a:pt x="103" y="7"/>
                    <a:pt x="109" y="7"/>
                  </a:cubicBezTo>
                  <a:close/>
                  <a:moveTo>
                    <a:pt x="109" y="24"/>
                  </a:moveTo>
                  <a:cubicBezTo>
                    <a:pt x="109" y="27"/>
                    <a:pt x="109" y="30"/>
                    <a:pt x="10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0"/>
                    <a:pt x="7" y="27"/>
                    <a:pt x="7" y="24"/>
                  </a:cubicBezTo>
                  <a:lnTo>
                    <a:pt x="109" y="24"/>
                  </a:lnTo>
                  <a:close/>
                  <a:moveTo>
                    <a:pt x="109" y="41"/>
                  </a:moveTo>
                  <a:cubicBezTo>
                    <a:pt x="109" y="44"/>
                    <a:pt x="109" y="47"/>
                    <a:pt x="109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47"/>
                    <a:pt x="7" y="44"/>
                    <a:pt x="7" y="41"/>
                  </a:cubicBezTo>
                  <a:lnTo>
                    <a:pt x="109" y="41"/>
                  </a:lnTo>
                  <a:close/>
                  <a:moveTo>
                    <a:pt x="109" y="58"/>
                  </a:moveTo>
                  <a:cubicBezTo>
                    <a:pt x="109" y="61"/>
                    <a:pt x="109" y="64"/>
                    <a:pt x="109" y="68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7" y="64"/>
                    <a:pt x="7" y="61"/>
                    <a:pt x="7" y="58"/>
                  </a:cubicBezTo>
                  <a:lnTo>
                    <a:pt x="109" y="58"/>
                  </a:lnTo>
                  <a:close/>
                  <a:moveTo>
                    <a:pt x="109" y="74"/>
                  </a:moveTo>
                  <a:cubicBezTo>
                    <a:pt x="109" y="78"/>
                    <a:pt x="109" y="81"/>
                    <a:pt x="109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1"/>
                    <a:pt x="7" y="78"/>
                    <a:pt x="7" y="74"/>
                  </a:cubicBezTo>
                  <a:lnTo>
                    <a:pt x="109" y="74"/>
                  </a:lnTo>
                  <a:close/>
                  <a:moveTo>
                    <a:pt x="109" y="91"/>
                  </a:moveTo>
                  <a:cubicBezTo>
                    <a:pt x="109" y="95"/>
                    <a:pt x="109" y="98"/>
                    <a:pt x="109" y="101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7" y="98"/>
                    <a:pt x="7" y="95"/>
                    <a:pt x="7" y="91"/>
                  </a:cubicBezTo>
                  <a:lnTo>
                    <a:pt x="109" y="91"/>
                  </a:lnTo>
                  <a:close/>
                  <a:moveTo>
                    <a:pt x="109" y="108"/>
                  </a:moveTo>
                  <a:cubicBezTo>
                    <a:pt x="109" y="112"/>
                    <a:pt x="109" y="115"/>
                    <a:pt x="109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5"/>
                    <a:pt x="7" y="112"/>
                    <a:pt x="7" y="108"/>
                  </a:cubicBezTo>
                  <a:lnTo>
                    <a:pt x="109" y="108"/>
                  </a:lnTo>
                  <a:close/>
                  <a:moveTo>
                    <a:pt x="109" y="125"/>
                  </a:moveTo>
                  <a:cubicBezTo>
                    <a:pt x="109" y="129"/>
                    <a:pt x="109" y="132"/>
                    <a:pt x="109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7" y="132"/>
                    <a:pt x="7" y="129"/>
                    <a:pt x="7" y="125"/>
                  </a:cubicBezTo>
                  <a:lnTo>
                    <a:pt x="109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36"/>
            <p:cNvSpPr>
              <a:spLocks/>
            </p:cNvSpPr>
            <p:nvPr/>
          </p:nvSpPr>
          <p:spPr bwMode="auto">
            <a:xfrm>
              <a:off x="3300413" y="2862263"/>
              <a:ext cx="774700" cy="33338"/>
            </a:xfrm>
            <a:custGeom>
              <a:avLst/>
              <a:gdLst>
                <a:gd name="T0" fmla="*/ 0 w 488"/>
                <a:gd name="T1" fmla="*/ 0 h 21"/>
                <a:gd name="T2" fmla="*/ 0 w 488"/>
                <a:gd name="T3" fmla="*/ 21 h 21"/>
                <a:gd name="T4" fmla="*/ 488 w 488"/>
                <a:gd name="T5" fmla="*/ 21 h 21"/>
                <a:gd name="T6" fmla="*/ 488 w 488"/>
                <a:gd name="T7" fmla="*/ 0 h 21"/>
                <a:gd name="T8" fmla="*/ 245 w 488"/>
                <a:gd name="T9" fmla="*/ 0 h 21"/>
                <a:gd name="T10" fmla="*/ 0 w 488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21">
                  <a:moveTo>
                    <a:pt x="0" y="0"/>
                  </a:moveTo>
                  <a:lnTo>
                    <a:pt x="0" y="21"/>
                  </a:lnTo>
                  <a:lnTo>
                    <a:pt x="488" y="21"/>
                  </a:lnTo>
                  <a:lnTo>
                    <a:pt x="488" y="0"/>
                  </a:lnTo>
                  <a:lnTo>
                    <a:pt x="2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3" name="Freeform 85"/>
          <p:cNvSpPr>
            <a:spLocks noEditPoints="1"/>
          </p:cNvSpPr>
          <p:nvPr/>
        </p:nvSpPr>
        <p:spPr bwMode="auto">
          <a:xfrm>
            <a:off x="10135410" y="4424822"/>
            <a:ext cx="656792" cy="772696"/>
          </a:xfrm>
          <a:custGeom>
            <a:avLst/>
            <a:gdLst>
              <a:gd name="T0" fmla="*/ 170 w 224"/>
              <a:gd name="T1" fmla="*/ 0 h 264"/>
              <a:gd name="T2" fmla="*/ 200 w 224"/>
              <a:gd name="T3" fmla="*/ 30 h 264"/>
              <a:gd name="T4" fmla="*/ 188 w 224"/>
              <a:gd name="T5" fmla="*/ 104 h 264"/>
              <a:gd name="T6" fmla="*/ 183 w 224"/>
              <a:gd name="T7" fmla="*/ 18 h 264"/>
              <a:gd name="T8" fmla="*/ 56 w 224"/>
              <a:gd name="T9" fmla="*/ 13 h 264"/>
              <a:gd name="T10" fmla="*/ 75 w 224"/>
              <a:gd name="T11" fmla="*/ 37 h 264"/>
              <a:gd name="T12" fmla="*/ 12 w 224"/>
              <a:gd name="T13" fmla="*/ 112 h 264"/>
              <a:gd name="T14" fmla="*/ 17 w 224"/>
              <a:gd name="T15" fmla="*/ 240 h 264"/>
              <a:gd name="T16" fmla="*/ 67 w 224"/>
              <a:gd name="T17" fmla="*/ 245 h 264"/>
              <a:gd name="T18" fmla="*/ 29 w 224"/>
              <a:gd name="T19" fmla="*/ 257 h 264"/>
              <a:gd name="T20" fmla="*/ 0 w 224"/>
              <a:gd name="T21" fmla="*/ 228 h 264"/>
              <a:gd name="T22" fmla="*/ 0 w 224"/>
              <a:gd name="T23" fmla="*/ 108 h 264"/>
              <a:gd name="T24" fmla="*/ 34 w 224"/>
              <a:gd name="T25" fmla="*/ 3 h 264"/>
              <a:gd name="T26" fmla="*/ 34 w 224"/>
              <a:gd name="T27" fmla="*/ 3 h 264"/>
              <a:gd name="T28" fmla="*/ 34 w 224"/>
              <a:gd name="T29" fmla="*/ 3 h 264"/>
              <a:gd name="T30" fmla="*/ 36 w 224"/>
              <a:gd name="T31" fmla="*/ 2 h 264"/>
              <a:gd name="T32" fmla="*/ 36 w 224"/>
              <a:gd name="T33" fmla="*/ 2 h 264"/>
              <a:gd name="T34" fmla="*/ 36 w 224"/>
              <a:gd name="T35" fmla="*/ 2 h 264"/>
              <a:gd name="T36" fmla="*/ 36 w 224"/>
              <a:gd name="T37" fmla="*/ 2 h 264"/>
              <a:gd name="T38" fmla="*/ 38 w 224"/>
              <a:gd name="T39" fmla="*/ 0 h 264"/>
              <a:gd name="T40" fmla="*/ 38 w 224"/>
              <a:gd name="T41" fmla="*/ 0 h 264"/>
              <a:gd name="T42" fmla="*/ 38 w 224"/>
              <a:gd name="T43" fmla="*/ 0 h 264"/>
              <a:gd name="T44" fmla="*/ 38 w 224"/>
              <a:gd name="T45" fmla="*/ 0 h 264"/>
              <a:gd name="T46" fmla="*/ 38 w 224"/>
              <a:gd name="T47" fmla="*/ 0 h 264"/>
              <a:gd name="T48" fmla="*/ 39 w 224"/>
              <a:gd name="T49" fmla="*/ 0 h 264"/>
              <a:gd name="T50" fmla="*/ 40 w 224"/>
              <a:gd name="T51" fmla="*/ 0 h 264"/>
              <a:gd name="T52" fmla="*/ 37 w 224"/>
              <a:gd name="T53" fmla="*/ 180 h 264"/>
              <a:gd name="T54" fmla="*/ 101 w 224"/>
              <a:gd name="T55" fmla="*/ 170 h 264"/>
              <a:gd name="T56" fmla="*/ 37 w 224"/>
              <a:gd name="T57" fmla="*/ 143 h 264"/>
              <a:gd name="T58" fmla="*/ 101 w 224"/>
              <a:gd name="T59" fmla="*/ 153 h 264"/>
              <a:gd name="T60" fmla="*/ 37 w 224"/>
              <a:gd name="T61" fmla="*/ 143 h 264"/>
              <a:gd name="T62" fmla="*/ 37 w 224"/>
              <a:gd name="T63" fmla="*/ 127 h 264"/>
              <a:gd name="T64" fmla="*/ 166 w 224"/>
              <a:gd name="T65" fmla="*/ 117 h 264"/>
              <a:gd name="T66" fmla="*/ 104 w 224"/>
              <a:gd name="T67" fmla="*/ 86 h 264"/>
              <a:gd name="T68" fmla="*/ 166 w 224"/>
              <a:gd name="T69" fmla="*/ 96 h 264"/>
              <a:gd name="T70" fmla="*/ 104 w 224"/>
              <a:gd name="T71" fmla="*/ 86 h 264"/>
              <a:gd name="T72" fmla="*/ 104 w 224"/>
              <a:gd name="T73" fmla="*/ 69 h 264"/>
              <a:gd name="T74" fmla="*/ 166 w 224"/>
              <a:gd name="T75" fmla="*/ 59 h 264"/>
              <a:gd name="T76" fmla="*/ 104 w 224"/>
              <a:gd name="T77" fmla="*/ 34 h 264"/>
              <a:gd name="T78" fmla="*/ 166 w 224"/>
              <a:gd name="T79" fmla="*/ 44 h 264"/>
              <a:gd name="T80" fmla="*/ 104 w 224"/>
              <a:gd name="T81" fmla="*/ 34 h 264"/>
              <a:gd name="T82" fmla="*/ 94 w 224"/>
              <a:gd name="T83" fmla="*/ 217 h 264"/>
              <a:gd name="T84" fmla="*/ 224 w 224"/>
              <a:gd name="T85" fmla="*/ 147 h 264"/>
              <a:gd name="T86" fmla="*/ 90 w 224"/>
              <a:gd name="T87" fmla="*/ 222 h 264"/>
              <a:gd name="T88" fmla="*/ 88 w 224"/>
              <a:gd name="T89" fmla="*/ 264 h 264"/>
              <a:gd name="T90" fmla="*/ 90 w 224"/>
              <a:gd name="T91" fmla="*/ 222 h 264"/>
              <a:gd name="T92" fmla="*/ 188 w 224"/>
              <a:gd name="T93" fmla="*/ 205 h 264"/>
              <a:gd name="T94" fmla="*/ 183 w 224"/>
              <a:gd name="T95" fmla="*/ 240 h 264"/>
              <a:gd name="T96" fmla="*/ 147 w 224"/>
              <a:gd name="T97" fmla="*/ 245 h 264"/>
              <a:gd name="T98" fmla="*/ 145 w 224"/>
              <a:gd name="T99" fmla="*/ 257 h 264"/>
              <a:gd name="T100" fmla="*/ 191 w 224"/>
              <a:gd name="T101" fmla="*/ 248 h 264"/>
              <a:gd name="T102" fmla="*/ 200 w 224"/>
              <a:gd name="T103" fmla="*/ 192 h 264"/>
              <a:gd name="T104" fmla="*/ 62 w 224"/>
              <a:gd name="T105" fmla="*/ 34 h 264"/>
              <a:gd name="T106" fmla="*/ 22 w 224"/>
              <a:gd name="T107" fmla="*/ 8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4" h="264">
                <a:moveTo>
                  <a:pt x="40" y="0"/>
                </a:moveTo>
                <a:cubicBezTo>
                  <a:pt x="170" y="0"/>
                  <a:pt x="170" y="0"/>
                  <a:pt x="170" y="0"/>
                </a:cubicBezTo>
                <a:cubicBezTo>
                  <a:pt x="179" y="0"/>
                  <a:pt x="186" y="3"/>
                  <a:pt x="191" y="9"/>
                </a:cubicBezTo>
                <a:cubicBezTo>
                  <a:pt x="197" y="14"/>
                  <a:pt x="200" y="21"/>
                  <a:pt x="200" y="30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188" y="104"/>
                  <a:pt x="188" y="104"/>
                  <a:pt x="188" y="104"/>
                </a:cubicBezTo>
                <a:cubicBezTo>
                  <a:pt x="188" y="30"/>
                  <a:pt x="188" y="30"/>
                  <a:pt x="188" y="30"/>
                </a:cubicBezTo>
                <a:cubicBezTo>
                  <a:pt x="188" y="25"/>
                  <a:pt x="186" y="21"/>
                  <a:pt x="183" y="18"/>
                </a:cubicBezTo>
                <a:cubicBezTo>
                  <a:pt x="179" y="14"/>
                  <a:pt x="175" y="13"/>
                  <a:pt x="170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75" y="28"/>
                  <a:pt x="75" y="28"/>
                  <a:pt x="75" y="28"/>
                </a:cubicBezTo>
                <a:cubicBezTo>
                  <a:pt x="77" y="30"/>
                  <a:pt x="77" y="34"/>
                  <a:pt x="75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12" y="112"/>
                  <a:pt x="12" y="112"/>
                  <a:pt x="12" y="112"/>
                </a:cubicBezTo>
                <a:cubicBezTo>
                  <a:pt x="12" y="228"/>
                  <a:pt x="12" y="228"/>
                  <a:pt x="12" y="228"/>
                </a:cubicBezTo>
                <a:cubicBezTo>
                  <a:pt x="12" y="232"/>
                  <a:pt x="14" y="236"/>
                  <a:pt x="17" y="240"/>
                </a:cubicBezTo>
                <a:cubicBezTo>
                  <a:pt x="20" y="243"/>
                  <a:pt x="25" y="245"/>
                  <a:pt x="29" y="245"/>
                </a:cubicBezTo>
                <a:cubicBezTo>
                  <a:pt x="67" y="245"/>
                  <a:pt x="67" y="245"/>
                  <a:pt x="67" y="245"/>
                </a:cubicBezTo>
                <a:cubicBezTo>
                  <a:pt x="62" y="257"/>
                  <a:pt x="62" y="257"/>
                  <a:pt x="62" y="257"/>
                </a:cubicBezTo>
                <a:cubicBezTo>
                  <a:pt x="29" y="257"/>
                  <a:pt x="29" y="257"/>
                  <a:pt x="29" y="257"/>
                </a:cubicBezTo>
                <a:cubicBezTo>
                  <a:pt x="21" y="257"/>
                  <a:pt x="14" y="254"/>
                  <a:pt x="9" y="248"/>
                </a:cubicBezTo>
                <a:cubicBezTo>
                  <a:pt x="3" y="243"/>
                  <a:pt x="0" y="236"/>
                  <a:pt x="0" y="228"/>
                </a:cubicBezTo>
                <a:cubicBezTo>
                  <a:pt x="0" y="110"/>
                  <a:pt x="0" y="110"/>
                  <a:pt x="0" y="110"/>
                </a:cubicBezTo>
                <a:cubicBezTo>
                  <a:pt x="0" y="109"/>
                  <a:pt x="0" y="108"/>
                  <a:pt x="0" y="108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4"/>
                  <a:pt x="34" y="4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5" y="3"/>
                  <a:pt x="35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37" y="1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40" y="0"/>
                </a:cubicBezTo>
                <a:cubicBezTo>
                  <a:pt x="40" y="0"/>
                  <a:pt x="40" y="0"/>
                  <a:pt x="40" y="0"/>
                </a:cubicBezTo>
                <a:close/>
                <a:moveTo>
                  <a:pt x="37" y="170"/>
                </a:moveTo>
                <a:cubicBezTo>
                  <a:pt x="37" y="180"/>
                  <a:pt x="37" y="180"/>
                  <a:pt x="37" y="180"/>
                </a:cubicBezTo>
                <a:cubicBezTo>
                  <a:pt x="101" y="180"/>
                  <a:pt x="101" y="180"/>
                  <a:pt x="101" y="180"/>
                </a:cubicBezTo>
                <a:cubicBezTo>
                  <a:pt x="101" y="170"/>
                  <a:pt x="101" y="170"/>
                  <a:pt x="101" y="170"/>
                </a:cubicBezTo>
                <a:cubicBezTo>
                  <a:pt x="37" y="170"/>
                  <a:pt x="37" y="170"/>
                  <a:pt x="37" y="170"/>
                </a:cubicBezTo>
                <a:close/>
                <a:moveTo>
                  <a:pt x="37" y="143"/>
                </a:moveTo>
                <a:cubicBezTo>
                  <a:pt x="37" y="153"/>
                  <a:pt x="37" y="153"/>
                  <a:pt x="37" y="153"/>
                </a:cubicBezTo>
                <a:cubicBezTo>
                  <a:pt x="101" y="153"/>
                  <a:pt x="101" y="153"/>
                  <a:pt x="101" y="153"/>
                </a:cubicBezTo>
                <a:cubicBezTo>
                  <a:pt x="101" y="143"/>
                  <a:pt x="101" y="143"/>
                  <a:pt x="101" y="143"/>
                </a:cubicBezTo>
                <a:cubicBezTo>
                  <a:pt x="37" y="143"/>
                  <a:pt x="37" y="143"/>
                  <a:pt x="37" y="143"/>
                </a:cubicBezTo>
                <a:close/>
                <a:moveTo>
                  <a:pt x="37" y="117"/>
                </a:moveTo>
                <a:cubicBezTo>
                  <a:pt x="37" y="127"/>
                  <a:pt x="37" y="127"/>
                  <a:pt x="37" y="127"/>
                </a:cubicBezTo>
                <a:cubicBezTo>
                  <a:pt x="166" y="127"/>
                  <a:pt x="166" y="127"/>
                  <a:pt x="166" y="127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37" y="117"/>
                  <a:pt x="37" y="117"/>
                  <a:pt x="37" y="117"/>
                </a:cubicBezTo>
                <a:close/>
                <a:moveTo>
                  <a:pt x="104" y="86"/>
                </a:moveTo>
                <a:cubicBezTo>
                  <a:pt x="104" y="96"/>
                  <a:pt x="104" y="96"/>
                  <a:pt x="104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6" y="86"/>
                  <a:pt x="166" y="86"/>
                  <a:pt x="166" y="86"/>
                </a:cubicBezTo>
                <a:cubicBezTo>
                  <a:pt x="104" y="86"/>
                  <a:pt x="104" y="86"/>
                  <a:pt x="104" y="86"/>
                </a:cubicBezTo>
                <a:close/>
                <a:moveTo>
                  <a:pt x="104" y="59"/>
                </a:moveTo>
                <a:cubicBezTo>
                  <a:pt x="104" y="69"/>
                  <a:pt x="104" y="69"/>
                  <a:pt x="104" y="69"/>
                </a:cubicBezTo>
                <a:cubicBezTo>
                  <a:pt x="166" y="69"/>
                  <a:pt x="166" y="69"/>
                  <a:pt x="166" y="69"/>
                </a:cubicBezTo>
                <a:cubicBezTo>
                  <a:pt x="166" y="59"/>
                  <a:pt x="166" y="59"/>
                  <a:pt x="166" y="59"/>
                </a:cubicBezTo>
                <a:cubicBezTo>
                  <a:pt x="104" y="59"/>
                  <a:pt x="104" y="59"/>
                  <a:pt x="104" y="59"/>
                </a:cubicBezTo>
                <a:close/>
                <a:moveTo>
                  <a:pt x="104" y="34"/>
                </a:moveTo>
                <a:cubicBezTo>
                  <a:pt x="104" y="44"/>
                  <a:pt x="104" y="44"/>
                  <a:pt x="104" y="44"/>
                </a:cubicBezTo>
                <a:cubicBezTo>
                  <a:pt x="166" y="44"/>
                  <a:pt x="166" y="44"/>
                  <a:pt x="166" y="44"/>
                </a:cubicBezTo>
                <a:cubicBezTo>
                  <a:pt x="166" y="34"/>
                  <a:pt x="166" y="34"/>
                  <a:pt x="166" y="34"/>
                </a:cubicBezTo>
                <a:cubicBezTo>
                  <a:pt x="104" y="34"/>
                  <a:pt x="104" y="34"/>
                  <a:pt x="104" y="34"/>
                </a:cubicBezTo>
                <a:close/>
                <a:moveTo>
                  <a:pt x="194" y="117"/>
                </a:moveTo>
                <a:cubicBezTo>
                  <a:pt x="94" y="217"/>
                  <a:pt x="94" y="217"/>
                  <a:pt x="94" y="217"/>
                </a:cubicBezTo>
                <a:cubicBezTo>
                  <a:pt x="124" y="248"/>
                  <a:pt x="124" y="248"/>
                  <a:pt x="124" y="248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194" y="117"/>
                  <a:pt x="194" y="117"/>
                  <a:pt x="194" y="117"/>
                </a:cubicBezTo>
                <a:close/>
                <a:moveTo>
                  <a:pt x="90" y="222"/>
                </a:moveTo>
                <a:cubicBezTo>
                  <a:pt x="78" y="255"/>
                  <a:pt x="78" y="255"/>
                  <a:pt x="78" y="255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120" y="252"/>
                  <a:pt x="120" y="252"/>
                  <a:pt x="120" y="252"/>
                </a:cubicBezTo>
                <a:cubicBezTo>
                  <a:pt x="90" y="222"/>
                  <a:pt x="90" y="222"/>
                  <a:pt x="90" y="222"/>
                </a:cubicBezTo>
                <a:close/>
                <a:moveTo>
                  <a:pt x="200" y="192"/>
                </a:moveTo>
                <a:cubicBezTo>
                  <a:pt x="188" y="205"/>
                  <a:pt x="188" y="205"/>
                  <a:pt x="188" y="205"/>
                </a:cubicBezTo>
                <a:cubicBezTo>
                  <a:pt x="188" y="228"/>
                  <a:pt x="188" y="228"/>
                  <a:pt x="188" y="228"/>
                </a:cubicBezTo>
                <a:cubicBezTo>
                  <a:pt x="188" y="232"/>
                  <a:pt x="186" y="236"/>
                  <a:pt x="183" y="240"/>
                </a:cubicBezTo>
                <a:cubicBezTo>
                  <a:pt x="179" y="243"/>
                  <a:pt x="175" y="245"/>
                  <a:pt x="170" y="245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45" y="257"/>
                  <a:pt x="145" y="257"/>
                  <a:pt x="145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79" y="257"/>
                  <a:pt x="186" y="254"/>
                  <a:pt x="191" y="248"/>
                </a:cubicBezTo>
                <a:cubicBezTo>
                  <a:pt x="197" y="243"/>
                  <a:pt x="200" y="236"/>
                  <a:pt x="200" y="228"/>
                </a:cubicBezTo>
                <a:cubicBezTo>
                  <a:pt x="200" y="192"/>
                  <a:pt x="200" y="192"/>
                  <a:pt x="200" y="192"/>
                </a:cubicBezTo>
                <a:close/>
                <a:moveTo>
                  <a:pt x="22" y="81"/>
                </a:moveTo>
                <a:cubicBezTo>
                  <a:pt x="62" y="34"/>
                  <a:pt x="62" y="34"/>
                  <a:pt x="62" y="34"/>
                </a:cubicBezTo>
                <a:cubicBezTo>
                  <a:pt x="43" y="17"/>
                  <a:pt x="43" y="17"/>
                  <a:pt x="43" y="17"/>
                </a:cubicBezTo>
                <a:lnTo>
                  <a:pt x="22" y="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4" name="矩形 113"/>
          <p:cNvSpPr/>
          <p:nvPr/>
        </p:nvSpPr>
        <p:spPr>
          <a:xfrm>
            <a:off x="9274629" y="5445957"/>
            <a:ext cx="2455817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敲定最终方案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6788593" y="4722122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问卷调研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98884" y="5197518"/>
            <a:ext cx="1770350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心理状况摸底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需求情况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分析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8951336" y="788900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目标及预算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8961627" y="1264296"/>
            <a:ext cx="1428726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目标设定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预算编制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1" name="Freeform 199"/>
          <p:cNvSpPr>
            <a:spLocks noEditPoints="1"/>
          </p:cNvSpPr>
          <p:nvPr/>
        </p:nvSpPr>
        <p:spPr bwMode="auto">
          <a:xfrm>
            <a:off x="7924698" y="968642"/>
            <a:ext cx="735978" cy="863822"/>
          </a:xfrm>
          <a:custGeom>
            <a:avLst/>
            <a:gdLst>
              <a:gd name="T0" fmla="*/ 92 w 171"/>
              <a:gd name="T1" fmla="*/ 153 h 201"/>
              <a:gd name="T2" fmla="*/ 99 w 171"/>
              <a:gd name="T3" fmla="*/ 143 h 201"/>
              <a:gd name="T4" fmla="*/ 92 w 171"/>
              <a:gd name="T5" fmla="*/ 133 h 201"/>
              <a:gd name="T6" fmla="*/ 104 w 171"/>
              <a:gd name="T7" fmla="*/ 47 h 201"/>
              <a:gd name="T8" fmla="*/ 98 w 171"/>
              <a:gd name="T9" fmla="*/ 9 h 201"/>
              <a:gd name="T10" fmla="*/ 93 w 171"/>
              <a:gd name="T11" fmla="*/ 2 h 201"/>
              <a:gd name="T12" fmla="*/ 76 w 171"/>
              <a:gd name="T13" fmla="*/ 35 h 201"/>
              <a:gd name="T14" fmla="*/ 59 w 171"/>
              <a:gd name="T15" fmla="*/ 28 h 201"/>
              <a:gd name="T16" fmla="*/ 74 w 171"/>
              <a:gd name="T17" fmla="*/ 95 h 201"/>
              <a:gd name="T18" fmla="*/ 74 w 171"/>
              <a:gd name="T19" fmla="*/ 104 h 201"/>
              <a:gd name="T20" fmla="*/ 79 w 171"/>
              <a:gd name="T21" fmla="*/ 92 h 201"/>
              <a:gd name="T22" fmla="*/ 171 w 171"/>
              <a:gd name="T23" fmla="*/ 179 h 201"/>
              <a:gd name="T24" fmla="*/ 85 w 171"/>
              <a:gd name="T25" fmla="*/ 49 h 201"/>
              <a:gd name="T26" fmla="*/ 80 w 171"/>
              <a:gd name="T27" fmla="*/ 49 h 201"/>
              <a:gd name="T28" fmla="*/ 67 w 171"/>
              <a:gd name="T29" fmla="*/ 50 h 201"/>
              <a:gd name="T30" fmla="*/ 0 w 171"/>
              <a:gd name="T31" fmla="*/ 179 h 201"/>
              <a:gd name="T32" fmla="*/ 0 w 171"/>
              <a:gd name="T33" fmla="*/ 181 h 201"/>
              <a:gd name="T34" fmla="*/ 2 w 171"/>
              <a:gd name="T35" fmla="*/ 186 h 201"/>
              <a:gd name="T36" fmla="*/ 84 w 171"/>
              <a:gd name="T37" fmla="*/ 201 h 201"/>
              <a:gd name="T38" fmla="*/ 91 w 171"/>
              <a:gd name="T39" fmla="*/ 201 h 201"/>
              <a:gd name="T40" fmla="*/ 134 w 171"/>
              <a:gd name="T41" fmla="*/ 199 h 201"/>
              <a:gd name="T42" fmla="*/ 170 w 171"/>
              <a:gd name="T43" fmla="*/ 186 h 201"/>
              <a:gd name="T44" fmla="*/ 171 w 171"/>
              <a:gd name="T45" fmla="*/ 181 h 201"/>
              <a:gd name="T46" fmla="*/ 171 w 171"/>
              <a:gd name="T47" fmla="*/ 179 h 201"/>
              <a:gd name="T48" fmla="*/ 112 w 171"/>
              <a:gd name="T49" fmla="*/ 162 h 201"/>
              <a:gd name="T50" fmla="*/ 92 w 171"/>
              <a:gd name="T51" fmla="*/ 169 h 201"/>
              <a:gd name="T52" fmla="*/ 79 w 171"/>
              <a:gd name="T53" fmla="*/ 183 h 201"/>
              <a:gd name="T54" fmla="*/ 65 w 171"/>
              <a:gd name="T55" fmla="*/ 166 h 201"/>
              <a:gd name="T56" fmla="*/ 49 w 171"/>
              <a:gd name="T57" fmla="*/ 152 h 201"/>
              <a:gd name="T58" fmla="*/ 71 w 171"/>
              <a:gd name="T59" fmla="*/ 139 h 201"/>
              <a:gd name="T60" fmla="*/ 79 w 171"/>
              <a:gd name="T61" fmla="*/ 152 h 201"/>
              <a:gd name="T62" fmla="*/ 62 w 171"/>
              <a:gd name="T63" fmla="*/ 124 h 201"/>
              <a:gd name="T64" fmla="*/ 49 w 171"/>
              <a:gd name="T65" fmla="*/ 102 h 201"/>
              <a:gd name="T66" fmla="*/ 79 w 171"/>
              <a:gd name="T67" fmla="*/ 75 h 201"/>
              <a:gd name="T68" fmla="*/ 92 w 171"/>
              <a:gd name="T69" fmla="*/ 63 h 201"/>
              <a:gd name="T70" fmla="*/ 110 w 171"/>
              <a:gd name="T71" fmla="*/ 82 h 201"/>
              <a:gd name="T72" fmla="*/ 97 w 171"/>
              <a:gd name="T73" fmla="*/ 101 h 201"/>
              <a:gd name="T74" fmla="*/ 92 w 171"/>
              <a:gd name="T75" fmla="*/ 92 h 201"/>
              <a:gd name="T76" fmla="*/ 114 w 171"/>
              <a:gd name="T77" fmla="*/ 121 h 201"/>
              <a:gd name="T78" fmla="*/ 120 w 171"/>
              <a:gd name="T79" fmla="*/ 152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1" h="201">
                <a:moveTo>
                  <a:pt x="92" y="133"/>
                </a:moveTo>
                <a:cubicBezTo>
                  <a:pt x="92" y="153"/>
                  <a:pt x="92" y="153"/>
                  <a:pt x="92" y="153"/>
                </a:cubicBezTo>
                <a:cubicBezTo>
                  <a:pt x="95" y="152"/>
                  <a:pt x="95" y="151"/>
                  <a:pt x="97" y="149"/>
                </a:cubicBezTo>
                <a:cubicBezTo>
                  <a:pt x="98" y="147"/>
                  <a:pt x="99" y="145"/>
                  <a:pt x="99" y="143"/>
                </a:cubicBezTo>
                <a:cubicBezTo>
                  <a:pt x="99" y="141"/>
                  <a:pt x="99" y="139"/>
                  <a:pt x="97" y="138"/>
                </a:cubicBezTo>
                <a:cubicBezTo>
                  <a:pt x="96" y="136"/>
                  <a:pt x="96" y="134"/>
                  <a:pt x="92" y="133"/>
                </a:cubicBezTo>
                <a:close/>
                <a:moveTo>
                  <a:pt x="62" y="47"/>
                </a:moveTo>
                <a:cubicBezTo>
                  <a:pt x="64" y="46"/>
                  <a:pt x="83" y="39"/>
                  <a:pt x="104" y="47"/>
                </a:cubicBezTo>
                <a:cubicBezTo>
                  <a:pt x="102" y="32"/>
                  <a:pt x="109" y="25"/>
                  <a:pt x="109" y="20"/>
                </a:cubicBezTo>
                <a:cubicBezTo>
                  <a:pt x="109" y="7"/>
                  <a:pt x="104" y="15"/>
                  <a:pt x="98" y="9"/>
                </a:cubicBezTo>
                <a:cubicBezTo>
                  <a:pt x="97" y="11"/>
                  <a:pt x="100" y="21"/>
                  <a:pt x="92" y="31"/>
                </a:cubicBezTo>
                <a:cubicBezTo>
                  <a:pt x="97" y="17"/>
                  <a:pt x="93" y="0"/>
                  <a:pt x="93" y="2"/>
                </a:cubicBezTo>
                <a:cubicBezTo>
                  <a:pt x="86" y="9"/>
                  <a:pt x="79" y="1"/>
                  <a:pt x="76" y="10"/>
                </a:cubicBezTo>
                <a:cubicBezTo>
                  <a:pt x="75" y="13"/>
                  <a:pt x="83" y="22"/>
                  <a:pt x="76" y="35"/>
                </a:cubicBezTo>
                <a:cubicBezTo>
                  <a:pt x="76" y="19"/>
                  <a:pt x="72" y="14"/>
                  <a:pt x="73" y="16"/>
                </a:cubicBezTo>
                <a:cubicBezTo>
                  <a:pt x="69" y="26"/>
                  <a:pt x="59" y="12"/>
                  <a:pt x="59" y="28"/>
                </a:cubicBezTo>
                <a:cubicBezTo>
                  <a:pt x="59" y="31"/>
                  <a:pt x="67" y="35"/>
                  <a:pt x="62" y="47"/>
                </a:cubicBezTo>
                <a:close/>
                <a:moveTo>
                  <a:pt x="74" y="95"/>
                </a:moveTo>
                <a:cubicBezTo>
                  <a:pt x="73" y="96"/>
                  <a:pt x="73" y="98"/>
                  <a:pt x="73" y="99"/>
                </a:cubicBezTo>
                <a:cubicBezTo>
                  <a:pt x="73" y="101"/>
                  <a:pt x="73" y="103"/>
                  <a:pt x="74" y="104"/>
                </a:cubicBezTo>
                <a:cubicBezTo>
                  <a:pt x="75" y="106"/>
                  <a:pt x="77" y="107"/>
                  <a:pt x="79" y="108"/>
                </a:cubicBezTo>
                <a:cubicBezTo>
                  <a:pt x="79" y="92"/>
                  <a:pt x="79" y="92"/>
                  <a:pt x="79" y="92"/>
                </a:cubicBezTo>
                <a:cubicBezTo>
                  <a:pt x="77" y="92"/>
                  <a:pt x="75" y="93"/>
                  <a:pt x="74" y="95"/>
                </a:cubicBezTo>
                <a:close/>
                <a:moveTo>
                  <a:pt x="171" y="179"/>
                </a:moveTo>
                <a:cubicBezTo>
                  <a:pt x="163" y="73"/>
                  <a:pt x="126" y="60"/>
                  <a:pt x="116" y="54"/>
                </a:cubicBezTo>
                <a:cubicBezTo>
                  <a:pt x="108" y="51"/>
                  <a:pt x="96" y="50"/>
                  <a:pt x="85" y="49"/>
                </a:cubicBezTo>
                <a:cubicBezTo>
                  <a:pt x="84" y="49"/>
                  <a:pt x="83" y="49"/>
                  <a:pt x="82" y="49"/>
                </a:cubicBezTo>
                <a:cubicBezTo>
                  <a:pt x="82" y="49"/>
                  <a:pt x="81" y="49"/>
                  <a:pt x="80" y="49"/>
                </a:cubicBezTo>
                <a:cubicBezTo>
                  <a:pt x="79" y="49"/>
                  <a:pt x="77" y="49"/>
                  <a:pt x="76" y="50"/>
                </a:cubicBezTo>
                <a:cubicBezTo>
                  <a:pt x="73" y="50"/>
                  <a:pt x="70" y="50"/>
                  <a:pt x="67" y="50"/>
                </a:cubicBezTo>
                <a:cubicBezTo>
                  <a:pt x="61" y="51"/>
                  <a:pt x="56" y="52"/>
                  <a:pt x="51" y="54"/>
                </a:cubicBezTo>
                <a:cubicBezTo>
                  <a:pt x="26" y="64"/>
                  <a:pt x="12" y="68"/>
                  <a:pt x="0" y="179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0" y="181"/>
                  <a:pt x="0" y="181"/>
                </a:cubicBezTo>
                <a:cubicBezTo>
                  <a:pt x="0" y="181"/>
                  <a:pt x="1" y="182"/>
                  <a:pt x="1" y="183"/>
                </a:cubicBezTo>
                <a:cubicBezTo>
                  <a:pt x="1" y="184"/>
                  <a:pt x="1" y="185"/>
                  <a:pt x="2" y="186"/>
                </a:cubicBezTo>
                <a:cubicBezTo>
                  <a:pt x="3" y="188"/>
                  <a:pt x="4" y="189"/>
                  <a:pt x="6" y="190"/>
                </a:cubicBezTo>
                <a:cubicBezTo>
                  <a:pt x="26" y="198"/>
                  <a:pt x="64" y="201"/>
                  <a:pt x="84" y="201"/>
                </a:cubicBezTo>
                <a:cubicBezTo>
                  <a:pt x="85" y="201"/>
                  <a:pt x="86" y="201"/>
                  <a:pt x="88" y="201"/>
                </a:cubicBezTo>
                <a:cubicBezTo>
                  <a:pt x="89" y="201"/>
                  <a:pt x="90" y="201"/>
                  <a:pt x="91" y="201"/>
                </a:cubicBezTo>
                <a:cubicBezTo>
                  <a:pt x="94" y="201"/>
                  <a:pt x="97" y="201"/>
                  <a:pt x="99" y="201"/>
                </a:cubicBezTo>
                <a:cubicBezTo>
                  <a:pt x="105" y="200"/>
                  <a:pt x="129" y="200"/>
                  <a:pt x="134" y="199"/>
                </a:cubicBezTo>
                <a:cubicBezTo>
                  <a:pt x="145" y="197"/>
                  <a:pt x="156" y="195"/>
                  <a:pt x="166" y="190"/>
                </a:cubicBezTo>
                <a:cubicBezTo>
                  <a:pt x="167" y="189"/>
                  <a:pt x="169" y="188"/>
                  <a:pt x="170" y="186"/>
                </a:cubicBezTo>
                <a:cubicBezTo>
                  <a:pt x="170" y="185"/>
                  <a:pt x="171" y="184"/>
                  <a:pt x="171" y="183"/>
                </a:cubicBezTo>
                <a:cubicBezTo>
                  <a:pt x="171" y="182"/>
                  <a:pt x="171" y="181"/>
                  <a:pt x="171" y="181"/>
                </a:cubicBezTo>
                <a:cubicBezTo>
                  <a:pt x="171" y="181"/>
                  <a:pt x="171" y="180"/>
                  <a:pt x="171" y="180"/>
                </a:cubicBezTo>
                <a:cubicBezTo>
                  <a:pt x="171" y="180"/>
                  <a:pt x="171" y="180"/>
                  <a:pt x="171" y="179"/>
                </a:cubicBezTo>
                <a:close/>
                <a:moveTo>
                  <a:pt x="120" y="152"/>
                </a:moveTo>
                <a:cubicBezTo>
                  <a:pt x="118" y="156"/>
                  <a:pt x="115" y="159"/>
                  <a:pt x="112" y="162"/>
                </a:cubicBezTo>
                <a:cubicBezTo>
                  <a:pt x="109" y="164"/>
                  <a:pt x="106" y="166"/>
                  <a:pt x="102" y="167"/>
                </a:cubicBezTo>
                <a:cubicBezTo>
                  <a:pt x="99" y="168"/>
                  <a:pt x="97" y="169"/>
                  <a:pt x="92" y="169"/>
                </a:cubicBezTo>
                <a:cubicBezTo>
                  <a:pt x="92" y="183"/>
                  <a:pt x="92" y="183"/>
                  <a:pt x="92" y="183"/>
                </a:cubicBezTo>
                <a:cubicBezTo>
                  <a:pt x="79" y="183"/>
                  <a:pt x="79" y="183"/>
                  <a:pt x="79" y="183"/>
                </a:cubicBezTo>
                <a:cubicBezTo>
                  <a:pt x="79" y="169"/>
                  <a:pt x="79" y="169"/>
                  <a:pt x="79" y="169"/>
                </a:cubicBezTo>
                <a:cubicBezTo>
                  <a:pt x="73" y="169"/>
                  <a:pt x="69" y="168"/>
                  <a:pt x="65" y="166"/>
                </a:cubicBezTo>
                <a:cubicBezTo>
                  <a:pt x="61" y="165"/>
                  <a:pt x="59" y="163"/>
                  <a:pt x="57" y="160"/>
                </a:cubicBezTo>
                <a:cubicBezTo>
                  <a:pt x="54" y="158"/>
                  <a:pt x="50" y="155"/>
                  <a:pt x="49" y="152"/>
                </a:cubicBezTo>
                <a:cubicBezTo>
                  <a:pt x="47" y="149"/>
                  <a:pt x="46" y="150"/>
                  <a:pt x="45" y="146"/>
                </a:cubicBezTo>
                <a:cubicBezTo>
                  <a:pt x="71" y="139"/>
                  <a:pt x="71" y="139"/>
                  <a:pt x="71" y="139"/>
                </a:cubicBezTo>
                <a:cubicBezTo>
                  <a:pt x="71" y="143"/>
                  <a:pt x="72" y="146"/>
                  <a:pt x="74" y="147"/>
                </a:cubicBezTo>
                <a:cubicBezTo>
                  <a:pt x="75" y="149"/>
                  <a:pt x="76" y="151"/>
                  <a:pt x="79" y="152"/>
                </a:cubicBezTo>
                <a:cubicBezTo>
                  <a:pt x="79" y="130"/>
                  <a:pt x="79" y="130"/>
                  <a:pt x="79" y="130"/>
                </a:cubicBezTo>
                <a:cubicBezTo>
                  <a:pt x="71" y="128"/>
                  <a:pt x="66" y="126"/>
                  <a:pt x="62" y="124"/>
                </a:cubicBezTo>
                <a:cubicBezTo>
                  <a:pt x="59" y="123"/>
                  <a:pt x="56" y="120"/>
                  <a:pt x="53" y="116"/>
                </a:cubicBezTo>
                <a:cubicBezTo>
                  <a:pt x="50" y="112"/>
                  <a:pt x="49" y="108"/>
                  <a:pt x="49" y="102"/>
                </a:cubicBezTo>
                <a:cubicBezTo>
                  <a:pt x="49" y="95"/>
                  <a:pt x="52" y="89"/>
                  <a:pt x="57" y="84"/>
                </a:cubicBezTo>
                <a:cubicBezTo>
                  <a:pt x="62" y="79"/>
                  <a:pt x="69" y="76"/>
                  <a:pt x="79" y="75"/>
                </a:cubicBezTo>
                <a:cubicBezTo>
                  <a:pt x="79" y="63"/>
                  <a:pt x="79" y="63"/>
                  <a:pt x="79" y="63"/>
                </a:cubicBezTo>
                <a:cubicBezTo>
                  <a:pt x="92" y="63"/>
                  <a:pt x="92" y="63"/>
                  <a:pt x="92" y="63"/>
                </a:cubicBezTo>
                <a:cubicBezTo>
                  <a:pt x="92" y="75"/>
                  <a:pt x="92" y="75"/>
                  <a:pt x="92" y="75"/>
                </a:cubicBezTo>
                <a:cubicBezTo>
                  <a:pt x="101" y="76"/>
                  <a:pt x="105" y="78"/>
                  <a:pt x="110" y="82"/>
                </a:cubicBezTo>
                <a:cubicBezTo>
                  <a:pt x="115" y="86"/>
                  <a:pt x="119" y="91"/>
                  <a:pt x="120" y="98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6" y="98"/>
                  <a:pt x="95" y="96"/>
                  <a:pt x="94" y="95"/>
                </a:cubicBezTo>
                <a:cubicBezTo>
                  <a:pt x="93" y="94"/>
                  <a:pt x="94" y="93"/>
                  <a:pt x="92" y="92"/>
                </a:cubicBezTo>
                <a:cubicBezTo>
                  <a:pt x="92" y="110"/>
                  <a:pt x="92" y="110"/>
                  <a:pt x="92" y="110"/>
                </a:cubicBezTo>
                <a:cubicBezTo>
                  <a:pt x="104" y="113"/>
                  <a:pt x="110" y="117"/>
                  <a:pt x="114" y="121"/>
                </a:cubicBezTo>
                <a:cubicBezTo>
                  <a:pt x="120" y="126"/>
                  <a:pt x="123" y="132"/>
                  <a:pt x="123" y="140"/>
                </a:cubicBezTo>
                <a:cubicBezTo>
                  <a:pt x="123" y="144"/>
                  <a:pt x="122" y="148"/>
                  <a:pt x="120" y="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207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直接连接符 88"/>
          <p:cNvCxnSpPr>
            <a:stCxn id="96" idx="2"/>
            <a:endCxn id="98" idx="0"/>
          </p:cNvCxnSpPr>
          <p:nvPr/>
        </p:nvCxnSpPr>
        <p:spPr>
          <a:xfrm>
            <a:off x="3971925" y="2787866"/>
            <a:ext cx="0" cy="536970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stCxn id="101" idx="4"/>
            <a:endCxn id="110" idx="0"/>
          </p:cNvCxnSpPr>
          <p:nvPr/>
        </p:nvCxnSpPr>
        <p:spPr>
          <a:xfrm>
            <a:off x="6133875" y="3606190"/>
            <a:ext cx="0" cy="1157534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104" idx="0"/>
            <a:endCxn id="109" idx="2"/>
          </p:cNvCxnSpPr>
          <p:nvPr/>
        </p:nvCxnSpPr>
        <p:spPr>
          <a:xfrm flipV="1">
            <a:off x="8299610" y="2040735"/>
            <a:ext cx="0" cy="1284101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>
            <a:stCxn id="107" idx="4"/>
            <a:endCxn id="111" idx="0"/>
          </p:cNvCxnSpPr>
          <p:nvPr/>
        </p:nvCxnSpPr>
        <p:spPr>
          <a:xfrm>
            <a:off x="10465346" y="3606190"/>
            <a:ext cx="0" cy="588822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0" y="3465513"/>
            <a:ext cx="12192000" cy="0"/>
          </a:xfrm>
          <a:prstGeom prst="line">
            <a:avLst/>
          </a:prstGeom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椭圆 93"/>
          <p:cNvSpPr/>
          <p:nvPr/>
        </p:nvSpPr>
        <p:spPr>
          <a:xfrm>
            <a:off x="906557" y="2602660"/>
            <a:ext cx="1725706" cy="17257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32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  <a:endParaRPr lang="en-US" altLang="zh-CN" sz="3200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2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搭建</a:t>
            </a:r>
            <a:endParaRPr lang="zh-CN" altLang="en-US" sz="32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1080385" y="2535198"/>
            <a:ext cx="408215" cy="408215"/>
          </a:xfrm>
          <a:prstGeom prst="ellipse">
            <a:avLst/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6" name="圆角矩形 95"/>
          <p:cNvSpPr/>
          <p:nvPr/>
        </p:nvSpPr>
        <p:spPr>
          <a:xfrm>
            <a:off x="3367088" y="1578192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3831248" y="3324836"/>
            <a:ext cx="281354" cy="281354"/>
            <a:chOff x="3827463" y="3324836"/>
            <a:chExt cx="281354" cy="281354"/>
          </a:xfrm>
        </p:grpSpPr>
        <p:sp>
          <p:nvSpPr>
            <p:cNvPr id="98" name="椭圆 97"/>
            <p:cNvSpPr/>
            <p:nvPr/>
          </p:nvSpPr>
          <p:spPr>
            <a:xfrm>
              <a:off x="3827463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896140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993198" y="3324836"/>
            <a:ext cx="281354" cy="281354"/>
            <a:chOff x="5993198" y="3324836"/>
            <a:chExt cx="281354" cy="281354"/>
          </a:xfrm>
        </p:grpSpPr>
        <p:sp>
          <p:nvSpPr>
            <p:cNvPr id="101" name="椭圆 100"/>
            <p:cNvSpPr/>
            <p:nvPr/>
          </p:nvSpPr>
          <p:spPr>
            <a:xfrm>
              <a:off x="5993198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6061875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158933" y="3324836"/>
            <a:ext cx="281354" cy="281354"/>
            <a:chOff x="8158933" y="3324836"/>
            <a:chExt cx="281354" cy="281354"/>
          </a:xfrm>
        </p:grpSpPr>
        <p:sp>
          <p:nvSpPr>
            <p:cNvPr id="104" name="椭圆 103"/>
            <p:cNvSpPr/>
            <p:nvPr/>
          </p:nvSpPr>
          <p:spPr>
            <a:xfrm>
              <a:off x="8158933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8227610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0324669" y="3324836"/>
            <a:ext cx="281354" cy="281354"/>
            <a:chOff x="10324669" y="3324836"/>
            <a:chExt cx="281354" cy="281354"/>
          </a:xfrm>
        </p:grpSpPr>
        <p:sp>
          <p:nvSpPr>
            <p:cNvPr id="107" name="椭圆 106"/>
            <p:cNvSpPr/>
            <p:nvPr/>
          </p:nvSpPr>
          <p:spPr>
            <a:xfrm>
              <a:off x="10324669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0393527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9" name="圆角矩形 108"/>
          <p:cNvSpPr/>
          <p:nvPr/>
        </p:nvSpPr>
        <p:spPr>
          <a:xfrm>
            <a:off x="7694773" y="831061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圆角矩形 109"/>
          <p:cNvSpPr/>
          <p:nvPr/>
        </p:nvSpPr>
        <p:spPr>
          <a:xfrm>
            <a:off x="5529038" y="4763724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圆角矩形 110"/>
          <p:cNvSpPr/>
          <p:nvPr/>
        </p:nvSpPr>
        <p:spPr>
          <a:xfrm>
            <a:off x="9860509" y="4195012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矩形 111"/>
          <p:cNvSpPr/>
          <p:nvPr/>
        </p:nvSpPr>
        <p:spPr>
          <a:xfrm>
            <a:off x="4623652" y="1499613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专项小组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4623652" y="2021965"/>
            <a:ext cx="1428726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人力资源部企业文化部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9274629" y="5445957"/>
            <a:ext cx="2455817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心理辅导室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788593" y="4722122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规则制定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6798884" y="5197518"/>
            <a:ext cx="1770350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实施细则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激励措施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951336" y="788900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人员到位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8961626" y="1264296"/>
            <a:ext cx="2585939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兼职辅导员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讲师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外部专家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培训师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3513658" y="1738094"/>
            <a:ext cx="948062" cy="797621"/>
            <a:chOff x="5146675" y="766763"/>
            <a:chExt cx="1590676" cy="1338263"/>
          </a:xfrm>
          <a:solidFill>
            <a:schemeClr val="bg1"/>
          </a:solidFill>
        </p:grpSpPr>
        <p:sp>
          <p:nvSpPr>
            <p:cNvPr id="136" name="Oval 18"/>
            <p:cNvSpPr>
              <a:spLocks noChangeArrowheads="1"/>
            </p:cNvSpPr>
            <p:nvPr/>
          </p:nvSpPr>
          <p:spPr bwMode="auto">
            <a:xfrm>
              <a:off x="5675313" y="766763"/>
              <a:ext cx="533400" cy="534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9"/>
            <p:cNvSpPr>
              <a:spLocks/>
            </p:cNvSpPr>
            <p:nvPr/>
          </p:nvSpPr>
          <p:spPr bwMode="auto">
            <a:xfrm>
              <a:off x="5511800" y="1344613"/>
              <a:ext cx="860425" cy="760413"/>
            </a:xfrm>
            <a:custGeom>
              <a:avLst/>
              <a:gdLst>
                <a:gd name="T0" fmla="*/ 201 w 301"/>
                <a:gd name="T1" fmla="*/ 0 h 266"/>
                <a:gd name="T2" fmla="*/ 151 w 301"/>
                <a:gd name="T3" fmla="*/ 67 h 266"/>
                <a:gd name="T4" fmla="*/ 101 w 301"/>
                <a:gd name="T5" fmla="*/ 0 h 266"/>
                <a:gd name="T6" fmla="*/ 0 w 301"/>
                <a:gd name="T7" fmla="*/ 144 h 266"/>
                <a:gd name="T8" fmla="*/ 0 w 301"/>
                <a:gd name="T9" fmla="*/ 235 h 266"/>
                <a:gd name="T10" fmla="*/ 0 w 301"/>
                <a:gd name="T11" fmla="*/ 235 h 266"/>
                <a:gd name="T12" fmla="*/ 151 w 301"/>
                <a:gd name="T13" fmla="*/ 266 h 266"/>
                <a:gd name="T14" fmla="*/ 301 w 301"/>
                <a:gd name="T15" fmla="*/ 235 h 266"/>
                <a:gd name="T16" fmla="*/ 301 w 301"/>
                <a:gd name="T17" fmla="*/ 235 h 266"/>
                <a:gd name="T18" fmla="*/ 301 w 301"/>
                <a:gd name="T19" fmla="*/ 144 h 266"/>
                <a:gd name="T20" fmla="*/ 201 w 301"/>
                <a:gd name="T2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1" h="266">
                  <a:moveTo>
                    <a:pt x="201" y="0"/>
                  </a:moveTo>
                  <a:cubicBezTo>
                    <a:pt x="151" y="67"/>
                    <a:pt x="151" y="67"/>
                    <a:pt x="151" y="6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42" y="21"/>
                    <a:pt x="0" y="78"/>
                    <a:pt x="0" y="144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3" y="252"/>
                    <a:pt x="69" y="266"/>
                    <a:pt x="151" y="266"/>
                  </a:cubicBezTo>
                  <a:cubicBezTo>
                    <a:pt x="232" y="266"/>
                    <a:pt x="298" y="252"/>
                    <a:pt x="301" y="235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1" y="78"/>
                    <a:pt x="259" y="21"/>
                    <a:pt x="20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20"/>
            <p:cNvSpPr>
              <a:spLocks/>
            </p:cNvSpPr>
            <p:nvPr/>
          </p:nvSpPr>
          <p:spPr bwMode="auto">
            <a:xfrm>
              <a:off x="5900738" y="1319213"/>
              <a:ext cx="85725" cy="50800"/>
            </a:xfrm>
            <a:custGeom>
              <a:avLst/>
              <a:gdLst>
                <a:gd name="T0" fmla="*/ 30 w 30"/>
                <a:gd name="T1" fmla="*/ 1 h 18"/>
                <a:gd name="T2" fmla="*/ 15 w 30"/>
                <a:gd name="T3" fmla="*/ 0 h 18"/>
                <a:gd name="T4" fmla="*/ 1 w 30"/>
                <a:gd name="T5" fmla="*/ 1 h 18"/>
                <a:gd name="T6" fmla="*/ 7 w 30"/>
                <a:gd name="T7" fmla="*/ 18 h 18"/>
                <a:gd name="T8" fmla="*/ 24 w 30"/>
                <a:gd name="T9" fmla="*/ 18 h 18"/>
                <a:gd name="T10" fmla="*/ 30 w 30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30" y="1"/>
                  </a:move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6" y="0"/>
                    <a:pt x="1" y="1"/>
                  </a:cubicBezTo>
                  <a:cubicBezTo>
                    <a:pt x="1" y="1"/>
                    <a:pt x="0" y="11"/>
                    <a:pt x="7" y="18"/>
                  </a:cubicBezTo>
                  <a:cubicBezTo>
                    <a:pt x="7" y="18"/>
                    <a:pt x="18" y="18"/>
                    <a:pt x="24" y="18"/>
                  </a:cubicBezTo>
                  <a:cubicBezTo>
                    <a:pt x="24" y="18"/>
                    <a:pt x="30" y="1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21"/>
            <p:cNvSpPr>
              <a:spLocks/>
            </p:cNvSpPr>
            <p:nvPr/>
          </p:nvSpPr>
          <p:spPr bwMode="auto">
            <a:xfrm>
              <a:off x="5894388" y="1377951"/>
              <a:ext cx="95250" cy="130175"/>
            </a:xfrm>
            <a:custGeom>
              <a:avLst/>
              <a:gdLst>
                <a:gd name="T0" fmla="*/ 15 w 60"/>
                <a:gd name="T1" fmla="*/ 0 h 82"/>
                <a:gd name="T2" fmla="*/ 47 w 60"/>
                <a:gd name="T3" fmla="*/ 0 h 82"/>
                <a:gd name="T4" fmla="*/ 60 w 60"/>
                <a:gd name="T5" fmla="*/ 47 h 82"/>
                <a:gd name="T6" fmla="*/ 31 w 60"/>
                <a:gd name="T7" fmla="*/ 82 h 82"/>
                <a:gd name="T8" fmla="*/ 0 w 60"/>
                <a:gd name="T9" fmla="*/ 47 h 82"/>
                <a:gd name="T10" fmla="*/ 15 w 6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82">
                  <a:moveTo>
                    <a:pt x="15" y="0"/>
                  </a:moveTo>
                  <a:lnTo>
                    <a:pt x="47" y="0"/>
                  </a:lnTo>
                  <a:lnTo>
                    <a:pt x="60" y="47"/>
                  </a:lnTo>
                  <a:lnTo>
                    <a:pt x="31" y="82"/>
                  </a:lnTo>
                  <a:lnTo>
                    <a:pt x="0" y="47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2"/>
            <p:cNvSpPr>
              <a:spLocks/>
            </p:cNvSpPr>
            <p:nvPr/>
          </p:nvSpPr>
          <p:spPr bwMode="auto">
            <a:xfrm>
              <a:off x="5432425" y="1427163"/>
              <a:ext cx="71438" cy="96838"/>
            </a:xfrm>
            <a:custGeom>
              <a:avLst/>
              <a:gdLst>
                <a:gd name="T0" fmla="*/ 23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3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3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3"/>
            <p:cNvSpPr>
              <a:spLocks/>
            </p:cNvSpPr>
            <p:nvPr/>
          </p:nvSpPr>
          <p:spPr bwMode="auto">
            <a:xfrm>
              <a:off x="5146675" y="1401763"/>
              <a:ext cx="465138" cy="568325"/>
            </a:xfrm>
            <a:custGeom>
              <a:avLst/>
              <a:gdLst>
                <a:gd name="T0" fmla="*/ 150 w 163"/>
                <a:gd name="T1" fmla="*/ 0 h 199"/>
                <a:gd name="T2" fmla="*/ 113 w 163"/>
                <a:gd name="T3" fmla="*/ 50 h 199"/>
                <a:gd name="T4" fmla="*/ 75 w 163"/>
                <a:gd name="T5" fmla="*/ 0 h 199"/>
                <a:gd name="T6" fmla="*/ 0 w 163"/>
                <a:gd name="T7" fmla="*/ 108 h 199"/>
                <a:gd name="T8" fmla="*/ 0 w 163"/>
                <a:gd name="T9" fmla="*/ 176 h 199"/>
                <a:gd name="T10" fmla="*/ 0 w 163"/>
                <a:gd name="T11" fmla="*/ 176 h 199"/>
                <a:gd name="T12" fmla="*/ 113 w 163"/>
                <a:gd name="T13" fmla="*/ 199 h 199"/>
                <a:gd name="T14" fmla="*/ 114 w 163"/>
                <a:gd name="T15" fmla="*/ 199 h 199"/>
                <a:gd name="T16" fmla="*/ 114 w 163"/>
                <a:gd name="T17" fmla="*/ 124 h 199"/>
                <a:gd name="T18" fmla="*/ 163 w 163"/>
                <a:gd name="T19" fmla="*/ 6 h 199"/>
                <a:gd name="T20" fmla="*/ 150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150" y="0"/>
                  </a:moveTo>
                  <a:cubicBezTo>
                    <a:pt x="113" y="50"/>
                    <a:pt x="113" y="50"/>
                    <a:pt x="113" y="5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1" y="16"/>
                    <a:pt x="0" y="58"/>
                    <a:pt x="0" y="108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" y="189"/>
                    <a:pt x="52" y="199"/>
                    <a:pt x="113" y="199"/>
                  </a:cubicBezTo>
                  <a:cubicBezTo>
                    <a:pt x="113" y="199"/>
                    <a:pt x="114" y="199"/>
                    <a:pt x="114" y="199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78"/>
                    <a:pt x="133" y="36"/>
                    <a:pt x="163" y="6"/>
                  </a:cubicBezTo>
                  <a:cubicBezTo>
                    <a:pt x="159" y="3"/>
                    <a:pt x="155" y="2"/>
                    <a:pt x="1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24"/>
            <p:cNvSpPr>
              <a:spLocks/>
            </p:cNvSpPr>
            <p:nvPr/>
          </p:nvSpPr>
          <p:spPr bwMode="auto">
            <a:xfrm>
              <a:off x="5438775" y="1381126"/>
              <a:ext cx="61913" cy="41275"/>
            </a:xfrm>
            <a:custGeom>
              <a:avLst/>
              <a:gdLst>
                <a:gd name="T0" fmla="*/ 18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8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8" y="14"/>
                  </a:moveTo>
                  <a:cubicBezTo>
                    <a:pt x="18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Oval 25"/>
            <p:cNvSpPr>
              <a:spLocks noChangeArrowheads="1"/>
            </p:cNvSpPr>
            <p:nvPr/>
          </p:nvSpPr>
          <p:spPr bwMode="auto">
            <a:xfrm>
              <a:off x="5267325" y="966788"/>
              <a:ext cx="401638" cy="403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26"/>
            <p:cNvSpPr>
              <a:spLocks/>
            </p:cNvSpPr>
            <p:nvPr/>
          </p:nvSpPr>
          <p:spPr bwMode="auto">
            <a:xfrm>
              <a:off x="6386513" y="1381126"/>
              <a:ext cx="61913" cy="41275"/>
            </a:xfrm>
            <a:custGeom>
              <a:avLst/>
              <a:gdLst>
                <a:gd name="T0" fmla="*/ 17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7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7" y="14"/>
                  </a:moveTo>
                  <a:cubicBezTo>
                    <a:pt x="17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7"/>
            <p:cNvSpPr>
              <a:spLocks/>
            </p:cNvSpPr>
            <p:nvPr/>
          </p:nvSpPr>
          <p:spPr bwMode="auto">
            <a:xfrm>
              <a:off x="6380163" y="1427163"/>
              <a:ext cx="71438" cy="96838"/>
            </a:xfrm>
            <a:custGeom>
              <a:avLst/>
              <a:gdLst>
                <a:gd name="T0" fmla="*/ 24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4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4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4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Oval 28"/>
            <p:cNvSpPr>
              <a:spLocks noChangeArrowheads="1"/>
            </p:cNvSpPr>
            <p:nvPr/>
          </p:nvSpPr>
          <p:spPr bwMode="auto">
            <a:xfrm>
              <a:off x="6215063" y="966788"/>
              <a:ext cx="403225" cy="403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9"/>
            <p:cNvSpPr>
              <a:spLocks/>
            </p:cNvSpPr>
            <p:nvPr/>
          </p:nvSpPr>
          <p:spPr bwMode="auto">
            <a:xfrm>
              <a:off x="6272213" y="1401763"/>
              <a:ext cx="465138" cy="568325"/>
            </a:xfrm>
            <a:custGeom>
              <a:avLst/>
              <a:gdLst>
                <a:gd name="T0" fmla="*/ 88 w 163"/>
                <a:gd name="T1" fmla="*/ 0 h 199"/>
                <a:gd name="T2" fmla="*/ 51 w 163"/>
                <a:gd name="T3" fmla="*/ 50 h 199"/>
                <a:gd name="T4" fmla="*/ 13 w 163"/>
                <a:gd name="T5" fmla="*/ 0 h 199"/>
                <a:gd name="T6" fmla="*/ 0 w 163"/>
                <a:gd name="T7" fmla="*/ 6 h 199"/>
                <a:gd name="T8" fmla="*/ 49 w 163"/>
                <a:gd name="T9" fmla="*/ 124 h 199"/>
                <a:gd name="T10" fmla="*/ 49 w 163"/>
                <a:gd name="T11" fmla="*/ 199 h 199"/>
                <a:gd name="T12" fmla="*/ 51 w 163"/>
                <a:gd name="T13" fmla="*/ 199 h 199"/>
                <a:gd name="T14" fmla="*/ 163 w 163"/>
                <a:gd name="T15" fmla="*/ 176 h 199"/>
                <a:gd name="T16" fmla="*/ 163 w 163"/>
                <a:gd name="T17" fmla="*/ 176 h 199"/>
                <a:gd name="T18" fmla="*/ 163 w 163"/>
                <a:gd name="T19" fmla="*/ 108 h 199"/>
                <a:gd name="T20" fmla="*/ 88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88" y="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4" y="3"/>
                    <a:pt x="0" y="6"/>
                  </a:cubicBezTo>
                  <a:cubicBezTo>
                    <a:pt x="30" y="36"/>
                    <a:pt x="49" y="78"/>
                    <a:pt x="49" y="124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50" y="199"/>
                    <a:pt x="50" y="199"/>
                    <a:pt x="51" y="199"/>
                  </a:cubicBezTo>
                  <a:cubicBezTo>
                    <a:pt x="112" y="199"/>
                    <a:pt x="161" y="189"/>
                    <a:pt x="163" y="176"/>
                  </a:cubicBezTo>
                  <a:cubicBezTo>
                    <a:pt x="163" y="176"/>
                    <a:pt x="163" y="176"/>
                    <a:pt x="163" y="176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58"/>
                    <a:pt x="132" y="16"/>
                    <a:pt x="8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8" name="Group 4"/>
          <p:cNvGrpSpPr>
            <a:grpSpLocks noChangeAspect="1"/>
          </p:cNvGrpSpPr>
          <p:nvPr/>
        </p:nvGrpSpPr>
        <p:grpSpPr bwMode="auto">
          <a:xfrm>
            <a:off x="8022908" y="1019059"/>
            <a:ext cx="546326" cy="825941"/>
            <a:chOff x="542" y="1242"/>
            <a:chExt cx="381" cy="576"/>
          </a:xfrm>
        </p:grpSpPr>
        <p:sp>
          <p:nvSpPr>
            <p:cNvPr id="149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" y="1242"/>
              <a:ext cx="38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defTabSz="932563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" name="Freeform 5"/>
            <p:cNvSpPr>
              <a:spLocks noEditPoints="1"/>
            </p:cNvSpPr>
            <p:nvPr/>
          </p:nvSpPr>
          <p:spPr bwMode="auto">
            <a:xfrm>
              <a:off x="541" y="1242"/>
              <a:ext cx="383" cy="576"/>
            </a:xfrm>
            <a:custGeom>
              <a:avLst/>
              <a:gdLst>
                <a:gd name="T0" fmla="*/ 1021 w 1295"/>
                <a:gd name="T1" fmla="*/ 376 h 1946"/>
                <a:gd name="T2" fmla="*/ 645 w 1295"/>
                <a:gd name="T3" fmla="*/ 751 h 1946"/>
                <a:gd name="T4" fmla="*/ 270 w 1295"/>
                <a:gd name="T5" fmla="*/ 376 h 1946"/>
                <a:gd name="T6" fmla="*/ 645 w 1295"/>
                <a:gd name="T7" fmla="*/ 0 h 1946"/>
                <a:gd name="T8" fmla="*/ 1021 w 1295"/>
                <a:gd name="T9" fmla="*/ 376 h 1946"/>
                <a:gd name="T10" fmla="*/ 645 w 1295"/>
                <a:gd name="T11" fmla="*/ 922 h 1946"/>
                <a:gd name="T12" fmla="*/ 589 w 1295"/>
                <a:gd name="T13" fmla="*/ 815 h 1946"/>
                <a:gd name="T14" fmla="*/ 327 w 1295"/>
                <a:gd name="T15" fmla="*/ 668 h 1946"/>
                <a:gd name="T16" fmla="*/ 4 w 1295"/>
                <a:gd name="T17" fmla="*/ 1504 h 1946"/>
                <a:gd name="T18" fmla="*/ 34 w 1295"/>
                <a:gd name="T19" fmla="*/ 1717 h 1946"/>
                <a:gd name="T20" fmla="*/ 209 w 1295"/>
                <a:gd name="T21" fmla="*/ 1857 h 1946"/>
                <a:gd name="T22" fmla="*/ 645 w 1295"/>
                <a:gd name="T23" fmla="*/ 1946 h 1946"/>
                <a:gd name="T24" fmla="*/ 650 w 1295"/>
                <a:gd name="T25" fmla="*/ 1946 h 1946"/>
                <a:gd name="T26" fmla="*/ 1086 w 1295"/>
                <a:gd name="T27" fmla="*/ 1857 h 1946"/>
                <a:gd name="T28" fmla="*/ 1261 w 1295"/>
                <a:gd name="T29" fmla="*/ 1717 h 1946"/>
                <a:gd name="T30" fmla="*/ 1291 w 1295"/>
                <a:gd name="T31" fmla="*/ 1504 h 1946"/>
                <a:gd name="T32" fmla="*/ 969 w 1295"/>
                <a:gd name="T33" fmla="*/ 668 h 1946"/>
                <a:gd name="T34" fmla="*/ 695 w 1295"/>
                <a:gd name="T35" fmla="*/ 811 h 1946"/>
                <a:gd name="T36" fmla="*/ 645 w 1295"/>
                <a:gd name="T37" fmla="*/ 922 h 1946"/>
                <a:gd name="T38" fmla="*/ 644 w 1295"/>
                <a:gd name="T39" fmla="*/ 1592 h 1946"/>
                <a:gd name="T40" fmla="*/ 571 w 1295"/>
                <a:gd name="T41" fmla="*/ 1492 h 1946"/>
                <a:gd name="T42" fmla="*/ 601 w 1295"/>
                <a:gd name="T43" fmla="*/ 1038 h 1946"/>
                <a:gd name="T44" fmla="*/ 644 w 1295"/>
                <a:gd name="T45" fmla="*/ 983 h 1946"/>
                <a:gd name="T46" fmla="*/ 689 w 1295"/>
                <a:gd name="T47" fmla="*/ 1038 h 1946"/>
                <a:gd name="T48" fmla="*/ 720 w 1295"/>
                <a:gd name="T49" fmla="*/ 1492 h 1946"/>
                <a:gd name="T50" fmla="*/ 644 w 1295"/>
                <a:gd name="T51" fmla="*/ 1592 h 1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5" h="1946">
                  <a:moveTo>
                    <a:pt x="1021" y="376"/>
                  </a:moveTo>
                  <a:cubicBezTo>
                    <a:pt x="1021" y="583"/>
                    <a:pt x="853" y="751"/>
                    <a:pt x="645" y="751"/>
                  </a:cubicBezTo>
                  <a:cubicBezTo>
                    <a:pt x="438" y="751"/>
                    <a:pt x="270" y="583"/>
                    <a:pt x="270" y="376"/>
                  </a:cubicBezTo>
                  <a:cubicBezTo>
                    <a:pt x="270" y="168"/>
                    <a:pt x="438" y="0"/>
                    <a:pt x="645" y="0"/>
                  </a:cubicBezTo>
                  <a:cubicBezTo>
                    <a:pt x="853" y="0"/>
                    <a:pt x="1021" y="168"/>
                    <a:pt x="1021" y="376"/>
                  </a:cubicBezTo>
                  <a:close/>
                  <a:moveTo>
                    <a:pt x="645" y="922"/>
                  </a:moveTo>
                  <a:cubicBezTo>
                    <a:pt x="589" y="815"/>
                    <a:pt x="589" y="815"/>
                    <a:pt x="589" y="815"/>
                  </a:cubicBezTo>
                  <a:cubicBezTo>
                    <a:pt x="589" y="815"/>
                    <a:pt x="424" y="757"/>
                    <a:pt x="327" y="668"/>
                  </a:cubicBezTo>
                  <a:cubicBezTo>
                    <a:pt x="174" y="922"/>
                    <a:pt x="4" y="1196"/>
                    <a:pt x="4" y="1504"/>
                  </a:cubicBezTo>
                  <a:cubicBezTo>
                    <a:pt x="4" y="1574"/>
                    <a:pt x="0" y="1652"/>
                    <a:pt x="34" y="1717"/>
                  </a:cubicBezTo>
                  <a:cubicBezTo>
                    <a:pt x="73" y="1791"/>
                    <a:pt x="139" y="1821"/>
                    <a:pt x="209" y="1857"/>
                  </a:cubicBezTo>
                  <a:cubicBezTo>
                    <a:pt x="342" y="1926"/>
                    <a:pt x="498" y="1933"/>
                    <a:pt x="645" y="1946"/>
                  </a:cubicBezTo>
                  <a:cubicBezTo>
                    <a:pt x="650" y="1946"/>
                    <a:pt x="650" y="1946"/>
                    <a:pt x="650" y="1946"/>
                  </a:cubicBezTo>
                  <a:cubicBezTo>
                    <a:pt x="797" y="1933"/>
                    <a:pt x="953" y="1926"/>
                    <a:pt x="1086" y="1857"/>
                  </a:cubicBezTo>
                  <a:cubicBezTo>
                    <a:pt x="1156" y="1821"/>
                    <a:pt x="1223" y="1791"/>
                    <a:pt x="1261" y="1717"/>
                  </a:cubicBezTo>
                  <a:cubicBezTo>
                    <a:pt x="1295" y="1652"/>
                    <a:pt x="1291" y="1574"/>
                    <a:pt x="1291" y="1504"/>
                  </a:cubicBezTo>
                  <a:cubicBezTo>
                    <a:pt x="1291" y="1196"/>
                    <a:pt x="1122" y="922"/>
                    <a:pt x="969" y="668"/>
                  </a:cubicBezTo>
                  <a:cubicBezTo>
                    <a:pt x="872" y="757"/>
                    <a:pt x="821" y="775"/>
                    <a:pt x="695" y="811"/>
                  </a:cubicBezTo>
                  <a:lnTo>
                    <a:pt x="645" y="922"/>
                  </a:lnTo>
                  <a:close/>
                  <a:moveTo>
                    <a:pt x="644" y="1592"/>
                  </a:moveTo>
                  <a:cubicBezTo>
                    <a:pt x="571" y="1492"/>
                    <a:pt x="571" y="1492"/>
                    <a:pt x="571" y="1492"/>
                  </a:cubicBezTo>
                  <a:cubicBezTo>
                    <a:pt x="601" y="1038"/>
                    <a:pt x="601" y="1038"/>
                    <a:pt x="601" y="1038"/>
                  </a:cubicBezTo>
                  <a:cubicBezTo>
                    <a:pt x="644" y="983"/>
                    <a:pt x="644" y="983"/>
                    <a:pt x="644" y="983"/>
                  </a:cubicBezTo>
                  <a:cubicBezTo>
                    <a:pt x="689" y="1038"/>
                    <a:pt x="689" y="1038"/>
                    <a:pt x="689" y="1038"/>
                  </a:cubicBezTo>
                  <a:cubicBezTo>
                    <a:pt x="720" y="1492"/>
                    <a:pt x="720" y="1492"/>
                    <a:pt x="720" y="1492"/>
                  </a:cubicBezTo>
                  <a:lnTo>
                    <a:pt x="644" y="15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defTabSz="932563"/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组合 151"/>
          <p:cNvGrpSpPr>
            <a:grpSpLocks noChangeAspect="1"/>
          </p:cNvGrpSpPr>
          <p:nvPr/>
        </p:nvGrpSpPr>
        <p:grpSpPr>
          <a:xfrm>
            <a:off x="10039612" y="4482106"/>
            <a:ext cx="828000" cy="667742"/>
            <a:chOff x="2482850" y="17463"/>
            <a:chExt cx="442913" cy="357188"/>
          </a:xfrm>
          <a:solidFill>
            <a:schemeClr val="bg1"/>
          </a:solidFill>
        </p:grpSpPr>
        <p:sp>
          <p:nvSpPr>
            <p:cNvPr id="153" name="Freeform 14"/>
            <p:cNvSpPr>
              <a:spLocks/>
            </p:cNvSpPr>
            <p:nvPr/>
          </p:nvSpPr>
          <p:spPr bwMode="auto">
            <a:xfrm>
              <a:off x="2482850" y="17463"/>
              <a:ext cx="442913" cy="204788"/>
            </a:xfrm>
            <a:custGeom>
              <a:avLst/>
              <a:gdLst>
                <a:gd name="T0" fmla="*/ 553 w 558"/>
                <a:gd name="T1" fmla="*/ 229 h 257"/>
                <a:gd name="T2" fmla="*/ 354 w 558"/>
                <a:gd name="T3" fmla="*/ 30 h 257"/>
                <a:gd name="T4" fmla="*/ 354 w 558"/>
                <a:gd name="T5" fmla="*/ 30 h 257"/>
                <a:gd name="T6" fmla="*/ 346 w 558"/>
                <a:gd name="T7" fmla="*/ 24 h 257"/>
                <a:gd name="T8" fmla="*/ 339 w 558"/>
                <a:gd name="T9" fmla="*/ 17 h 257"/>
                <a:gd name="T10" fmla="*/ 329 w 558"/>
                <a:gd name="T11" fmla="*/ 12 h 257"/>
                <a:gd name="T12" fmla="*/ 320 w 558"/>
                <a:gd name="T13" fmla="*/ 7 h 257"/>
                <a:gd name="T14" fmla="*/ 310 w 558"/>
                <a:gd name="T15" fmla="*/ 3 h 257"/>
                <a:gd name="T16" fmla="*/ 300 w 558"/>
                <a:gd name="T17" fmla="*/ 1 h 257"/>
                <a:gd name="T18" fmla="*/ 290 w 558"/>
                <a:gd name="T19" fmla="*/ 0 h 257"/>
                <a:gd name="T20" fmla="*/ 280 w 558"/>
                <a:gd name="T21" fmla="*/ 0 h 257"/>
                <a:gd name="T22" fmla="*/ 280 w 558"/>
                <a:gd name="T23" fmla="*/ 0 h 257"/>
                <a:gd name="T24" fmla="*/ 268 w 558"/>
                <a:gd name="T25" fmla="*/ 0 h 257"/>
                <a:gd name="T26" fmla="*/ 258 w 558"/>
                <a:gd name="T27" fmla="*/ 1 h 257"/>
                <a:gd name="T28" fmla="*/ 248 w 558"/>
                <a:gd name="T29" fmla="*/ 3 h 257"/>
                <a:gd name="T30" fmla="*/ 238 w 558"/>
                <a:gd name="T31" fmla="*/ 7 h 257"/>
                <a:gd name="T32" fmla="*/ 229 w 558"/>
                <a:gd name="T33" fmla="*/ 12 h 257"/>
                <a:gd name="T34" fmla="*/ 220 w 558"/>
                <a:gd name="T35" fmla="*/ 17 h 257"/>
                <a:gd name="T36" fmla="*/ 212 w 558"/>
                <a:gd name="T37" fmla="*/ 24 h 257"/>
                <a:gd name="T38" fmla="*/ 204 w 558"/>
                <a:gd name="T39" fmla="*/ 30 h 257"/>
                <a:gd name="T40" fmla="*/ 169 w 558"/>
                <a:gd name="T41" fmla="*/ 65 h 257"/>
                <a:gd name="T42" fmla="*/ 169 w 558"/>
                <a:gd name="T43" fmla="*/ 17 h 257"/>
                <a:gd name="T44" fmla="*/ 84 w 558"/>
                <a:gd name="T45" fmla="*/ 17 h 257"/>
                <a:gd name="T46" fmla="*/ 84 w 558"/>
                <a:gd name="T47" fmla="*/ 151 h 257"/>
                <a:gd name="T48" fmla="*/ 5 w 558"/>
                <a:gd name="T49" fmla="*/ 229 h 257"/>
                <a:gd name="T50" fmla="*/ 5 w 558"/>
                <a:gd name="T51" fmla="*/ 229 h 257"/>
                <a:gd name="T52" fmla="*/ 1 w 558"/>
                <a:gd name="T53" fmla="*/ 234 h 257"/>
                <a:gd name="T54" fmla="*/ 0 w 558"/>
                <a:gd name="T55" fmla="*/ 240 h 257"/>
                <a:gd name="T56" fmla="*/ 1 w 558"/>
                <a:gd name="T57" fmla="*/ 247 h 257"/>
                <a:gd name="T58" fmla="*/ 5 w 558"/>
                <a:gd name="T59" fmla="*/ 252 h 257"/>
                <a:gd name="T60" fmla="*/ 5 w 558"/>
                <a:gd name="T61" fmla="*/ 252 h 257"/>
                <a:gd name="T62" fmla="*/ 10 w 558"/>
                <a:gd name="T63" fmla="*/ 255 h 257"/>
                <a:gd name="T64" fmla="*/ 16 w 558"/>
                <a:gd name="T65" fmla="*/ 257 h 257"/>
                <a:gd name="T66" fmla="*/ 23 w 558"/>
                <a:gd name="T67" fmla="*/ 255 h 257"/>
                <a:gd name="T68" fmla="*/ 29 w 558"/>
                <a:gd name="T69" fmla="*/ 252 h 257"/>
                <a:gd name="T70" fmla="*/ 227 w 558"/>
                <a:gd name="T71" fmla="*/ 54 h 257"/>
                <a:gd name="T72" fmla="*/ 227 w 558"/>
                <a:gd name="T73" fmla="*/ 54 h 257"/>
                <a:gd name="T74" fmla="*/ 238 w 558"/>
                <a:gd name="T75" fmla="*/ 45 h 257"/>
                <a:gd name="T76" fmla="*/ 251 w 558"/>
                <a:gd name="T77" fmla="*/ 37 h 257"/>
                <a:gd name="T78" fmla="*/ 265 w 558"/>
                <a:gd name="T79" fmla="*/ 34 h 257"/>
                <a:gd name="T80" fmla="*/ 280 w 558"/>
                <a:gd name="T81" fmla="*/ 32 h 257"/>
                <a:gd name="T82" fmla="*/ 280 w 558"/>
                <a:gd name="T83" fmla="*/ 32 h 257"/>
                <a:gd name="T84" fmla="*/ 293 w 558"/>
                <a:gd name="T85" fmla="*/ 34 h 257"/>
                <a:gd name="T86" fmla="*/ 307 w 558"/>
                <a:gd name="T87" fmla="*/ 37 h 257"/>
                <a:gd name="T88" fmla="*/ 320 w 558"/>
                <a:gd name="T89" fmla="*/ 45 h 257"/>
                <a:gd name="T90" fmla="*/ 331 w 558"/>
                <a:gd name="T91" fmla="*/ 54 h 257"/>
                <a:gd name="T92" fmla="*/ 530 w 558"/>
                <a:gd name="T93" fmla="*/ 252 h 257"/>
                <a:gd name="T94" fmla="*/ 530 w 558"/>
                <a:gd name="T95" fmla="*/ 252 h 257"/>
                <a:gd name="T96" fmla="*/ 535 w 558"/>
                <a:gd name="T97" fmla="*/ 255 h 257"/>
                <a:gd name="T98" fmla="*/ 542 w 558"/>
                <a:gd name="T99" fmla="*/ 257 h 257"/>
                <a:gd name="T100" fmla="*/ 548 w 558"/>
                <a:gd name="T101" fmla="*/ 255 h 257"/>
                <a:gd name="T102" fmla="*/ 553 w 558"/>
                <a:gd name="T103" fmla="*/ 252 h 257"/>
                <a:gd name="T104" fmla="*/ 553 w 558"/>
                <a:gd name="T105" fmla="*/ 252 h 257"/>
                <a:gd name="T106" fmla="*/ 557 w 558"/>
                <a:gd name="T107" fmla="*/ 247 h 257"/>
                <a:gd name="T108" fmla="*/ 558 w 558"/>
                <a:gd name="T109" fmla="*/ 240 h 257"/>
                <a:gd name="T110" fmla="*/ 557 w 558"/>
                <a:gd name="T111" fmla="*/ 234 h 257"/>
                <a:gd name="T112" fmla="*/ 553 w 558"/>
                <a:gd name="T113" fmla="*/ 229 h 257"/>
                <a:gd name="T114" fmla="*/ 553 w 558"/>
                <a:gd name="T115" fmla="*/ 22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58" h="257">
                  <a:moveTo>
                    <a:pt x="553" y="229"/>
                  </a:moveTo>
                  <a:lnTo>
                    <a:pt x="354" y="30"/>
                  </a:lnTo>
                  <a:lnTo>
                    <a:pt x="354" y="30"/>
                  </a:lnTo>
                  <a:lnTo>
                    <a:pt x="346" y="24"/>
                  </a:lnTo>
                  <a:lnTo>
                    <a:pt x="339" y="17"/>
                  </a:lnTo>
                  <a:lnTo>
                    <a:pt x="329" y="12"/>
                  </a:lnTo>
                  <a:lnTo>
                    <a:pt x="320" y="7"/>
                  </a:lnTo>
                  <a:lnTo>
                    <a:pt x="310" y="3"/>
                  </a:lnTo>
                  <a:lnTo>
                    <a:pt x="300" y="1"/>
                  </a:lnTo>
                  <a:lnTo>
                    <a:pt x="290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68" y="0"/>
                  </a:lnTo>
                  <a:lnTo>
                    <a:pt x="258" y="1"/>
                  </a:lnTo>
                  <a:lnTo>
                    <a:pt x="248" y="3"/>
                  </a:lnTo>
                  <a:lnTo>
                    <a:pt x="238" y="7"/>
                  </a:lnTo>
                  <a:lnTo>
                    <a:pt x="229" y="12"/>
                  </a:lnTo>
                  <a:lnTo>
                    <a:pt x="220" y="17"/>
                  </a:lnTo>
                  <a:lnTo>
                    <a:pt x="212" y="24"/>
                  </a:lnTo>
                  <a:lnTo>
                    <a:pt x="204" y="30"/>
                  </a:lnTo>
                  <a:lnTo>
                    <a:pt x="169" y="65"/>
                  </a:lnTo>
                  <a:lnTo>
                    <a:pt x="169" y="17"/>
                  </a:lnTo>
                  <a:lnTo>
                    <a:pt x="84" y="17"/>
                  </a:lnTo>
                  <a:lnTo>
                    <a:pt x="84" y="151"/>
                  </a:lnTo>
                  <a:lnTo>
                    <a:pt x="5" y="229"/>
                  </a:lnTo>
                  <a:lnTo>
                    <a:pt x="5" y="229"/>
                  </a:lnTo>
                  <a:lnTo>
                    <a:pt x="1" y="234"/>
                  </a:lnTo>
                  <a:lnTo>
                    <a:pt x="0" y="240"/>
                  </a:lnTo>
                  <a:lnTo>
                    <a:pt x="1" y="247"/>
                  </a:lnTo>
                  <a:lnTo>
                    <a:pt x="5" y="252"/>
                  </a:lnTo>
                  <a:lnTo>
                    <a:pt x="5" y="252"/>
                  </a:lnTo>
                  <a:lnTo>
                    <a:pt x="10" y="255"/>
                  </a:lnTo>
                  <a:lnTo>
                    <a:pt x="16" y="257"/>
                  </a:lnTo>
                  <a:lnTo>
                    <a:pt x="23" y="255"/>
                  </a:lnTo>
                  <a:lnTo>
                    <a:pt x="29" y="252"/>
                  </a:lnTo>
                  <a:lnTo>
                    <a:pt x="227" y="54"/>
                  </a:lnTo>
                  <a:lnTo>
                    <a:pt x="227" y="54"/>
                  </a:lnTo>
                  <a:lnTo>
                    <a:pt x="238" y="45"/>
                  </a:lnTo>
                  <a:lnTo>
                    <a:pt x="251" y="37"/>
                  </a:lnTo>
                  <a:lnTo>
                    <a:pt x="265" y="34"/>
                  </a:lnTo>
                  <a:lnTo>
                    <a:pt x="280" y="32"/>
                  </a:lnTo>
                  <a:lnTo>
                    <a:pt x="280" y="32"/>
                  </a:lnTo>
                  <a:lnTo>
                    <a:pt x="293" y="34"/>
                  </a:lnTo>
                  <a:lnTo>
                    <a:pt x="307" y="37"/>
                  </a:lnTo>
                  <a:lnTo>
                    <a:pt x="320" y="45"/>
                  </a:lnTo>
                  <a:lnTo>
                    <a:pt x="331" y="54"/>
                  </a:lnTo>
                  <a:lnTo>
                    <a:pt x="530" y="252"/>
                  </a:lnTo>
                  <a:lnTo>
                    <a:pt x="530" y="252"/>
                  </a:lnTo>
                  <a:lnTo>
                    <a:pt x="535" y="255"/>
                  </a:lnTo>
                  <a:lnTo>
                    <a:pt x="542" y="257"/>
                  </a:lnTo>
                  <a:lnTo>
                    <a:pt x="548" y="255"/>
                  </a:lnTo>
                  <a:lnTo>
                    <a:pt x="553" y="252"/>
                  </a:lnTo>
                  <a:lnTo>
                    <a:pt x="553" y="252"/>
                  </a:lnTo>
                  <a:lnTo>
                    <a:pt x="557" y="247"/>
                  </a:lnTo>
                  <a:lnTo>
                    <a:pt x="558" y="240"/>
                  </a:lnTo>
                  <a:lnTo>
                    <a:pt x="557" y="234"/>
                  </a:lnTo>
                  <a:lnTo>
                    <a:pt x="553" y="229"/>
                  </a:lnTo>
                  <a:lnTo>
                    <a:pt x="553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"/>
            <p:cNvSpPr>
              <a:spLocks/>
            </p:cNvSpPr>
            <p:nvPr/>
          </p:nvSpPr>
          <p:spPr bwMode="auto">
            <a:xfrm>
              <a:off x="2543175" y="65088"/>
              <a:ext cx="322263" cy="309563"/>
            </a:xfrm>
            <a:custGeom>
              <a:avLst/>
              <a:gdLst>
                <a:gd name="T0" fmla="*/ 249 w 404"/>
                <a:gd name="T1" fmla="*/ 20 h 389"/>
                <a:gd name="T2" fmla="*/ 249 w 404"/>
                <a:gd name="T3" fmla="*/ 20 h 389"/>
                <a:gd name="T4" fmla="*/ 239 w 404"/>
                <a:gd name="T5" fmla="*/ 11 h 389"/>
                <a:gd name="T6" fmla="*/ 228 w 404"/>
                <a:gd name="T7" fmla="*/ 5 h 389"/>
                <a:gd name="T8" fmla="*/ 215 w 404"/>
                <a:gd name="T9" fmla="*/ 1 h 389"/>
                <a:gd name="T10" fmla="*/ 203 w 404"/>
                <a:gd name="T11" fmla="*/ 0 h 389"/>
                <a:gd name="T12" fmla="*/ 203 w 404"/>
                <a:gd name="T13" fmla="*/ 0 h 389"/>
                <a:gd name="T14" fmla="*/ 189 w 404"/>
                <a:gd name="T15" fmla="*/ 1 h 389"/>
                <a:gd name="T16" fmla="*/ 177 w 404"/>
                <a:gd name="T17" fmla="*/ 5 h 389"/>
                <a:gd name="T18" fmla="*/ 166 w 404"/>
                <a:gd name="T19" fmla="*/ 11 h 389"/>
                <a:gd name="T20" fmla="*/ 156 w 404"/>
                <a:gd name="T21" fmla="*/ 20 h 389"/>
                <a:gd name="T22" fmla="*/ 0 w 404"/>
                <a:gd name="T23" fmla="*/ 175 h 389"/>
                <a:gd name="T24" fmla="*/ 0 w 404"/>
                <a:gd name="T25" fmla="*/ 354 h 389"/>
                <a:gd name="T26" fmla="*/ 0 w 404"/>
                <a:gd name="T27" fmla="*/ 354 h 389"/>
                <a:gd name="T28" fmla="*/ 1 w 404"/>
                <a:gd name="T29" fmla="*/ 360 h 389"/>
                <a:gd name="T30" fmla="*/ 2 w 404"/>
                <a:gd name="T31" fmla="*/ 367 h 389"/>
                <a:gd name="T32" fmla="*/ 6 w 404"/>
                <a:gd name="T33" fmla="*/ 373 h 389"/>
                <a:gd name="T34" fmla="*/ 10 w 404"/>
                <a:gd name="T35" fmla="*/ 378 h 389"/>
                <a:gd name="T36" fmla="*/ 16 w 404"/>
                <a:gd name="T37" fmla="*/ 383 h 389"/>
                <a:gd name="T38" fmla="*/ 21 w 404"/>
                <a:gd name="T39" fmla="*/ 385 h 389"/>
                <a:gd name="T40" fmla="*/ 29 w 404"/>
                <a:gd name="T41" fmla="*/ 388 h 389"/>
                <a:gd name="T42" fmla="*/ 35 w 404"/>
                <a:gd name="T43" fmla="*/ 389 h 389"/>
                <a:gd name="T44" fmla="*/ 122 w 404"/>
                <a:gd name="T45" fmla="*/ 389 h 389"/>
                <a:gd name="T46" fmla="*/ 122 w 404"/>
                <a:gd name="T47" fmla="*/ 283 h 389"/>
                <a:gd name="T48" fmla="*/ 122 w 404"/>
                <a:gd name="T49" fmla="*/ 283 h 389"/>
                <a:gd name="T50" fmla="*/ 122 w 404"/>
                <a:gd name="T51" fmla="*/ 278 h 389"/>
                <a:gd name="T52" fmla="*/ 123 w 404"/>
                <a:gd name="T53" fmla="*/ 275 h 389"/>
                <a:gd name="T54" fmla="*/ 126 w 404"/>
                <a:gd name="T55" fmla="*/ 271 h 389"/>
                <a:gd name="T56" fmla="*/ 128 w 404"/>
                <a:gd name="T57" fmla="*/ 267 h 389"/>
                <a:gd name="T58" fmla="*/ 132 w 404"/>
                <a:gd name="T59" fmla="*/ 264 h 389"/>
                <a:gd name="T60" fmla="*/ 136 w 404"/>
                <a:gd name="T61" fmla="*/ 262 h 389"/>
                <a:gd name="T62" fmla="*/ 140 w 404"/>
                <a:gd name="T63" fmla="*/ 261 h 389"/>
                <a:gd name="T64" fmla="*/ 145 w 404"/>
                <a:gd name="T65" fmla="*/ 259 h 389"/>
                <a:gd name="T66" fmla="*/ 259 w 404"/>
                <a:gd name="T67" fmla="*/ 259 h 389"/>
                <a:gd name="T68" fmla="*/ 259 w 404"/>
                <a:gd name="T69" fmla="*/ 259 h 389"/>
                <a:gd name="T70" fmla="*/ 264 w 404"/>
                <a:gd name="T71" fmla="*/ 261 h 389"/>
                <a:gd name="T72" fmla="*/ 268 w 404"/>
                <a:gd name="T73" fmla="*/ 262 h 389"/>
                <a:gd name="T74" fmla="*/ 272 w 404"/>
                <a:gd name="T75" fmla="*/ 264 h 389"/>
                <a:gd name="T76" fmla="*/ 276 w 404"/>
                <a:gd name="T77" fmla="*/ 267 h 389"/>
                <a:gd name="T78" fmla="*/ 278 w 404"/>
                <a:gd name="T79" fmla="*/ 271 h 389"/>
                <a:gd name="T80" fmla="*/ 281 w 404"/>
                <a:gd name="T81" fmla="*/ 275 h 389"/>
                <a:gd name="T82" fmla="*/ 282 w 404"/>
                <a:gd name="T83" fmla="*/ 278 h 389"/>
                <a:gd name="T84" fmla="*/ 283 w 404"/>
                <a:gd name="T85" fmla="*/ 283 h 389"/>
                <a:gd name="T86" fmla="*/ 283 w 404"/>
                <a:gd name="T87" fmla="*/ 389 h 389"/>
                <a:gd name="T88" fmla="*/ 369 w 404"/>
                <a:gd name="T89" fmla="*/ 389 h 389"/>
                <a:gd name="T90" fmla="*/ 369 w 404"/>
                <a:gd name="T91" fmla="*/ 389 h 389"/>
                <a:gd name="T92" fmla="*/ 376 w 404"/>
                <a:gd name="T93" fmla="*/ 388 h 389"/>
                <a:gd name="T94" fmla="*/ 383 w 404"/>
                <a:gd name="T95" fmla="*/ 385 h 389"/>
                <a:gd name="T96" fmla="*/ 389 w 404"/>
                <a:gd name="T97" fmla="*/ 383 h 389"/>
                <a:gd name="T98" fmla="*/ 394 w 404"/>
                <a:gd name="T99" fmla="*/ 378 h 389"/>
                <a:gd name="T100" fmla="*/ 398 w 404"/>
                <a:gd name="T101" fmla="*/ 373 h 389"/>
                <a:gd name="T102" fmla="*/ 402 w 404"/>
                <a:gd name="T103" fmla="*/ 367 h 389"/>
                <a:gd name="T104" fmla="*/ 403 w 404"/>
                <a:gd name="T105" fmla="*/ 360 h 389"/>
                <a:gd name="T106" fmla="*/ 404 w 404"/>
                <a:gd name="T107" fmla="*/ 354 h 389"/>
                <a:gd name="T108" fmla="*/ 404 w 404"/>
                <a:gd name="T109" fmla="*/ 175 h 389"/>
                <a:gd name="T110" fmla="*/ 249 w 404"/>
                <a:gd name="T111" fmla="*/ 2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4" h="389">
                  <a:moveTo>
                    <a:pt x="249" y="20"/>
                  </a:moveTo>
                  <a:lnTo>
                    <a:pt x="249" y="20"/>
                  </a:lnTo>
                  <a:lnTo>
                    <a:pt x="239" y="11"/>
                  </a:lnTo>
                  <a:lnTo>
                    <a:pt x="228" y="5"/>
                  </a:lnTo>
                  <a:lnTo>
                    <a:pt x="215" y="1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89" y="1"/>
                  </a:lnTo>
                  <a:lnTo>
                    <a:pt x="177" y="5"/>
                  </a:lnTo>
                  <a:lnTo>
                    <a:pt x="166" y="11"/>
                  </a:lnTo>
                  <a:lnTo>
                    <a:pt x="156" y="20"/>
                  </a:lnTo>
                  <a:lnTo>
                    <a:pt x="0" y="175"/>
                  </a:lnTo>
                  <a:lnTo>
                    <a:pt x="0" y="354"/>
                  </a:lnTo>
                  <a:lnTo>
                    <a:pt x="0" y="354"/>
                  </a:lnTo>
                  <a:lnTo>
                    <a:pt x="1" y="360"/>
                  </a:lnTo>
                  <a:lnTo>
                    <a:pt x="2" y="367"/>
                  </a:lnTo>
                  <a:lnTo>
                    <a:pt x="6" y="373"/>
                  </a:lnTo>
                  <a:lnTo>
                    <a:pt x="10" y="378"/>
                  </a:lnTo>
                  <a:lnTo>
                    <a:pt x="16" y="383"/>
                  </a:lnTo>
                  <a:lnTo>
                    <a:pt x="21" y="385"/>
                  </a:lnTo>
                  <a:lnTo>
                    <a:pt x="29" y="388"/>
                  </a:lnTo>
                  <a:lnTo>
                    <a:pt x="35" y="389"/>
                  </a:lnTo>
                  <a:lnTo>
                    <a:pt x="122" y="389"/>
                  </a:lnTo>
                  <a:lnTo>
                    <a:pt x="122" y="283"/>
                  </a:lnTo>
                  <a:lnTo>
                    <a:pt x="122" y="283"/>
                  </a:lnTo>
                  <a:lnTo>
                    <a:pt x="122" y="278"/>
                  </a:lnTo>
                  <a:lnTo>
                    <a:pt x="123" y="275"/>
                  </a:lnTo>
                  <a:lnTo>
                    <a:pt x="126" y="271"/>
                  </a:lnTo>
                  <a:lnTo>
                    <a:pt x="128" y="267"/>
                  </a:lnTo>
                  <a:lnTo>
                    <a:pt x="132" y="264"/>
                  </a:lnTo>
                  <a:lnTo>
                    <a:pt x="136" y="262"/>
                  </a:lnTo>
                  <a:lnTo>
                    <a:pt x="140" y="261"/>
                  </a:lnTo>
                  <a:lnTo>
                    <a:pt x="145" y="259"/>
                  </a:lnTo>
                  <a:lnTo>
                    <a:pt x="259" y="259"/>
                  </a:lnTo>
                  <a:lnTo>
                    <a:pt x="259" y="259"/>
                  </a:lnTo>
                  <a:lnTo>
                    <a:pt x="264" y="261"/>
                  </a:lnTo>
                  <a:lnTo>
                    <a:pt x="268" y="262"/>
                  </a:lnTo>
                  <a:lnTo>
                    <a:pt x="272" y="264"/>
                  </a:lnTo>
                  <a:lnTo>
                    <a:pt x="276" y="267"/>
                  </a:lnTo>
                  <a:lnTo>
                    <a:pt x="278" y="271"/>
                  </a:lnTo>
                  <a:lnTo>
                    <a:pt x="281" y="275"/>
                  </a:lnTo>
                  <a:lnTo>
                    <a:pt x="282" y="278"/>
                  </a:lnTo>
                  <a:lnTo>
                    <a:pt x="283" y="283"/>
                  </a:lnTo>
                  <a:lnTo>
                    <a:pt x="283" y="389"/>
                  </a:lnTo>
                  <a:lnTo>
                    <a:pt x="369" y="389"/>
                  </a:lnTo>
                  <a:lnTo>
                    <a:pt x="369" y="389"/>
                  </a:lnTo>
                  <a:lnTo>
                    <a:pt x="376" y="388"/>
                  </a:lnTo>
                  <a:lnTo>
                    <a:pt x="383" y="385"/>
                  </a:lnTo>
                  <a:lnTo>
                    <a:pt x="389" y="383"/>
                  </a:lnTo>
                  <a:lnTo>
                    <a:pt x="394" y="378"/>
                  </a:lnTo>
                  <a:lnTo>
                    <a:pt x="398" y="373"/>
                  </a:lnTo>
                  <a:lnTo>
                    <a:pt x="402" y="367"/>
                  </a:lnTo>
                  <a:lnTo>
                    <a:pt x="403" y="360"/>
                  </a:lnTo>
                  <a:lnTo>
                    <a:pt x="404" y="354"/>
                  </a:lnTo>
                  <a:lnTo>
                    <a:pt x="404" y="175"/>
                  </a:lnTo>
                  <a:lnTo>
                    <a:pt x="24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5692196" y="4898572"/>
            <a:ext cx="807607" cy="960626"/>
            <a:chOff x="8562976" y="419100"/>
            <a:chExt cx="904875" cy="1076324"/>
          </a:xfrm>
          <a:solidFill>
            <a:schemeClr val="bg1"/>
          </a:solidFill>
        </p:grpSpPr>
        <p:sp>
          <p:nvSpPr>
            <p:cNvPr id="156" name="Freeform 370"/>
            <p:cNvSpPr>
              <a:spLocks noEditPoints="1"/>
            </p:cNvSpPr>
            <p:nvPr/>
          </p:nvSpPr>
          <p:spPr bwMode="auto">
            <a:xfrm>
              <a:off x="8562976" y="477837"/>
              <a:ext cx="231775" cy="200025"/>
            </a:xfrm>
            <a:custGeom>
              <a:avLst/>
              <a:gdLst>
                <a:gd name="T0" fmla="*/ 135 w 143"/>
                <a:gd name="T1" fmla="*/ 2 h 123"/>
                <a:gd name="T2" fmla="*/ 71 w 143"/>
                <a:gd name="T3" fmla="*/ 23 h 123"/>
                <a:gd name="T4" fmla="*/ 0 w 143"/>
                <a:gd name="T5" fmla="*/ 0 h 123"/>
                <a:gd name="T6" fmla="*/ 0 w 143"/>
                <a:gd name="T7" fmla="*/ 8 h 123"/>
                <a:gd name="T8" fmla="*/ 0 w 143"/>
                <a:gd name="T9" fmla="*/ 98 h 123"/>
                <a:gd name="T10" fmla="*/ 65 w 143"/>
                <a:gd name="T11" fmla="*/ 120 h 123"/>
                <a:gd name="T12" fmla="*/ 71 w 143"/>
                <a:gd name="T13" fmla="*/ 123 h 123"/>
                <a:gd name="T14" fmla="*/ 77 w 143"/>
                <a:gd name="T15" fmla="*/ 120 h 123"/>
                <a:gd name="T16" fmla="*/ 143 w 143"/>
                <a:gd name="T17" fmla="*/ 98 h 123"/>
                <a:gd name="T18" fmla="*/ 143 w 143"/>
                <a:gd name="T19" fmla="*/ 0 h 123"/>
                <a:gd name="T20" fmla="*/ 135 w 143"/>
                <a:gd name="T21" fmla="*/ 2 h 123"/>
                <a:gd name="T22" fmla="*/ 131 w 143"/>
                <a:gd name="T23" fmla="*/ 89 h 123"/>
                <a:gd name="T24" fmla="*/ 77 w 143"/>
                <a:gd name="T25" fmla="*/ 108 h 123"/>
                <a:gd name="T26" fmla="*/ 77 w 143"/>
                <a:gd name="T27" fmla="*/ 34 h 123"/>
                <a:gd name="T28" fmla="*/ 131 w 143"/>
                <a:gd name="T29" fmla="*/ 16 h 123"/>
                <a:gd name="T30" fmla="*/ 131 w 143"/>
                <a:gd name="T31" fmla="*/ 89 h 123"/>
                <a:gd name="T32" fmla="*/ 12 w 143"/>
                <a:gd name="T33" fmla="*/ 16 h 123"/>
                <a:gd name="T34" fmla="*/ 65 w 143"/>
                <a:gd name="T35" fmla="*/ 34 h 123"/>
                <a:gd name="T36" fmla="*/ 65 w 143"/>
                <a:gd name="T37" fmla="*/ 108 h 123"/>
                <a:gd name="T38" fmla="*/ 12 w 143"/>
                <a:gd name="T39" fmla="*/ 89 h 123"/>
                <a:gd name="T40" fmla="*/ 12 w 143"/>
                <a:gd name="T41" fmla="*/ 1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" h="123">
                  <a:moveTo>
                    <a:pt x="135" y="2"/>
                  </a:moveTo>
                  <a:cubicBezTo>
                    <a:pt x="71" y="23"/>
                    <a:pt x="71" y="23"/>
                    <a:pt x="71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71" y="123"/>
                    <a:pt x="71" y="123"/>
                    <a:pt x="71" y="123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143" y="98"/>
                    <a:pt x="143" y="98"/>
                    <a:pt x="143" y="98"/>
                  </a:cubicBezTo>
                  <a:cubicBezTo>
                    <a:pt x="143" y="0"/>
                    <a:pt x="143" y="0"/>
                    <a:pt x="143" y="0"/>
                  </a:cubicBezTo>
                  <a:lnTo>
                    <a:pt x="135" y="2"/>
                  </a:lnTo>
                  <a:close/>
                  <a:moveTo>
                    <a:pt x="131" y="89"/>
                  </a:moveTo>
                  <a:cubicBezTo>
                    <a:pt x="125" y="91"/>
                    <a:pt x="89" y="104"/>
                    <a:pt x="77" y="108"/>
                  </a:cubicBezTo>
                  <a:cubicBezTo>
                    <a:pt x="77" y="95"/>
                    <a:pt x="77" y="41"/>
                    <a:pt x="77" y="34"/>
                  </a:cubicBezTo>
                  <a:cubicBezTo>
                    <a:pt x="84" y="32"/>
                    <a:pt x="120" y="20"/>
                    <a:pt x="131" y="16"/>
                  </a:cubicBezTo>
                  <a:cubicBezTo>
                    <a:pt x="131" y="29"/>
                    <a:pt x="131" y="82"/>
                    <a:pt x="131" y="89"/>
                  </a:cubicBezTo>
                  <a:close/>
                  <a:moveTo>
                    <a:pt x="12" y="16"/>
                  </a:moveTo>
                  <a:cubicBezTo>
                    <a:pt x="23" y="20"/>
                    <a:pt x="59" y="32"/>
                    <a:pt x="65" y="34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54" y="104"/>
                    <a:pt x="18" y="91"/>
                    <a:pt x="12" y="89"/>
                  </a:cubicBezTo>
                  <a:cubicBezTo>
                    <a:pt x="12" y="82"/>
                    <a:pt x="12" y="29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7" name="Oval 371"/>
            <p:cNvSpPr>
              <a:spLocks noChangeArrowheads="1"/>
            </p:cNvSpPr>
            <p:nvPr/>
          </p:nvSpPr>
          <p:spPr bwMode="auto">
            <a:xfrm>
              <a:off x="8923338" y="419100"/>
              <a:ext cx="161925" cy="161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8" name="Freeform 372"/>
            <p:cNvSpPr>
              <a:spLocks/>
            </p:cNvSpPr>
            <p:nvPr/>
          </p:nvSpPr>
          <p:spPr bwMode="auto">
            <a:xfrm>
              <a:off x="9336088" y="676275"/>
              <a:ext cx="131763" cy="196850"/>
            </a:xfrm>
            <a:custGeom>
              <a:avLst/>
              <a:gdLst>
                <a:gd name="T0" fmla="*/ 83 w 83"/>
                <a:gd name="T1" fmla="*/ 10 h 124"/>
                <a:gd name="T2" fmla="*/ 68 w 83"/>
                <a:gd name="T3" fmla="*/ 0 h 124"/>
                <a:gd name="T4" fmla="*/ 0 w 83"/>
                <a:gd name="T5" fmla="*/ 113 h 124"/>
                <a:gd name="T6" fmla="*/ 13 w 83"/>
                <a:gd name="T7" fmla="*/ 124 h 124"/>
                <a:gd name="T8" fmla="*/ 83 w 83"/>
                <a:gd name="T9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4">
                  <a:moveTo>
                    <a:pt x="83" y="10"/>
                  </a:moveTo>
                  <a:lnTo>
                    <a:pt x="68" y="0"/>
                  </a:lnTo>
                  <a:lnTo>
                    <a:pt x="0" y="113"/>
                  </a:lnTo>
                  <a:lnTo>
                    <a:pt x="13" y="124"/>
                  </a:lnTo>
                  <a:lnTo>
                    <a:pt x="8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9" name="Freeform 373"/>
            <p:cNvSpPr>
              <a:spLocks/>
            </p:cNvSpPr>
            <p:nvPr/>
          </p:nvSpPr>
          <p:spPr bwMode="auto">
            <a:xfrm>
              <a:off x="8651876" y="614362"/>
              <a:ext cx="700088" cy="881062"/>
            </a:xfrm>
            <a:custGeom>
              <a:avLst/>
              <a:gdLst>
                <a:gd name="T0" fmla="*/ 314 w 430"/>
                <a:gd name="T1" fmla="*/ 34 h 541"/>
                <a:gd name="T2" fmla="*/ 250 w 430"/>
                <a:gd name="T3" fmla="*/ 0 h 541"/>
                <a:gd name="T4" fmla="*/ 217 w 430"/>
                <a:gd name="T5" fmla="*/ 0 h 541"/>
                <a:gd name="T6" fmla="*/ 183 w 430"/>
                <a:gd name="T7" fmla="*/ 0 h 541"/>
                <a:gd name="T8" fmla="*/ 108 w 430"/>
                <a:gd name="T9" fmla="*/ 54 h 541"/>
                <a:gd name="T10" fmla="*/ 85 w 430"/>
                <a:gd name="T11" fmla="*/ 104 h 541"/>
                <a:gd name="T12" fmla="*/ 37 w 430"/>
                <a:gd name="T13" fmla="*/ 54 h 541"/>
                <a:gd name="T14" fmla="*/ 0 w 430"/>
                <a:gd name="T15" fmla="*/ 54 h 541"/>
                <a:gd name="T16" fmla="*/ 51 w 430"/>
                <a:gd name="T17" fmla="*/ 121 h 541"/>
                <a:gd name="T18" fmla="*/ 94 w 430"/>
                <a:gd name="T19" fmla="*/ 151 h 541"/>
                <a:gd name="T20" fmla="*/ 125 w 430"/>
                <a:gd name="T21" fmla="*/ 133 h 541"/>
                <a:gd name="T22" fmla="*/ 152 w 430"/>
                <a:gd name="T23" fmla="*/ 97 h 541"/>
                <a:gd name="T24" fmla="*/ 152 w 430"/>
                <a:gd name="T25" fmla="*/ 260 h 541"/>
                <a:gd name="T26" fmla="*/ 152 w 430"/>
                <a:gd name="T27" fmla="*/ 541 h 541"/>
                <a:gd name="T28" fmla="*/ 195 w 430"/>
                <a:gd name="T29" fmla="*/ 541 h 541"/>
                <a:gd name="T30" fmla="*/ 217 w 430"/>
                <a:gd name="T31" fmla="*/ 303 h 541"/>
                <a:gd name="T32" fmla="*/ 238 w 430"/>
                <a:gd name="T33" fmla="*/ 541 h 541"/>
                <a:gd name="T34" fmla="*/ 282 w 430"/>
                <a:gd name="T35" fmla="*/ 541 h 541"/>
                <a:gd name="T36" fmla="*/ 282 w 430"/>
                <a:gd name="T37" fmla="*/ 97 h 541"/>
                <a:gd name="T38" fmla="*/ 336 w 430"/>
                <a:gd name="T39" fmla="*/ 154 h 541"/>
                <a:gd name="T40" fmla="*/ 416 w 430"/>
                <a:gd name="T41" fmla="*/ 194 h 541"/>
                <a:gd name="T42" fmla="*/ 430 w 430"/>
                <a:gd name="T43" fmla="*/ 172 h 541"/>
                <a:gd name="T44" fmla="*/ 365 w 430"/>
                <a:gd name="T45" fmla="*/ 122 h 541"/>
                <a:gd name="T46" fmla="*/ 314 w 430"/>
                <a:gd name="T47" fmla="*/ 3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0" h="541">
                  <a:moveTo>
                    <a:pt x="314" y="34"/>
                  </a:moveTo>
                  <a:cubicBezTo>
                    <a:pt x="306" y="22"/>
                    <a:pt x="289" y="1"/>
                    <a:pt x="250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61" y="2"/>
                    <a:pt x="132" y="5"/>
                    <a:pt x="108" y="5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1" y="121"/>
                    <a:pt x="72" y="151"/>
                    <a:pt x="94" y="151"/>
                  </a:cubicBezTo>
                  <a:cubicBezTo>
                    <a:pt x="113" y="151"/>
                    <a:pt x="125" y="133"/>
                    <a:pt x="125" y="133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260"/>
                    <a:pt x="152" y="260"/>
                    <a:pt x="152" y="260"/>
                  </a:cubicBezTo>
                  <a:cubicBezTo>
                    <a:pt x="152" y="541"/>
                    <a:pt x="152" y="541"/>
                    <a:pt x="152" y="541"/>
                  </a:cubicBezTo>
                  <a:cubicBezTo>
                    <a:pt x="195" y="541"/>
                    <a:pt x="195" y="541"/>
                    <a:pt x="195" y="541"/>
                  </a:cubicBezTo>
                  <a:cubicBezTo>
                    <a:pt x="217" y="303"/>
                    <a:pt x="217" y="303"/>
                    <a:pt x="217" y="303"/>
                  </a:cubicBezTo>
                  <a:cubicBezTo>
                    <a:pt x="238" y="541"/>
                    <a:pt x="238" y="541"/>
                    <a:pt x="238" y="541"/>
                  </a:cubicBezTo>
                  <a:cubicBezTo>
                    <a:pt x="282" y="541"/>
                    <a:pt x="282" y="541"/>
                    <a:pt x="282" y="541"/>
                  </a:cubicBezTo>
                  <a:cubicBezTo>
                    <a:pt x="282" y="97"/>
                    <a:pt x="282" y="97"/>
                    <a:pt x="282" y="97"/>
                  </a:cubicBezTo>
                  <a:cubicBezTo>
                    <a:pt x="336" y="154"/>
                    <a:pt x="336" y="154"/>
                    <a:pt x="336" y="154"/>
                  </a:cubicBezTo>
                  <a:cubicBezTo>
                    <a:pt x="416" y="194"/>
                    <a:pt x="416" y="194"/>
                    <a:pt x="416" y="194"/>
                  </a:cubicBezTo>
                  <a:cubicBezTo>
                    <a:pt x="430" y="172"/>
                    <a:pt x="430" y="172"/>
                    <a:pt x="430" y="172"/>
                  </a:cubicBezTo>
                  <a:cubicBezTo>
                    <a:pt x="365" y="122"/>
                    <a:pt x="365" y="122"/>
                    <a:pt x="365" y="122"/>
                  </a:cubicBezTo>
                  <a:cubicBezTo>
                    <a:pt x="365" y="122"/>
                    <a:pt x="334" y="64"/>
                    <a:pt x="31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0141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4834" y="2190426"/>
            <a:ext cx="2707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eiryo UI" panose="020B0604030504040204" pitchFamily="34" charset="-128"/>
              </a:rPr>
              <a:t>Chapter.1</a:t>
            </a:r>
            <a:endParaRPr lang="zh-CN" altLang="en-US" sz="4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Meiryo UI" panose="020B06040305040402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4834" y="2996984"/>
            <a:ext cx="608371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r>
              <a:rPr lang="zh-CN" altLang="en-US" sz="1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1427" y="1086837"/>
            <a:ext cx="1793257" cy="805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过渡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页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lvl="0" algn="ctr">
              <a:lnSpc>
                <a:spcPct val="122000"/>
              </a:lnSpc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TRANSITION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PAGE </a:t>
            </a: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70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直接连接符 88"/>
          <p:cNvCxnSpPr>
            <a:stCxn id="96" idx="2"/>
            <a:endCxn id="98" idx="0"/>
          </p:cNvCxnSpPr>
          <p:nvPr/>
        </p:nvCxnSpPr>
        <p:spPr>
          <a:xfrm>
            <a:off x="3971925" y="2787866"/>
            <a:ext cx="0" cy="536970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stCxn id="101" idx="4"/>
            <a:endCxn id="110" idx="0"/>
          </p:cNvCxnSpPr>
          <p:nvPr/>
        </p:nvCxnSpPr>
        <p:spPr>
          <a:xfrm>
            <a:off x="6133875" y="3606190"/>
            <a:ext cx="0" cy="1157534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104" idx="0"/>
            <a:endCxn id="109" idx="2"/>
          </p:cNvCxnSpPr>
          <p:nvPr/>
        </p:nvCxnSpPr>
        <p:spPr>
          <a:xfrm flipV="1">
            <a:off x="8299610" y="2040735"/>
            <a:ext cx="0" cy="1284101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>
            <a:stCxn id="107" idx="4"/>
            <a:endCxn id="111" idx="0"/>
          </p:cNvCxnSpPr>
          <p:nvPr/>
        </p:nvCxnSpPr>
        <p:spPr>
          <a:xfrm>
            <a:off x="10465346" y="3606190"/>
            <a:ext cx="0" cy="588822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0" y="3465513"/>
            <a:ext cx="12192000" cy="0"/>
          </a:xfrm>
          <a:prstGeom prst="line">
            <a:avLst/>
          </a:prstGeom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椭圆 93"/>
          <p:cNvSpPr/>
          <p:nvPr/>
        </p:nvSpPr>
        <p:spPr>
          <a:xfrm>
            <a:off x="906557" y="2602660"/>
            <a:ext cx="1725706" cy="17257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32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</a:t>
            </a:r>
            <a:endParaRPr lang="en-US" altLang="zh-CN" sz="3200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2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预热</a:t>
            </a:r>
            <a:endParaRPr lang="zh-CN" altLang="en-US" sz="32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1080385" y="2535198"/>
            <a:ext cx="408215" cy="408215"/>
          </a:xfrm>
          <a:prstGeom prst="ellipse">
            <a:avLst/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6" name="圆角矩形 95"/>
          <p:cNvSpPr/>
          <p:nvPr/>
        </p:nvSpPr>
        <p:spPr>
          <a:xfrm>
            <a:off x="3367088" y="1578192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3831248" y="3324836"/>
            <a:ext cx="281354" cy="281354"/>
            <a:chOff x="3827463" y="3324836"/>
            <a:chExt cx="281354" cy="281354"/>
          </a:xfrm>
        </p:grpSpPr>
        <p:sp>
          <p:nvSpPr>
            <p:cNvPr id="98" name="椭圆 97"/>
            <p:cNvSpPr/>
            <p:nvPr/>
          </p:nvSpPr>
          <p:spPr>
            <a:xfrm>
              <a:off x="3827463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896140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993198" y="3324836"/>
            <a:ext cx="281354" cy="281354"/>
            <a:chOff x="5993198" y="3324836"/>
            <a:chExt cx="281354" cy="281354"/>
          </a:xfrm>
        </p:grpSpPr>
        <p:sp>
          <p:nvSpPr>
            <p:cNvPr id="101" name="椭圆 100"/>
            <p:cNvSpPr/>
            <p:nvPr/>
          </p:nvSpPr>
          <p:spPr>
            <a:xfrm>
              <a:off x="5993198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6061875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158933" y="3324836"/>
            <a:ext cx="281354" cy="281354"/>
            <a:chOff x="8158933" y="3324836"/>
            <a:chExt cx="281354" cy="281354"/>
          </a:xfrm>
        </p:grpSpPr>
        <p:sp>
          <p:nvSpPr>
            <p:cNvPr id="104" name="椭圆 103"/>
            <p:cNvSpPr/>
            <p:nvPr/>
          </p:nvSpPr>
          <p:spPr>
            <a:xfrm>
              <a:off x="8158933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8227610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0324669" y="3324836"/>
            <a:ext cx="281354" cy="281354"/>
            <a:chOff x="10324669" y="3324836"/>
            <a:chExt cx="281354" cy="281354"/>
          </a:xfrm>
        </p:grpSpPr>
        <p:sp>
          <p:nvSpPr>
            <p:cNvPr id="107" name="椭圆 106"/>
            <p:cNvSpPr/>
            <p:nvPr/>
          </p:nvSpPr>
          <p:spPr>
            <a:xfrm>
              <a:off x="10324669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0393527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9" name="圆角矩形 108"/>
          <p:cNvSpPr/>
          <p:nvPr/>
        </p:nvSpPr>
        <p:spPr>
          <a:xfrm>
            <a:off x="7694773" y="831061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圆角矩形 109"/>
          <p:cNvSpPr/>
          <p:nvPr/>
        </p:nvSpPr>
        <p:spPr>
          <a:xfrm>
            <a:off x="5529038" y="4763724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圆角矩形 110"/>
          <p:cNvSpPr/>
          <p:nvPr/>
        </p:nvSpPr>
        <p:spPr>
          <a:xfrm>
            <a:off x="9860509" y="4195012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矩形 111"/>
          <p:cNvSpPr/>
          <p:nvPr/>
        </p:nvSpPr>
        <p:spPr>
          <a:xfrm>
            <a:off x="4623652" y="1499613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邮件宣传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4623651" y="2021965"/>
            <a:ext cx="1731459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OA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系统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邮件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内部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论坛发帖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9274629" y="5445957"/>
            <a:ext cx="2455817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内刊宣传</a:t>
            </a:r>
            <a:endParaRPr lang="en-US" altLang="zh-CN" sz="2000" b="1" dirty="0" smtClean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788593" y="4722122"/>
            <a:ext cx="21706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微</a:t>
            </a: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信公众平台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951336" y="788900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海报宣传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8961626" y="1264296"/>
            <a:ext cx="2585939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与邮件宣传呼应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覆盖职工人群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5690526" y="5047967"/>
            <a:ext cx="874947" cy="695244"/>
            <a:chOff x="3684" y="1812"/>
            <a:chExt cx="594" cy="47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84" y="1812"/>
              <a:ext cx="594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3684" y="1807"/>
              <a:ext cx="419" cy="384"/>
            </a:xfrm>
            <a:custGeom>
              <a:avLst/>
              <a:gdLst>
                <a:gd name="T0" fmla="*/ 87 w 91"/>
                <a:gd name="T1" fmla="*/ 32 h 83"/>
                <a:gd name="T2" fmla="*/ 91 w 91"/>
                <a:gd name="T3" fmla="*/ 32 h 83"/>
                <a:gd name="T4" fmla="*/ 45 w 91"/>
                <a:gd name="T5" fmla="*/ 0 h 83"/>
                <a:gd name="T6" fmla="*/ 0 w 91"/>
                <a:gd name="T7" fmla="*/ 39 h 83"/>
                <a:gd name="T8" fmla="*/ 18 w 91"/>
                <a:gd name="T9" fmla="*/ 69 h 83"/>
                <a:gd name="T10" fmla="*/ 14 w 91"/>
                <a:gd name="T11" fmla="*/ 83 h 83"/>
                <a:gd name="T12" fmla="*/ 30 w 91"/>
                <a:gd name="T13" fmla="*/ 75 h 83"/>
                <a:gd name="T14" fmla="*/ 45 w 91"/>
                <a:gd name="T15" fmla="*/ 77 h 83"/>
                <a:gd name="T16" fmla="*/ 50 w 91"/>
                <a:gd name="T17" fmla="*/ 77 h 83"/>
                <a:gd name="T18" fmla="*/ 48 w 91"/>
                <a:gd name="T19" fmla="*/ 67 h 83"/>
                <a:gd name="T20" fmla="*/ 87 w 91"/>
                <a:gd name="T21" fmla="*/ 32 h 83"/>
                <a:gd name="T22" fmla="*/ 62 w 91"/>
                <a:gd name="T23" fmla="*/ 19 h 83"/>
                <a:gd name="T24" fmla="*/ 68 w 91"/>
                <a:gd name="T25" fmla="*/ 25 h 83"/>
                <a:gd name="T26" fmla="*/ 62 w 91"/>
                <a:gd name="T27" fmla="*/ 31 h 83"/>
                <a:gd name="T28" fmla="*/ 56 w 91"/>
                <a:gd name="T29" fmla="*/ 25 h 83"/>
                <a:gd name="T30" fmla="*/ 62 w 91"/>
                <a:gd name="T31" fmla="*/ 19 h 83"/>
                <a:gd name="T32" fmla="*/ 31 w 91"/>
                <a:gd name="T33" fmla="*/ 31 h 83"/>
                <a:gd name="T34" fmla="*/ 24 w 91"/>
                <a:gd name="T35" fmla="*/ 25 h 83"/>
                <a:gd name="T36" fmla="*/ 31 w 91"/>
                <a:gd name="T37" fmla="*/ 19 h 83"/>
                <a:gd name="T38" fmla="*/ 36 w 91"/>
                <a:gd name="T39" fmla="*/ 25 h 83"/>
                <a:gd name="T40" fmla="*/ 31 w 91"/>
                <a:gd name="T41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83">
                  <a:moveTo>
                    <a:pt x="87" y="32"/>
                  </a:moveTo>
                  <a:cubicBezTo>
                    <a:pt x="88" y="32"/>
                    <a:pt x="89" y="32"/>
                    <a:pt x="91" y="32"/>
                  </a:cubicBezTo>
                  <a:cubicBezTo>
                    <a:pt x="87" y="14"/>
                    <a:pt x="68" y="0"/>
                    <a:pt x="45" y="0"/>
                  </a:cubicBezTo>
                  <a:cubicBezTo>
                    <a:pt x="21" y="0"/>
                    <a:pt x="0" y="17"/>
                    <a:pt x="0" y="39"/>
                  </a:cubicBezTo>
                  <a:cubicBezTo>
                    <a:pt x="0" y="51"/>
                    <a:pt x="7" y="61"/>
                    <a:pt x="18" y="69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5" y="76"/>
                    <a:pt x="40" y="77"/>
                    <a:pt x="45" y="77"/>
                  </a:cubicBezTo>
                  <a:cubicBezTo>
                    <a:pt x="47" y="77"/>
                    <a:pt x="48" y="77"/>
                    <a:pt x="50" y="77"/>
                  </a:cubicBezTo>
                  <a:cubicBezTo>
                    <a:pt x="49" y="74"/>
                    <a:pt x="48" y="71"/>
                    <a:pt x="48" y="67"/>
                  </a:cubicBezTo>
                  <a:cubicBezTo>
                    <a:pt x="48" y="48"/>
                    <a:pt x="65" y="32"/>
                    <a:pt x="87" y="32"/>
                  </a:cubicBezTo>
                  <a:close/>
                  <a:moveTo>
                    <a:pt x="62" y="19"/>
                  </a:moveTo>
                  <a:cubicBezTo>
                    <a:pt x="66" y="19"/>
                    <a:pt x="68" y="22"/>
                    <a:pt x="68" y="25"/>
                  </a:cubicBezTo>
                  <a:cubicBezTo>
                    <a:pt x="68" y="29"/>
                    <a:pt x="66" y="31"/>
                    <a:pt x="62" y="31"/>
                  </a:cubicBezTo>
                  <a:cubicBezTo>
                    <a:pt x="59" y="31"/>
                    <a:pt x="56" y="29"/>
                    <a:pt x="56" y="25"/>
                  </a:cubicBezTo>
                  <a:cubicBezTo>
                    <a:pt x="56" y="22"/>
                    <a:pt x="59" y="19"/>
                    <a:pt x="62" y="19"/>
                  </a:cubicBezTo>
                  <a:close/>
                  <a:moveTo>
                    <a:pt x="31" y="31"/>
                  </a:moveTo>
                  <a:cubicBezTo>
                    <a:pt x="27" y="31"/>
                    <a:pt x="24" y="29"/>
                    <a:pt x="24" y="25"/>
                  </a:cubicBezTo>
                  <a:cubicBezTo>
                    <a:pt x="24" y="22"/>
                    <a:pt x="27" y="19"/>
                    <a:pt x="31" y="19"/>
                  </a:cubicBezTo>
                  <a:cubicBezTo>
                    <a:pt x="34" y="19"/>
                    <a:pt x="36" y="22"/>
                    <a:pt x="36" y="25"/>
                  </a:cubicBezTo>
                  <a:cubicBezTo>
                    <a:pt x="36" y="29"/>
                    <a:pt x="34" y="31"/>
                    <a:pt x="31" y="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3919" y="1965"/>
              <a:ext cx="354" cy="323"/>
            </a:xfrm>
            <a:custGeom>
              <a:avLst/>
              <a:gdLst>
                <a:gd name="T0" fmla="*/ 77 w 77"/>
                <a:gd name="T1" fmla="*/ 33 h 70"/>
                <a:gd name="T2" fmla="*/ 38 w 77"/>
                <a:gd name="T3" fmla="*/ 0 h 70"/>
                <a:gd name="T4" fmla="*/ 0 w 77"/>
                <a:gd name="T5" fmla="*/ 33 h 70"/>
                <a:gd name="T6" fmla="*/ 38 w 77"/>
                <a:gd name="T7" fmla="*/ 66 h 70"/>
                <a:gd name="T8" fmla="*/ 52 w 77"/>
                <a:gd name="T9" fmla="*/ 63 h 70"/>
                <a:gd name="T10" fmla="*/ 64 w 77"/>
                <a:gd name="T11" fmla="*/ 70 h 70"/>
                <a:gd name="T12" fmla="*/ 61 w 77"/>
                <a:gd name="T13" fmla="*/ 59 h 70"/>
                <a:gd name="T14" fmla="*/ 77 w 77"/>
                <a:gd name="T15" fmla="*/ 33 h 70"/>
                <a:gd name="T16" fmla="*/ 26 w 77"/>
                <a:gd name="T17" fmla="*/ 27 h 70"/>
                <a:gd name="T18" fmla="*/ 21 w 77"/>
                <a:gd name="T19" fmla="*/ 23 h 70"/>
                <a:gd name="T20" fmla="*/ 26 w 77"/>
                <a:gd name="T21" fmla="*/ 18 h 70"/>
                <a:gd name="T22" fmla="*/ 32 w 77"/>
                <a:gd name="T23" fmla="*/ 23 h 70"/>
                <a:gd name="T24" fmla="*/ 26 w 77"/>
                <a:gd name="T25" fmla="*/ 27 h 70"/>
                <a:gd name="T26" fmla="*/ 51 w 77"/>
                <a:gd name="T27" fmla="*/ 27 h 70"/>
                <a:gd name="T28" fmla="*/ 46 w 77"/>
                <a:gd name="T29" fmla="*/ 23 h 70"/>
                <a:gd name="T30" fmla="*/ 51 w 77"/>
                <a:gd name="T31" fmla="*/ 18 h 70"/>
                <a:gd name="T32" fmla="*/ 56 w 77"/>
                <a:gd name="T33" fmla="*/ 23 h 70"/>
                <a:gd name="T34" fmla="*/ 51 w 77"/>
                <a:gd name="T35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0">
                  <a:moveTo>
                    <a:pt x="77" y="33"/>
                  </a:moveTo>
                  <a:cubicBezTo>
                    <a:pt x="77" y="15"/>
                    <a:pt x="59" y="0"/>
                    <a:pt x="38" y="0"/>
                  </a:cubicBezTo>
                  <a:cubicBezTo>
                    <a:pt x="17" y="0"/>
                    <a:pt x="0" y="15"/>
                    <a:pt x="0" y="33"/>
                  </a:cubicBezTo>
                  <a:cubicBezTo>
                    <a:pt x="0" y="51"/>
                    <a:pt x="17" y="66"/>
                    <a:pt x="38" y="66"/>
                  </a:cubicBezTo>
                  <a:cubicBezTo>
                    <a:pt x="43" y="66"/>
                    <a:pt x="47" y="65"/>
                    <a:pt x="52" y="63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70" y="52"/>
                    <a:pt x="77" y="43"/>
                    <a:pt x="77" y="33"/>
                  </a:cubicBezTo>
                  <a:close/>
                  <a:moveTo>
                    <a:pt x="26" y="27"/>
                  </a:moveTo>
                  <a:cubicBezTo>
                    <a:pt x="24" y="27"/>
                    <a:pt x="21" y="25"/>
                    <a:pt x="21" y="23"/>
                  </a:cubicBezTo>
                  <a:cubicBezTo>
                    <a:pt x="21" y="21"/>
                    <a:pt x="24" y="18"/>
                    <a:pt x="26" y="18"/>
                  </a:cubicBezTo>
                  <a:cubicBezTo>
                    <a:pt x="29" y="18"/>
                    <a:pt x="32" y="21"/>
                    <a:pt x="32" y="23"/>
                  </a:cubicBezTo>
                  <a:cubicBezTo>
                    <a:pt x="32" y="25"/>
                    <a:pt x="29" y="27"/>
                    <a:pt x="26" y="27"/>
                  </a:cubicBezTo>
                  <a:close/>
                  <a:moveTo>
                    <a:pt x="51" y="27"/>
                  </a:moveTo>
                  <a:cubicBezTo>
                    <a:pt x="49" y="27"/>
                    <a:pt x="46" y="25"/>
                    <a:pt x="46" y="23"/>
                  </a:cubicBezTo>
                  <a:cubicBezTo>
                    <a:pt x="46" y="21"/>
                    <a:pt x="49" y="18"/>
                    <a:pt x="51" y="18"/>
                  </a:cubicBezTo>
                  <a:cubicBezTo>
                    <a:pt x="54" y="18"/>
                    <a:pt x="56" y="21"/>
                    <a:pt x="56" y="23"/>
                  </a:cubicBezTo>
                  <a:cubicBezTo>
                    <a:pt x="56" y="25"/>
                    <a:pt x="54" y="27"/>
                    <a:pt x="51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6788593" y="5149848"/>
            <a:ext cx="1898207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移动互联网时代强大的宣传力量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9553433" y="5827357"/>
            <a:ext cx="1898207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手册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卡片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3564711" y="1733635"/>
            <a:ext cx="908208" cy="725713"/>
            <a:chOff x="3941763" y="5210175"/>
            <a:chExt cx="1350963" cy="1079501"/>
          </a:xfrm>
          <a:solidFill>
            <a:schemeClr val="bg1"/>
          </a:solidFill>
        </p:grpSpPr>
        <p:sp>
          <p:nvSpPr>
            <p:cNvPr id="64" name="Freeform 73"/>
            <p:cNvSpPr>
              <a:spLocks/>
            </p:cNvSpPr>
            <p:nvPr/>
          </p:nvSpPr>
          <p:spPr bwMode="auto">
            <a:xfrm>
              <a:off x="5035551" y="5210175"/>
              <a:ext cx="257175" cy="314325"/>
            </a:xfrm>
            <a:custGeom>
              <a:avLst/>
              <a:gdLst>
                <a:gd name="T0" fmla="*/ 88 w 88"/>
                <a:gd name="T1" fmla="*/ 30 h 107"/>
                <a:gd name="T2" fmla="*/ 0 w 88"/>
                <a:gd name="T3" fmla="*/ 69 h 107"/>
                <a:gd name="T4" fmla="*/ 63 w 88"/>
                <a:gd name="T5" fmla="*/ 39 h 107"/>
                <a:gd name="T6" fmla="*/ 1 w 88"/>
                <a:gd name="T7" fmla="*/ 72 h 107"/>
                <a:gd name="T8" fmla="*/ 88 w 88"/>
                <a:gd name="T9" fmla="*/ 3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07">
                  <a:moveTo>
                    <a:pt x="88" y="30"/>
                  </a:moveTo>
                  <a:cubicBezTo>
                    <a:pt x="24" y="0"/>
                    <a:pt x="4" y="56"/>
                    <a:pt x="0" y="69"/>
                  </a:cubicBezTo>
                  <a:cubicBezTo>
                    <a:pt x="14" y="62"/>
                    <a:pt x="36" y="47"/>
                    <a:pt x="63" y="39"/>
                  </a:cubicBezTo>
                  <a:cubicBezTo>
                    <a:pt x="63" y="39"/>
                    <a:pt x="35" y="61"/>
                    <a:pt x="1" y="72"/>
                  </a:cubicBezTo>
                  <a:cubicBezTo>
                    <a:pt x="73" y="107"/>
                    <a:pt x="88" y="30"/>
                    <a:pt x="8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Freeform 74"/>
            <p:cNvSpPr>
              <a:spLocks/>
            </p:cNvSpPr>
            <p:nvPr/>
          </p:nvSpPr>
          <p:spPr bwMode="auto">
            <a:xfrm>
              <a:off x="4841876" y="5226050"/>
              <a:ext cx="225425" cy="174625"/>
            </a:xfrm>
            <a:custGeom>
              <a:avLst/>
              <a:gdLst>
                <a:gd name="T0" fmla="*/ 38 w 77"/>
                <a:gd name="T1" fmla="*/ 25 h 60"/>
                <a:gd name="T2" fmla="*/ 56 w 77"/>
                <a:gd name="T3" fmla="*/ 59 h 60"/>
                <a:gd name="T4" fmla="*/ 27 w 77"/>
                <a:gd name="T5" fmla="*/ 0 h 60"/>
                <a:gd name="T6" fmla="*/ 53 w 77"/>
                <a:gd name="T7" fmla="*/ 60 h 60"/>
                <a:gd name="T8" fmla="*/ 38 w 77"/>
                <a:gd name="T9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0">
                  <a:moveTo>
                    <a:pt x="38" y="25"/>
                  </a:moveTo>
                  <a:cubicBezTo>
                    <a:pt x="38" y="25"/>
                    <a:pt x="50" y="41"/>
                    <a:pt x="56" y="59"/>
                  </a:cubicBezTo>
                  <a:cubicBezTo>
                    <a:pt x="61" y="51"/>
                    <a:pt x="77" y="15"/>
                    <a:pt x="27" y="0"/>
                  </a:cubicBezTo>
                  <a:cubicBezTo>
                    <a:pt x="27" y="0"/>
                    <a:pt x="0" y="49"/>
                    <a:pt x="53" y="60"/>
                  </a:cubicBezTo>
                  <a:cubicBezTo>
                    <a:pt x="47" y="49"/>
                    <a:pt x="41" y="32"/>
                    <a:pt x="3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Freeform 75"/>
            <p:cNvSpPr>
              <a:spLocks/>
            </p:cNvSpPr>
            <p:nvPr/>
          </p:nvSpPr>
          <p:spPr bwMode="auto">
            <a:xfrm>
              <a:off x="4695826" y="5514975"/>
              <a:ext cx="441325" cy="693738"/>
            </a:xfrm>
            <a:custGeom>
              <a:avLst/>
              <a:gdLst>
                <a:gd name="T0" fmla="*/ 137 w 151"/>
                <a:gd name="T1" fmla="*/ 0 h 237"/>
                <a:gd name="T2" fmla="*/ 0 w 151"/>
                <a:gd name="T3" fmla="*/ 120 h 237"/>
                <a:gd name="T4" fmla="*/ 133 w 151"/>
                <a:gd name="T5" fmla="*/ 237 h 237"/>
                <a:gd name="T6" fmla="*/ 151 w 151"/>
                <a:gd name="T7" fmla="*/ 187 h 237"/>
                <a:gd name="T8" fmla="*/ 151 w 151"/>
                <a:gd name="T9" fmla="*/ 45 h 237"/>
                <a:gd name="T10" fmla="*/ 137 w 151"/>
                <a:gd name="T1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7">
                  <a:moveTo>
                    <a:pt x="137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33" y="237"/>
                    <a:pt x="133" y="237"/>
                    <a:pt x="133" y="237"/>
                  </a:cubicBezTo>
                  <a:cubicBezTo>
                    <a:pt x="145" y="223"/>
                    <a:pt x="151" y="206"/>
                    <a:pt x="151" y="187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28"/>
                    <a:pt x="146" y="13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Freeform 76"/>
            <p:cNvSpPr>
              <a:spLocks/>
            </p:cNvSpPr>
            <p:nvPr/>
          </p:nvSpPr>
          <p:spPr bwMode="auto">
            <a:xfrm>
              <a:off x="4014788" y="5418138"/>
              <a:ext cx="1049338" cy="482600"/>
            </a:xfrm>
            <a:custGeom>
              <a:avLst/>
              <a:gdLst>
                <a:gd name="T0" fmla="*/ 179 w 359"/>
                <a:gd name="T1" fmla="*/ 165 h 165"/>
                <a:gd name="T2" fmla="*/ 202 w 359"/>
                <a:gd name="T3" fmla="*/ 156 h 165"/>
                <a:gd name="T4" fmla="*/ 359 w 359"/>
                <a:gd name="T5" fmla="*/ 20 h 165"/>
                <a:gd name="T6" fmla="*/ 306 w 359"/>
                <a:gd name="T7" fmla="*/ 0 h 165"/>
                <a:gd name="T8" fmla="*/ 53 w 359"/>
                <a:gd name="T9" fmla="*/ 0 h 165"/>
                <a:gd name="T10" fmla="*/ 0 w 359"/>
                <a:gd name="T11" fmla="*/ 20 h 165"/>
                <a:gd name="T12" fmla="*/ 157 w 359"/>
                <a:gd name="T13" fmla="*/ 156 h 165"/>
                <a:gd name="T14" fmla="*/ 179 w 359"/>
                <a:gd name="T15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9" h="165">
                  <a:moveTo>
                    <a:pt x="179" y="165"/>
                  </a:moveTo>
                  <a:cubicBezTo>
                    <a:pt x="188" y="165"/>
                    <a:pt x="196" y="162"/>
                    <a:pt x="202" y="156"/>
                  </a:cubicBezTo>
                  <a:cubicBezTo>
                    <a:pt x="359" y="20"/>
                    <a:pt x="359" y="20"/>
                    <a:pt x="359" y="20"/>
                  </a:cubicBezTo>
                  <a:cubicBezTo>
                    <a:pt x="345" y="7"/>
                    <a:pt x="326" y="0"/>
                    <a:pt x="306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3" y="0"/>
                    <a:pt x="14" y="7"/>
                    <a:pt x="0" y="20"/>
                  </a:cubicBezTo>
                  <a:cubicBezTo>
                    <a:pt x="157" y="156"/>
                    <a:pt x="157" y="156"/>
                    <a:pt x="157" y="156"/>
                  </a:cubicBezTo>
                  <a:cubicBezTo>
                    <a:pt x="163" y="162"/>
                    <a:pt x="171" y="165"/>
                    <a:pt x="179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Freeform 77"/>
            <p:cNvSpPr>
              <a:spLocks/>
            </p:cNvSpPr>
            <p:nvPr/>
          </p:nvSpPr>
          <p:spPr bwMode="auto">
            <a:xfrm>
              <a:off x="4029076" y="5900738"/>
              <a:ext cx="1020763" cy="388938"/>
            </a:xfrm>
            <a:custGeom>
              <a:avLst/>
              <a:gdLst>
                <a:gd name="T0" fmla="*/ 209 w 349"/>
                <a:gd name="T1" fmla="*/ 5 h 133"/>
                <a:gd name="T2" fmla="*/ 174 w 349"/>
                <a:gd name="T3" fmla="*/ 17 h 133"/>
                <a:gd name="T4" fmla="*/ 140 w 349"/>
                <a:gd name="T5" fmla="*/ 5 h 133"/>
                <a:gd name="T6" fmla="*/ 135 w 349"/>
                <a:gd name="T7" fmla="*/ 0 h 133"/>
                <a:gd name="T8" fmla="*/ 0 w 349"/>
                <a:gd name="T9" fmla="*/ 117 h 133"/>
                <a:gd name="T10" fmla="*/ 48 w 349"/>
                <a:gd name="T11" fmla="*/ 133 h 133"/>
                <a:gd name="T12" fmla="*/ 301 w 349"/>
                <a:gd name="T13" fmla="*/ 133 h 133"/>
                <a:gd name="T14" fmla="*/ 349 w 349"/>
                <a:gd name="T15" fmla="*/ 117 h 133"/>
                <a:gd name="T16" fmla="*/ 214 w 349"/>
                <a:gd name="T17" fmla="*/ 0 h 133"/>
                <a:gd name="T18" fmla="*/ 209 w 349"/>
                <a:gd name="T19" fmla="*/ 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9" h="133">
                  <a:moveTo>
                    <a:pt x="209" y="5"/>
                  </a:moveTo>
                  <a:cubicBezTo>
                    <a:pt x="199" y="13"/>
                    <a:pt x="187" y="17"/>
                    <a:pt x="174" y="17"/>
                  </a:cubicBezTo>
                  <a:cubicBezTo>
                    <a:pt x="162" y="17"/>
                    <a:pt x="150" y="13"/>
                    <a:pt x="140" y="5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3" y="127"/>
                    <a:pt x="30" y="133"/>
                    <a:pt x="48" y="133"/>
                  </a:cubicBezTo>
                  <a:cubicBezTo>
                    <a:pt x="301" y="133"/>
                    <a:pt x="301" y="133"/>
                    <a:pt x="301" y="133"/>
                  </a:cubicBezTo>
                  <a:cubicBezTo>
                    <a:pt x="319" y="133"/>
                    <a:pt x="336" y="127"/>
                    <a:pt x="349" y="117"/>
                  </a:cubicBezTo>
                  <a:cubicBezTo>
                    <a:pt x="214" y="0"/>
                    <a:pt x="214" y="0"/>
                    <a:pt x="214" y="0"/>
                  </a:cubicBezTo>
                  <a:lnTo>
                    <a:pt x="20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Freeform 78"/>
            <p:cNvSpPr>
              <a:spLocks/>
            </p:cNvSpPr>
            <p:nvPr/>
          </p:nvSpPr>
          <p:spPr bwMode="auto">
            <a:xfrm>
              <a:off x="3941763" y="5514975"/>
              <a:ext cx="441325" cy="693738"/>
            </a:xfrm>
            <a:custGeom>
              <a:avLst/>
              <a:gdLst>
                <a:gd name="T0" fmla="*/ 14 w 151"/>
                <a:gd name="T1" fmla="*/ 0 h 237"/>
                <a:gd name="T2" fmla="*/ 0 w 151"/>
                <a:gd name="T3" fmla="*/ 45 h 237"/>
                <a:gd name="T4" fmla="*/ 0 w 151"/>
                <a:gd name="T5" fmla="*/ 187 h 237"/>
                <a:gd name="T6" fmla="*/ 17 w 151"/>
                <a:gd name="T7" fmla="*/ 237 h 237"/>
                <a:gd name="T8" fmla="*/ 151 w 151"/>
                <a:gd name="T9" fmla="*/ 120 h 237"/>
                <a:gd name="T10" fmla="*/ 14 w 151"/>
                <a:gd name="T1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7">
                  <a:moveTo>
                    <a:pt x="14" y="0"/>
                  </a:moveTo>
                  <a:cubicBezTo>
                    <a:pt x="5" y="13"/>
                    <a:pt x="0" y="28"/>
                    <a:pt x="0" y="45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6"/>
                    <a:pt x="6" y="223"/>
                    <a:pt x="17" y="237"/>
                  </a:cubicBezTo>
                  <a:cubicBezTo>
                    <a:pt x="151" y="120"/>
                    <a:pt x="151" y="120"/>
                    <a:pt x="151" y="120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0034335" y="4370545"/>
            <a:ext cx="829672" cy="779303"/>
            <a:chOff x="10521951" y="5153025"/>
            <a:chExt cx="1385887" cy="1301751"/>
          </a:xfrm>
          <a:solidFill>
            <a:schemeClr val="bg1"/>
          </a:solidFill>
        </p:grpSpPr>
        <p:sp>
          <p:nvSpPr>
            <p:cNvPr id="71" name="Freeform 76"/>
            <p:cNvSpPr>
              <a:spLocks/>
            </p:cNvSpPr>
            <p:nvPr/>
          </p:nvSpPr>
          <p:spPr bwMode="auto">
            <a:xfrm>
              <a:off x="10552113" y="5426075"/>
              <a:ext cx="1355725" cy="1022350"/>
            </a:xfrm>
            <a:custGeom>
              <a:avLst/>
              <a:gdLst>
                <a:gd name="T0" fmla="*/ 427 w 461"/>
                <a:gd name="T1" fmla="*/ 0 h 348"/>
                <a:gd name="T2" fmla="*/ 47 w 461"/>
                <a:gd name="T3" fmla="*/ 0 h 348"/>
                <a:gd name="T4" fmla="*/ 11 w 461"/>
                <a:gd name="T5" fmla="*/ 34 h 348"/>
                <a:gd name="T6" fmla="*/ 0 w 461"/>
                <a:gd name="T7" fmla="*/ 46 h 348"/>
                <a:gd name="T8" fmla="*/ 92 w 461"/>
                <a:gd name="T9" fmla="*/ 46 h 348"/>
                <a:gd name="T10" fmla="*/ 102 w 461"/>
                <a:gd name="T11" fmla="*/ 45 h 348"/>
                <a:gd name="T12" fmla="*/ 361 w 461"/>
                <a:gd name="T13" fmla="*/ 45 h 348"/>
                <a:gd name="T14" fmla="*/ 368 w 461"/>
                <a:gd name="T15" fmla="*/ 46 h 348"/>
                <a:gd name="T16" fmla="*/ 390 w 461"/>
                <a:gd name="T17" fmla="*/ 46 h 348"/>
                <a:gd name="T18" fmla="*/ 405 w 461"/>
                <a:gd name="T19" fmla="*/ 49 h 348"/>
                <a:gd name="T20" fmla="*/ 425 w 461"/>
                <a:gd name="T21" fmla="*/ 79 h 348"/>
                <a:gd name="T22" fmla="*/ 425 w 461"/>
                <a:gd name="T23" fmla="*/ 305 h 348"/>
                <a:gd name="T24" fmla="*/ 378 w 461"/>
                <a:gd name="T25" fmla="*/ 337 h 348"/>
                <a:gd name="T26" fmla="*/ 370 w 461"/>
                <a:gd name="T27" fmla="*/ 345 h 348"/>
                <a:gd name="T28" fmla="*/ 392 w 461"/>
                <a:gd name="T29" fmla="*/ 348 h 348"/>
                <a:gd name="T30" fmla="*/ 454 w 461"/>
                <a:gd name="T31" fmla="*/ 268 h 348"/>
                <a:gd name="T32" fmla="*/ 454 w 461"/>
                <a:gd name="T33" fmla="*/ 24 h 348"/>
                <a:gd name="T34" fmla="*/ 427 w 461"/>
                <a:gd name="T3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1" h="348">
                  <a:moveTo>
                    <a:pt x="42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59" y="29"/>
                    <a:pt x="11" y="3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6" y="46"/>
                    <a:pt x="99" y="45"/>
                    <a:pt x="102" y="45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63" y="45"/>
                    <a:pt x="365" y="45"/>
                    <a:pt x="368" y="46"/>
                  </a:cubicBezTo>
                  <a:cubicBezTo>
                    <a:pt x="390" y="46"/>
                    <a:pt x="390" y="46"/>
                    <a:pt x="390" y="46"/>
                  </a:cubicBezTo>
                  <a:cubicBezTo>
                    <a:pt x="396" y="46"/>
                    <a:pt x="401" y="47"/>
                    <a:pt x="405" y="49"/>
                  </a:cubicBezTo>
                  <a:cubicBezTo>
                    <a:pt x="416" y="54"/>
                    <a:pt x="425" y="64"/>
                    <a:pt x="425" y="79"/>
                  </a:cubicBezTo>
                  <a:cubicBezTo>
                    <a:pt x="425" y="305"/>
                    <a:pt x="425" y="305"/>
                    <a:pt x="425" y="305"/>
                  </a:cubicBezTo>
                  <a:cubicBezTo>
                    <a:pt x="425" y="332"/>
                    <a:pt x="398" y="343"/>
                    <a:pt x="378" y="337"/>
                  </a:cubicBezTo>
                  <a:cubicBezTo>
                    <a:pt x="375" y="339"/>
                    <a:pt x="373" y="342"/>
                    <a:pt x="370" y="345"/>
                  </a:cubicBezTo>
                  <a:cubicBezTo>
                    <a:pt x="392" y="348"/>
                    <a:pt x="392" y="348"/>
                    <a:pt x="392" y="348"/>
                  </a:cubicBezTo>
                  <a:cubicBezTo>
                    <a:pt x="461" y="348"/>
                    <a:pt x="453" y="285"/>
                    <a:pt x="454" y="268"/>
                  </a:cubicBezTo>
                  <a:cubicBezTo>
                    <a:pt x="454" y="24"/>
                    <a:pt x="454" y="24"/>
                    <a:pt x="454" y="24"/>
                  </a:cubicBezTo>
                  <a:cubicBezTo>
                    <a:pt x="454" y="6"/>
                    <a:pt x="441" y="0"/>
                    <a:pt x="4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7"/>
            <p:cNvSpPr>
              <a:spLocks noEditPoints="1"/>
            </p:cNvSpPr>
            <p:nvPr/>
          </p:nvSpPr>
          <p:spPr bwMode="auto">
            <a:xfrm>
              <a:off x="10521951" y="5522913"/>
              <a:ext cx="1293813" cy="931863"/>
            </a:xfrm>
            <a:custGeom>
              <a:avLst/>
              <a:gdLst>
                <a:gd name="T0" fmla="*/ 49 w 440"/>
                <a:gd name="T1" fmla="*/ 317 h 317"/>
                <a:gd name="T2" fmla="*/ 0 w 440"/>
                <a:gd name="T3" fmla="*/ 268 h 317"/>
                <a:gd name="T4" fmla="*/ 0 w 440"/>
                <a:gd name="T5" fmla="*/ 268 h 317"/>
                <a:gd name="T6" fmla="*/ 0 w 440"/>
                <a:gd name="T7" fmla="*/ 265 h 317"/>
                <a:gd name="T8" fmla="*/ 0 w 440"/>
                <a:gd name="T9" fmla="*/ 60 h 317"/>
                <a:gd name="T10" fmla="*/ 0 w 440"/>
                <a:gd name="T11" fmla="*/ 11 h 317"/>
                <a:gd name="T12" fmla="*/ 3 w 440"/>
                <a:gd name="T13" fmla="*/ 4 h 317"/>
                <a:gd name="T14" fmla="*/ 3 w 440"/>
                <a:gd name="T15" fmla="*/ 4 h 317"/>
                <a:gd name="T16" fmla="*/ 11 w 440"/>
                <a:gd name="T17" fmla="*/ 0 h 317"/>
                <a:gd name="T18" fmla="*/ 11 w 440"/>
                <a:gd name="T19" fmla="*/ 0 h 317"/>
                <a:gd name="T20" fmla="*/ 429 w 440"/>
                <a:gd name="T21" fmla="*/ 0 h 317"/>
                <a:gd name="T22" fmla="*/ 437 w 440"/>
                <a:gd name="T23" fmla="*/ 4 h 317"/>
                <a:gd name="T24" fmla="*/ 437 w 440"/>
                <a:gd name="T25" fmla="*/ 4 h 317"/>
                <a:gd name="T26" fmla="*/ 440 w 440"/>
                <a:gd name="T27" fmla="*/ 11 h 317"/>
                <a:gd name="T28" fmla="*/ 440 w 440"/>
                <a:gd name="T29" fmla="*/ 11 h 317"/>
                <a:gd name="T30" fmla="*/ 440 w 440"/>
                <a:gd name="T31" fmla="*/ 60 h 317"/>
                <a:gd name="T32" fmla="*/ 440 w 440"/>
                <a:gd name="T33" fmla="*/ 265 h 317"/>
                <a:gd name="T34" fmla="*/ 440 w 440"/>
                <a:gd name="T35" fmla="*/ 268 h 317"/>
                <a:gd name="T36" fmla="*/ 392 w 440"/>
                <a:gd name="T37" fmla="*/ 317 h 317"/>
                <a:gd name="T38" fmla="*/ 392 w 440"/>
                <a:gd name="T39" fmla="*/ 317 h 317"/>
                <a:gd name="T40" fmla="*/ 49 w 440"/>
                <a:gd name="T41" fmla="*/ 317 h 317"/>
                <a:gd name="T42" fmla="*/ 22 w 440"/>
                <a:gd name="T43" fmla="*/ 60 h 317"/>
                <a:gd name="T44" fmla="*/ 22 w 440"/>
                <a:gd name="T45" fmla="*/ 265 h 317"/>
                <a:gd name="T46" fmla="*/ 22 w 440"/>
                <a:gd name="T47" fmla="*/ 268 h 317"/>
                <a:gd name="T48" fmla="*/ 49 w 440"/>
                <a:gd name="T49" fmla="*/ 295 h 317"/>
                <a:gd name="T50" fmla="*/ 49 w 440"/>
                <a:gd name="T51" fmla="*/ 295 h 317"/>
                <a:gd name="T52" fmla="*/ 392 w 440"/>
                <a:gd name="T53" fmla="*/ 295 h 317"/>
                <a:gd name="T54" fmla="*/ 418 w 440"/>
                <a:gd name="T55" fmla="*/ 268 h 317"/>
                <a:gd name="T56" fmla="*/ 418 w 440"/>
                <a:gd name="T57" fmla="*/ 268 h 317"/>
                <a:gd name="T58" fmla="*/ 418 w 440"/>
                <a:gd name="T59" fmla="*/ 265 h 317"/>
                <a:gd name="T60" fmla="*/ 418 w 440"/>
                <a:gd name="T61" fmla="*/ 60 h 317"/>
                <a:gd name="T62" fmla="*/ 418 w 440"/>
                <a:gd name="T63" fmla="*/ 23 h 317"/>
                <a:gd name="T64" fmla="*/ 22 w 440"/>
                <a:gd name="T65" fmla="*/ 23 h 317"/>
                <a:gd name="T66" fmla="*/ 22 w 440"/>
                <a:gd name="T67" fmla="*/ 60 h 317"/>
                <a:gd name="T68" fmla="*/ 11 w 440"/>
                <a:gd name="T69" fmla="*/ 23 h 317"/>
                <a:gd name="T70" fmla="*/ 11 w 440"/>
                <a:gd name="T71" fmla="*/ 11 h 317"/>
                <a:gd name="T72" fmla="*/ 11 w 440"/>
                <a:gd name="T73" fmla="*/ 2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0" h="317">
                  <a:moveTo>
                    <a:pt x="49" y="317"/>
                  </a:moveTo>
                  <a:cubicBezTo>
                    <a:pt x="22" y="317"/>
                    <a:pt x="0" y="295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9"/>
                    <a:pt x="1" y="6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29" y="0"/>
                    <a:pt x="429" y="0"/>
                    <a:pt x="429" y="0"/>
                  </a:cubicBezTo>
                  <a:cubicBezTo>
                    <a:pt x="432" y="0"/>
                    <a:pt x="435" y="1"/>
                    <a:pt x="437" y="4"/>
                  </a:cubicBezTo>
                  <a:cubicBezTo>
                    <a:pt x="437" y="4"/>
                    <a:pt x="437" y="4"/>
                    <a:pt x="437" y="4"/>
                  </a:cubicBezTo>
                  <a:cubicBezTo>
                    <a:pt x="439" y="6"/>
                    <a:pt x="440" y="9"/>
                    <a:pt x="440" y="11"/>
                  </a:cubicBezTo>
                  <a:cubicBezTo>
                    <a:pt x="440" y="11"/>
                    <a:pt x="440" y="11"/>
                    <a:pt x="440" y="11"/>
                  </a:cubicBezTo>
                  <a:cubicBezTo>
                    <a:pt x="440" y="60"/>
                    <a:pt x="440" y="60"/>
                    <a:pt x="440" y="60"/>
                  </a:cubicBezTo>
                  <a:cubicBezTo>
                    <a:pt x="440" y="265"/>
                    <a:pt x="440" y="265"/>
                    <a:pt x="440" y="265"/>
                  </a:cubicBezTo>
                  <a:cubicBezTo>
                    <a:pt x="440" y="268"/>
                    <a:pt x="440" y="268"/>
                    <a:pt x="440" y="268"/>
                  </a:cubicBezTo>
                  <a:cubicBezTo>
                    <a:pt x="440" y="295"/>
                    <a:pt x="419" y="317"/>
                    <a:pt x="392" y="317"/>
                  </a:cubicBezTo>
                  <a:cubicBezTo>
                    <a:pt x="392" y="317"/>
                    <a:pt x="392" y="317"/>
                    <a:pt x="392" y="317"/>
                  </a:cubicBezTo>
                  <a:cubicBezTo>
                    <a:pt x="49" y="317"/>
                    <a:pt x="49" y="317"/>
                    <a:pt x="49" y="317"/>
                  </a:cubicBezTo>
                  <a:close/>
                  <a:moveTo>
                    <a:pt x="22" y="60"/>
                  </a:moveTo>
                  <a:cubicBezTo>
                    <a:pt x="22" y="265"/>
                    <a:pt x="22" y="265"/>
                    <a:pt x="22" y="265"/>
                  </a:cubicBezTo>
                  <a:cubicBezTo>
                    <a:pt x="22" y="268"/>
                    <a:pt x="22" y="268"/>
                    <a:pt x="22" y="268"/>
                  </a:cubicBezTo>
                  <a:cubicBezTo>
                    <a:pt x="22" y="283"/>
                    <a:pt x="34" y="295"/>
                    <a:pt x="49" y="295"/>
                  </a:cubicBezTo>
                  <a:cubicBezTo>
                    <a:pt x="49" y="295"/>
                    <a:pt x="49" y="295"/>
                    <a:pt x="49" y="295"/>
                  </a:cubicBezTo>
                  <a:cubicBezTo>
                    <a:pt x="392" y="295"/>
                    <a:pt x="392" y="295"/>
                    <a:pt x="392" y="295"/>
                  </a:cubicBezTo>
                  <a:cubicBezTo>
                    <a:pt x="406" y="295"/>
                    <a:pt x="418" y="283"/>
                    <a:pt x="418" y="268"/>
                  </a:cubicBezTo>
                  <a:cubicBezTo>
                    <a:pt x="418" y="268"/>
                    <a:pt x="418" y="268"/>
                    <a:pt x="418" y="268"/>
                  </a:cubicBezTo>
                  <a:cubicBezTo>
                    <a:pt x="418" y="265"/>
                    <a:pt x="418" y="265"/>
                    <a:pt x="418" y="265"/>
                  </a:cubicBezTo>
                  <a:cubicBezTo>
                    <a:pt x="418" y="60"/>
                    <a:pt x="418" y="60"/>
                    <a:pt x="418" y="60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60"/>
                    <a:pt x="22" y="60"/>
                    <a:pt x="22" y="60"/>
                  </a:cubicBezTo>
                  <a:close/>
                  <a:moveTo>
                    <a:pt x="11" y="23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23"/>
                    <a:pt x="11" y="23"/>
                    <a:pt x="1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8"/>
            <p:cNvSpPr>
              <a:spLocks noEditPoints="1"/>
            </p:cNvSpPr>
            <p:nvPr/>
          </p:nvSpPr>
          <p:spPr bwMode="auto">
            <a:xfrm>
              <a:off x="10663238" y="5846763"/>
              <a:ext cx="434975" cy="481013"/>
            </a:xfrm>
            <a:custGeom>
              <a:avLst/>
              <a:gdLst>
                <a:gd name="T0" fmla="*/ 0 w 148"/>
                <a:gd name="T1" fmla="*/ 0 h 164"/>
                <a:gd name="T2" fmla="*/ 0 w 148"/>
                <a:gd name="T3" fmla="*/ 164 h 164"/>
                <a:gd name="T4" fmla="*/ 148 w 148"/>
                <a:gd name="T5" fmla="*/ 164 h 164"/>
                <a:gd name="T6" fmla="*/ 148 w 148"/>
                <a:gd name="T7" fmla="*/ 0 h 164"/>
                <a:gd name="T8" fmla="*/ 0 w 148"/>
                <a:gd name="T9" fmla="*/ 0 h 164"/>
                <a:gd name="T10" fmla="*/ 51 w 148"/>
                <a:gd name="T11" fmla="*/ 52 h 164"/>
                <a:gd name="T12" fmla="*/ 56 w 148"/>
                <a:gd name="T13" fmla="*/ 26 h 164"/>
                <a:gd name="T14" fmla="*/ 87 w 148"/>
                <a:gd name="T15" fmla="*/ 22 h 164"/>
                <a:gd name="T16" fmla="*/ 92 w 148"/>
                <a:gd name="T17" fmla="*/ 26 h 164"/>
                <a:gd name="T18" fmla="*/ 93 w 148"/>
                <a:gd name="T19" fmla="*/ 28 h 164"/>
                <a:gd name="T20" fmla="*/ 97 w 148"/>
                <a:gd name="T21" fmla="*/ 54 h 164"/>
                <a:gd name="T22" fmla="*/ 96 w 148"/>
                <a:gd name="T23" fmla="*/ 65 h 164"/>
                <a:gd name="T24" fmla="*/ 94 w 148"/>
                <a:gd name="T25" fmla="*/ 69 h 164"/>
                <a:gd name="T26" fmla="*/ 94 w 148"/>
                <a:gd name="T27" fmla="*/ 46 h 164"/>
                <a:gd name="T28" fmla="*/ 91 w 148"/>
                <a:gd name="T29" fmla="*/ 41 h 164"/>
                <a:gd name="T30" fmla="*/ 75 w 148"/>
                <a:gd name="T31" fmla="*/ 34 h 164"/>
                <a:gd name="T32" fmla="*/ 59 w 148"/>
                <a:gd name="T33" fmla="*/ 41 h 164"/>
                <a:gd name="T34" fmla="*/ 56 w 148"/>
                <a:gd name="T35" fmla="*/ 46 h 164"/>
                <a:gd name="T36" fmla="*/ 56 w 148"/>
                <a:gd name="T37" fmla="*/ 69 h 164"/>
                <a:gd name="T38" fmla="*/ 55 w 148"/>
                <a:gd name="T39" fmla="*/ 70 h 164"/>
                <a:gd name="T40" fmla="*/ 54 w 148"/>
                <a:gd name="T41" fmla="*/ 68 h 164"/>
                <a:gd name="T42" fmla="*/ 52 w 148"/>
                <a:gd name="T43" fmla="*/ 63 h 164"/>
                <a:gd name="T44" fmla="*/ 51 w 148"/>
                <a:gd name="T45" fmla="*/ 52 h 164"/>
                <a:gd name="T46" fmla="*/ 137 w 148"/>
                <a:gd name="T47" fmla="*/ 147 h 164"/>
                <a:gd name="T48" fmla="*/ 12 w 148"/>
                <a:gd name="T49" fmla="*/ 147 h 164"/>
                <a:gd name="T50" fmla="*/ 12 w 148"/>
                <a:gd name="T51" fmla="*/ 142 h 164"/>
                <a:gd name="T52" fmla="*/ 21 w 148"/>
                <a:gd name="T53" fmla="*/ 114 h 164"/>
                <a:gd name="T54" fmla="*/ 29 w 148"/>
                <a:gd name="T55" fmla="*/ 105 h 164"/>
                <a:gd name="T56" fmla="*/ 48 w 148"/>
                <a:gd name="T57" fmla="*/ 95 h 164"/>
                <a:gd name="T58" fmla="*/ 58 w 148"/>
                <a:gd name="T59" fmla="*/ 84 h 164"/>
                <a:gd name="T60" fmla="*/ 57 w 148"/>
                <a:gd name="T61" fmla="*/ 94 h 164"/>
                <a:gd name="T62" fmla="*/ 68 w 148"/>
                <a:gd name="T63" fmla="*/ 124 h 164"/>
                <a:gd name="T64" fmla="*/ 71 w 148"/>
                <a:gd name="T65" fmla="*/ 111 h 164"/>
                <a:gd name="T66" fmla="*/ 67 w 148"/>
                <a:gd name="T67" fmla="*/ 106 h 164"/>
                <a:gd name="T68" fmla="*/ 73 w 148"/>
                <a:gd name="T69" fmla="*/ 98 h 164"/>
                <a:gd name="T70" fmla="*/ 73 w 148"/>
                <a:gd name="T71" fmla="*/ 98 h 164"/>
                <a:gd name="T72" fmla="*/ 74 w 148"/>
                <a:gd name="T73" fmla="*/ 98 h 164"/>
                <a:gd name="T74" fmla="*/ 75 w 148"/>
                <a:gd name="T75" fmla="*/ 98 h 164"/>
                <a:gd name="T76" fmla="*/ 74 w 148"/>
                <a:gd name="T77" fmla="*/ 98 h 164"/>
                <a:gd name="T78" fmla="*/ 80 w 148"/>
                <a:gd name="T79" fmla="*/ 106 h 164"/>
                <a:gd name="T80" fmla="*/ 76 w 148"/>
                <a:gd name="T81" fmla="*/ 111 h 164"/>
                <a:gd name="T82" fmla="*/ 80 w 148"/>
                <a:gd name="T83" fmla="*/ 125 h 164"/>
                <a:gd name="T84" fmla="*/ 92 w 148"/>
                <a:gd name="T85" fmla="*/ 94 h 164"/>
                <a:gd name="T86" fmla="*/ 90 w 148"/>
                <a:gd name="T87" fmla="*/ 84 h 164"/>
                <a:gd name="T88" fmla="*/ 100 w 148"/>
                <a:gd name="T89" fmla="*/ 95 h 164"/>
                <a:gd name="T90" fmla="*/ 119 w 148"/>
                <a:gd name="T91" fmla="*/ 105 h 164"/>
                <a:gd name="T92" fmla="*/ 127 w 148"/>
                <a:gd name="T93" fmla="*/ 114 h 164"/>
                <a:gd name="T94" fmla="*/ 137 w 148"/>
                <a:gd name="T95" fmla="*/ 142 h 164"/>
                <a:gd name="T96" fmla="*/ 137 w 148"/>
                <a:gd name="T97" fmla="*/ 14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164">
                  <a:moveTo>
                    <a:pt x="0" y="0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48" y="0"/>
                    <a:pt x="148" y="0"/>
                    <a:pt x="148" y="0"/>
                  </a:cubicBezTo>
                  <a:lnTo>
                    <a:pt x="0" y="0"/>
                  </a:lnTo>
                  <a:close/>
                  <a:moveTo>
                    <a:pt x="51" y="52"/>
                  </a:moveTo>
                  <a:cubicBezTo>
                    <a:pt x="51" y="52"/>
                    <a:pt x="44" y="37"/>
                    <a:pt x="56" y="26"/>
                  </a:cubicBezTo>
                  <a:cubicBezTo>
                    <a:pt x="56" y="26"/>
                    <a:pt x="70" y="11"/>
                    <a:pt x="87" y="22"/>
                  </a:cubicBezTo>
                  <a:cubicBezTo>
                    <a:pt x="87" y="22"/>
                    <a:pt x="89" y="23"/>
                    <a:pt x="92" y="26"/>
                  </a:cubicBezTo>
                  <a:cubicBezTo>
                    <a:pt x="93" y="27"/>
                    <a:pt x="93" y="28"/>
                    <a:pt x="93" y="28"/>
                  </a:cubicBezTo>
                  <a:cubicBezTo>
                    <a:pt x="105" y="39"/>
                    <a:pt x="97" y="54"/>
                    <a:pt x="97" y="54"/>
                  </a:cubicBezTo>
                  <a:cubicBezTo>
                    <a:pt x="105" y="54"/>
                    <a:pt x="96" y="65"/>
                    <a:pt x="96" y="65"/>
                  </a:cubicBezTo>
                  <a:cubicBezTo>
                    <a:pt x="95" y="68"/>
                    <a:pt x="94" y="69"/>
                    <a:pt x="94" y="69"/>
                  </a:cubicBezTo>
                  <a:cubicBezTo>
                    <a:pt x="96" y="59"/>
                    <a:pt x="94" y="46"/>
                    <a:pt x="94" y="46"/>
                  </a:cubicBezTo>
                  <a:cubicBezTo>
                    <a:pt x="92" y="45"/>
                    <a:pt x="91" y="41"/>
                    <a:pt x="91" y="41"/>
                  </a:cubicBezTo>
                  <a:cubicBezTo>
                    <a:pt x="91" y="34"/>
                    <a:pt x="80" y="34"/>
                    <a:pt x="75" y="34"/>
                  </a:cubicBezTo>
                  <a:cubicBezTo>
                    <a:pt x="70" y="34"/>
                    <a:pt x="59" y="34"/>
                    <a:pt x="59" y="41"/>
                  </a:cubicBezTo>
                  <a:cubicBezTo>
                    <a:pt x="59" y="41"/>
                    <a:pt x="58" y="45"/>
                    <a:pt x="56" y="46"/>
                  </a:cubicBezTo>
                  <a:cubicBezTo>
                    <a:pt x="56" y="46"/>
                    <a:pt x="54" y="59"/>
                    <a:pt x="56" y="69"/>
                  </a:cubicBezTo>
                  <a:cubicBezTo>
                    <a:pt x="56" y="69"/>
                    <a:pt x="55" y="69"/>
                    <a:pt x="55" y="70"/>
                  </a:cubicBezTo>
                  <a:cubicBezTo>
                    <a:pt x="55" y="68"/>
                    <a:pt x="55" y="68"/>
                    <a:pt x="54" y="68"/>
                  </a:cubicBezTo>
                  <a:cubicBezTo>
                    <a:pt x="54" y="68"/>
                    <a:pt x="53" y="68"/>
                    <a:pt x="52" y="63"/>
                  </a:cubicBezTo>
                  <a:cubicBezTo>
                    <a:pt x="52" y="63"/>
                    <a:pt x="43" y="52"/>
                    <a:pt x="51" y="52"/>
                  </a:cubicBezTo>
                  <a:close/>
                  <a:moveTo>
                    <a:pt x="137" y="147"/>
                  </a:moveTo>
                  <a:cubicBezTo>
                    <a:pt x="12" y="147"/>
                    <a:pt x="12" y="147"/>
                    <a:pt x="12" y="147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1" y="114"/>
                    <a:pt x="19" y="110"/>
                    <a:pt x="29" y="105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5" y="89"/>
                    <a:pt x="57" y="94"/>
                  </a:cubicBezTo>
                  <a:cubicBezTo>
                    <a:pt x="57" y="94"/>
                    <a:pt x="62" y="109"/>
                    <a:pt x="68" y="124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70" y="101"/>
                    <a:pt x="72" y="99"/>
                    <a:pt x="73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3" y="98"/>
                    <a:pt x="73" y="98"/>
                    <a:pt x="74" y="98"/>
                  </a:cubicBezTo>
                  <a:cubicBezTo>
                    <a:pt x="74" y="98"/>
                    <a:pt x="75" y="98"/>
                    <a:pt x="75" y="9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76" y="99"/>
                    <a:pt x="78" y="101"/>
                    <a:pt x="80" y="106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80" y="125"/>
                    <a:pt x="80" y="125"/>
                    <a:pt x="80" y="125"/>
                  </a:cubicBezTo>
                  <a:cubicBezTo>
                    <a:pt x="86" y="110"/>
                    <a:pt x="92" y="94"/>
                    <a:pt x="92" y="94"/>
                  </a:cubicBezTo>
                  <a:cubicBezTo>
                    <a:pt x="93" y="89"/>
                    <a:pt x="90" y="84"/>
                    <a:pt x="90" y="84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29" y="110"/>
                    <a:pt x="127" y="114"/>
                    <a:pt x="127" y="114"/>
                  </a:cubicBezTo>
                  <a:cubicBezTo>
                    <a:pt x="137" y="142"/>
                    <a:pt x="137" y="142"/>
                    <a:pt x="137" y="142"/>
                  </a:cubicBezTo>
                  <a:lnTo>
                    <a:pt x="137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9"/>
            <p:cNvSpPr>
              <a:spLocks/>
            </p:cNvSpPr>
            <p:nvPr/>
          </p:nvSpPr>
          <p:spPr bwMode="auto">
            <a:xfrm>
              <a:off x="11177588" y="5881688"/>
              <a:ext cx="509588" cy="52388"/>
            </a:xfrm>
            <a:custGeom>
              <a:avLst/>
              <a:gdLst>
                <a:gd name="T0" fmla="*/ 173 w 173"/>
                <a:gd name="T1" fmla="*/ 9 h 18"/>
                <a:gd name="T2" fmla="*/ 164 w 173"/>
                <a:gd name="T3" fmla="*/ 18 h 18"/>
                <a:gd name="T4" fmla="*/ 9 w 173"/>
                <a:gd name="T5" fmla="*/ 18 h 18"/>
                <a:gd name="T6" fmla="*/ 0 w 173"/>
                <a:gd name="T7" fmla="*/ 9 h 18"/>
                <a:gd name="T8" fmla="*/ 0 w 173"/>
                <a:gd name="T9" fmla="*/ 9 h 18"/>
                <a:gd name="T10" fmla="*/ 9 w 173"/>
                <a:gd name="T11" fmla="*/ 0 h 18"/>
                <a:gd name="T12" fmla="*/ 164 w 173"/>
                <a:gd name="T13" fmla="*/ 0 h 18"/>
                <a:gd name="T14" fmla="*/ 173 w 173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8">
                  <a:moveTo>
                    <a:pt x="173" y="9"/>
                  </a:moveTo>
                  <a:cubicBezTo>
                    <a:pt x="173" y="14"/>
                    <a:pt x="169" y="18"/>
                    <a:pt x="164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9" y="0"/>
                    <a:pt x="173" y="4"/>
                    <a:pt x="1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80"/>
            <p:cNvSpPr>
              <a:spLocks/>
            </p:cNvSpPr>
            <p:nvPr/>
          </p:nvSpPr>
          <p:spPr bwMode="auto">
            <a:xfrm>
              <a:off x="11177588" y="6002338"/>
              <a:ext cx="509588" cy="52388"/>
            </a:xfrm>
            <a:custGeom>
              <a:avLst/>
              <a:gdLst>
                <a:gd name="T0" fmla="*/ 173 w 173"/>
                <a:gd name="T1" fmla="*/ 9 h 18"/>
                <a:gd name="T2" fmla="*/ 164 w 173"/>
                <a:gd name="T3" fmla="*/ 18 h 18"/>
                <a:gd name="T4" fmla="*/ 9 w 173"/>
                <a:gd name="T5" fmla="*/ 18 h 18"/>
                <a:gd name="T6" fmla="*/ 0 w 173"/>
                <a:gd name="T7" fmla="*/ 9 h 18"/>
                <a:gd name="T8" fmla="*/ 0 w 173"/>
                <a:gd name="T9" fmla="*/ 9 h 18"/>
                <a:gd name="T10" fmla="*/ 9 w 173"/>
                <a:gd name="T11" fmla="*/ 0 h 18"/>
                <a:gd name="T12" fmla="*/ 164 w 173"/>
                <a:gd name="T13" fmla="*/ 0 h 18"/>
                <a:gd name="T14" fmla="*/ 173 w 173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8">
                  <a:moveTo>
                    <a:pt x="173" y="9"/>
                  </a:moveTo>
                  <a:cubicBezTo>
                    <a:pt x="173" y="14"/>
                    <a:pt x="169" y="18"/>
                    <a:pt x="164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9" y="0"/>
                    <a:pt x="173" y="4"/>
                    <a:pt x="1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81"/>
            <p:cNvSpPr>
              <a:spLocks/>
            </p:cNvSpPr>
            <p:nvPr/>
          </p:nvSpPr>
          <p:spPr bwMode="auto">
            <a:xfrm>
              <a:off x="11177588" y="6119813"/>
              <a:ext cx="509588" cy="52388"/>
            </a:xfrm>
            <a:custGeom>
              <a:avLst/>
              <a:gdLst>
                <a:gd name="T0" fmla="*/ 173 w 173"/>
                <a:gd name="T1" fmla="*/ 9 h 18"/>
                <a:gd name="T2" fmla="*/ 164 w 173"/>
                <a:gd name="T3" fmla="*/ 18 h 18"/>
                <a:gd name="T4" fmla="*/ 9 w 173"/>
                <a:gd name="T5" fmla="*/ 18 h 18"/>
                <a:gd name="T6" fmla="*/ 0 w 173"/>
                <a:gd name="T7" fmla="*/ 9 h 18"/>
                <a:gd name="T8" fmla="*/ 0 w 173"/>
                <a:gd name="T9" fmla="*/ 9 h 18"/>
                <a:gd name="T10" fmla="*/ 9 w 173"/>
                <a:gd name="T11" fmla="*/ 0 h 18"/>
                <a:gd name="T12" fmla="*/ 164 w 173"/>
                <a:gd name="T13" fmla="*/ 0 h 18"/>
                <a:gd name="T14" fmla="*/ 173 w 173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8">
                  <a:moveTo>
                    <a:pt x="173" y="9"/>
                  </a:moveTo>
                  <a:cubicBezTo>
                    <a:pt x="173" y="14"/>
                    <a:pt x="169" y="18"/>
                    <a:pt x="164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9" y="0"/>
                    <a:pt x="173" y="4"/>
                    <a:pt x="1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82"/>
            <p:cNvSpPr>
              <a:spLocks/>
            </p:cNvSpPr>
            <p:nvPr/>
          </p:nvSpPr>
          <p:spPr bwMode="auto">
            <a:xfrm>
              <a:off x="11177588" y="6237288"/>
              <a:ext cx="509588" cy="55563"/>
            </a:xfrm>
            <a:custGeom>
              <a:avLst/>
              <a:gdLst>
                <a:gd name="T0" fmla="*/ 173 w 173"/>
                <a:gd name="T1" fmla="*/ 10 h 19"/>
                <a:gd name="T2" fmla="*/ 164 w 173"/>
                <a:gd name="T3" fmla="*/ 19 h 19"/>
                <a:gd name="T4" fmla="*/ 9 w 173"/>
                <a:gd name="T5" fmla="*/ 19 h 19"/>
                <a:gd name="T6" fmla="*/ 0 w 173"/>
                <a:gd name="T7" fmla="*/ 10 h 19"/>
                <a:gd name="T8" fmla="*/ 0 w 173"/>
                <a:gd name="T9" fmla="*/ 10 h 19"/>
                <a:gd name="T10" fmla="*/ 9 w 173"/>
                <a:gd name="T11" fmla="*/ 0 h 19"/>
                <a:gd name="T12" fmla="*/ 164 w 173"/>
                <a:gd name="T13" fmla="*/ 0 h 19"/>
                <a:gd name="T14" fmla="*/ 173 w 173"/>
                <a:gd name="T1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9">
                  <a:moveTo>
                    <a:pt x="173" y="10"/>
                  </a:moveTo>
                  <a:cubicBezTo>
                    <a:pt x="173" y="15"/>
                    <a:pt x="169" y="19"/>
                    <a:pt x="164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" y="19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9" y="0"/>
                    <a:pt x="173" y="4"/>
                    <a:pt x="17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83"/>
            <p:cNvSpPr>
              <a:spLocks/>
            </p:cNvSpPr>
            <p:nvPr/>
          </p:nvSpPr>
          <p:spPr bwMode="auto">
            <a:xfrm>
              <a:off x="10656888" y="5649913"/>
              <a:ext cx="138113" cy="134938"/>
            </a:xfrm>
            <a:custGeom>
              <a:avLst/>
              <a:gdLst>
                <a:gd name="T0" fmla="*/ 42 w 47"/>
                <a:gd name="T1" fmla="*/ 42 h 46"/>
                <a:gd name="T2" fmla="*/ 46 w 47"/>
                <a:gd name="T3" fmla="*/ 43 h 46"/>
                <a:gd name="T4" fmla="*/ 47 w 47"/>
                <a:gd name="T5" fmla="*/ 43 h 46"/>
                <a:gd name="T6" fmla="*/ 47 w 47"/>
                <a:gd name="T7" fmla="*/ 44 h 46"/>
                <a:gd name="T8" fmla="*/ 47 w 47"/>
                <a:gd name="T9" fmla="*/ 45 h 46"/>
                <a:gd name="T10" fmla="*/ 46 w 47"/>
                <a:gd name="T11" fmla="*/ 46 h 46"/>
                <a:gd name="T12" fmla="*/ 29 w 47"/>
                <a:gd name="T13" fmla="*/ 46 h 46"/>
                <a:gd name="T14" fmla="*/ 28 w 47"/>
                <a:gd name="T15" fmla="*/ 44 h 46"/>
                <a:gd name="T16" fmla="*/ 29 w 47"/>
                <a:gd name="T17" fmla="*/ 43 h 46"/>
                <a:gd name="T18" fmla="*/ 33 w 47"/>
                <a:gd name="T19" fmla="*/ 42 h 46"/>
                <a:gd name="T20" fmla="*/ 33 w 47"/>
                <a:gd name="T21" fmla="*/ 38 h 46"/>
                <a:gd name="T22" fmla="*/ 33 w 47"/>
                <a:gd name="T23" fmla="*/ 24 h 46"/>
                <a:gd name="T24" fmla="*/ 14 w 47"/>
                <a:gd name="T25" fmla="*/ 24 h 46"/>
                <a:gd name="T26" fmla="*/ 14 w 47"/>
                <a:gd name="T27" fmla="*/ 38 h 46"/>
                <a:gd name="T28" fmla="*/ 15 w 47"/>
                <a:gd name="T29" fmla="*/ 42 h 46"/>
                <a:gd name="T30" fmla="*/ 19 w 47"/>
                <a:gd name="T31" fmla="*/ 43 h 46"/>
                <a:gd name="T32" fmla="*/ 20 w 47"/>
                <a:gd name="T33" fmla="*/ 43 h 46"/>
                <a:gd name="T34" fmla="*/ 20 w 47"/>
                <a:gd name="T35" fmla="*/ 44 h 46"/>
                <a:gd name="T36" fmla="*/ 20 w 47"/>
                <a:gd name="T37" fmla="*/ 45 h 46"/>
                <a:gd name="T38" fmla="*/ 19 w 47"/>
                <a:gd name="T39" fmla="*/ 46 h 46"/>
                <a:gd name="T40" fmla="*/ 2 w 47"/>
                <a:gd name="T41" fmla="*/ 46 h 46"/>
                <a:gd name="T42" fmla="*/ 0 w 47"/>
                <a:gd name="T43" fmla="*/ 44 h 46"/>
                <a:gd name="T44" fmla="*/ 2 w 47"/>
                <a:gd name="T45" fmla="*/ 43 h 46"/>
                <a:gd name="T46" fmla="*/ 6 w 47"/>
                <a:gd name="T47" fmla="*/ 42 h 46"/>
                <a:gd name="T48" fmla="*/ 6 w 47"/>
                <a:gd name="T49" fmla="*/ 38 h 46"/>
                <a:gd name="T50" fmla="*/ 6 w 47"/>
                <a:gd name="T51" fmla="*/ 8 h 46"/>
                <a:gd name="T52" fmla="*/ 6 w 47"/>
                <a:gd name="T53" fmla="*/ 4 h 46"/>
                <a:gd name="T54" fmla="*/ 2 w 47"/>
                <a:gd name="T55" fmla="*/ 3 h 46"/>
                <a:gd name="T56" fmla="*/ 0 w 47"/>
                <a:gd name="T57" fmla="*/ 2 h 46"/>
                <a:gd name="T58" fmla="*/ 2 w 47"/>
                <a:gd name="T59" fmla="*/ 0 h 46"/>
                <a:gd name="T60" fmla="*/ 19 w 47"/>
                <a:gd name="T61" fmla="*/ 0 h 46"/>
                <a:gd name="T62" fmla="*/ 20 w 47"/>
                <a:gd name="T63" fmla="*/ 1 h 46"/>
                <a:gd name="T64" fmla="*/ 20 w 47"/>
                <a:gd name="T65" fmla="*/ 2 h 46"/>
                <a:gd name="T66" fmla="*/ 20 w 47"/>
                <a:gd name="T67" fmla="*/ 3 h 46"/>
                <a:gd name="T68" fmla="*/ 19 w 47"/>
                <a:gd name="T69" fmla="*/ 3 h 46"/>
                <a:gd name="T70" fmla="*/ 15 w 47"/>
                <a:gd name="T71" fmla="*/ 4 h 46"/>
                <a:gd name="T72" fmla="*/ 14 w 47"/>
                <a:gd name="T73" fmla="*/ 8 h 46"/>
                <a:gd name="T74" fmla="*/ 14 w 47"/>
                <a:gd name="T75" fmla="*/ 20 h 46"/>
                <a:gd name="T76" fmla="*/ 33 w 47"/>
                <a:gd name="T77" fmla="*/ 20 h 46"/>
                <a:gd name="T78" fmla="*/ 33 w 47"/>
                <a:gd name="T79" fmla="*/ 8 h 46"/>
                <a:gd name="T80" fmla="*/ 33 w 47"/>
                <a:gd name="T81" fmla="*/ 4 h 46"/>
                <a:gd name="T82" fmla="*/ 29 w 47"/>
                <a:gd name="T83" fmla="*/ 3 h 46"/>
                <a:gd name="T84" fmla="*/ 28 w 47"/>
                <a:gd name="T85" fmla="*/ 2 h 46"/>
                <a:gd name="T86" fmla="*/ 29 w 47"/>
                <a:gd name="T87" fmla="*/ 0 h 46"/>
                <a:gd name="T88" fmla="*/ 46 w 47"/>
                <a:gd name="T89" fmla="*/ 0 h 46"/>
                <a:gd name="T90" fmla="*/ 47 w 47"/>
                <a:gd name="T91" fmla="*/ 1 h 46"/>
                <a:gd name="T92" fmla="*/ 47 w 47"/>
                <a:gd name="T93" fmla="*/ 2 h 46"/>
                <a:gd name="T94" fmla="*/ 47 w 47"/>
                <a:gd name="T95" fmla="*/ 3 h 46"/>
                <a:gd name="T96" fmla="*/ 46 w 47"/>
                <a:gd name="T97" fmla="*/ 3 h 46"/>
                <a:gd name="T98" fmla="*/ 42 w 47"/>
                <a:gd name="T99" fmla="*/ 4 h 46"/>
                <a:gd name="T100" fmla="*/ 42 w 47"/>
                <a:gd name="T101" fmla="*/ 8 h 46"/>
                <a:gd name="T102" fmla="*/ 42 w 47"/>
                <a:gd name="T103" fmla="*/ 38 h 46"/>
                <a:gd name="T104" fmla="*/ 42 w 47"/>
                <a:gd name="T10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" h="46">
                  <a:moveTo>
                    <a:pt x="42" y="42"/>
                  </a:moveTo>
                  <a:cubicBezTo>
                    <a:pt x="42" y="42"/>
                    <a:pt x="44" y="43"/>
                    <a:pt x="46" y="43"/>
                  </a:cubicBezTo>
                  <a:cubicBezTo>
                    <a:pt x="46" y="43"/>
                    <a:pt x="47" y="43"/>
                    <a:pt x="47" y="43"/>
                  </a:cubicBezTo>
                  <a:cubicBezTo>
                    <a:pt x="47" y="43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6" y="46"/>
                    <a:pt x="46" y="46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8" y="46"/>
                    <a:pt x="28" y="45"/>
                    <a:pt x="28" y="44"/>
                  </a:cubicBezTo>
                  <a:cubicBezTo>
                    <a:pt x="28" y="43"/>
                    <a:pt x="28" y="43"/>
                    <a:pt x="29" y="43"/>
                  </a:cubicBezTo>
                  <a:cubicBezTo>
                    <a:pt x="31" y="43"/>
                    <a:pt x="33" y="42"/>
                    <a:pt x="33" y="42"/>
                  </a:cubicBezTo>
                  <a:cubicBezTo>
                    <a:pt x="33" y="41"/>
                    <a:pt x="33" y="40"/>
                    <a:pt x="33" y="38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0"/>
                    <a:pt x="14" y="41"/>
                    <a:pt x="15" y="42"/>
                  </a:cubicBezTo>
                  <a:cubicBezTo>
                    <a:pt x="15" y="42"/>
                    <a:pt x="16" y="43"/>
                    <a:pt x="19" y="43"/>
                  </a:cubicBezTo>
                  <a:cubicBezTo>
                    <a:pt x="19" y="43"/>
                    <a:pt x="19" y="43"/>
                    <a:pt x="20" y="43"/>
                  </a:cubicBezTo>
                  <a:cubicBezTo>
                    <a:pt x="20" y="43"/>
                    <a:pt x="20" y="44"/>
                    <a:pt x="20" y="44"/>
                  </a:cubicBezTo>
                  <a:cubicBezTo>
                    <a:pt x="20" y="44"/>
                    <a:pt x="20" y="45"/>
                    <a:pt x="20" y="45"/>
                  </a:cubicBezTo>
                  <a:cubicBezTo>
                    <a:pt x="19" y="45"/>
                    <a:pt x="19" y="46"/>
                    <a:pt x="19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5"/>
                    <a:pt x="0" y="44"/>
                  </a:cubicBezTo>
                  <a:cubicBezTo>
                    <a:pt x="0" y="43"/>
                    <a:pt x="1" y="43"/>
                    <a:pt x="2" y="43"/>
                  </a:cubicBezTo>
                  <a:cubicBezTo>
                    <a:pt x="4" y="43"/>
                    <a:pt x="5" y="42"/>
                    <a:pt x="6" y="42"/>
                  </a:cubicBezTo>
                  <a:cubicBezTo>
                    <a:pt x="6" y="41"/>
                    <a:pt x="6" y="40"/>
                    <a:pt x="6" y="3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5"/>
                    <a:pt x="6" y="4"/>
                  </a:cubicBezTo>
                  <a:cubicBezTo>
                    <a:pt x="5" y="3"/>
                    <a:pt x="4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20" y="1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6" y="3"/>
                    <a:pt x="15" y="3"/>
                    <a:pt x="15" y="4"/>
                  </a:cubicBezTo>
                  <a:cubicBezTo>
                    <a:pt x="14" y="5"/>
                    <a:pt x="14" y="6"/>
                    <a:pt x="14" y="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6"/>
                    <a:pt x="33" y="5"/>
                    <a:pt x="33" y="4"/>
                  </a:cubicBezTo>
                  <a:cubicBezTo>
                    <a:pt x="33" y="3"/>
                    <a:pt x="31" y="3"/>
                    <a:pt x="29" y="3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8" y="1"/>
                    <a:pt x="28" y="0"/>
                    <a:pt x="2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47" y="1"/>
                    <a:pt x="47" y="1"/>
                    <a:pt x="47" y="2"/>
                  </a:cubicBezTo>
                  <a:cubicBezTo>
                    <a:pt x="47" y="2"/>
                    <a:pt x="47" y="2"/>
                    <a:pt x="47" y="3"/>
                  </a:cubicBezTo>
                  <a:cubicBezTo>
                    <a:pt x="47" y="3"/>
                    <a:pt x="46" y="3"/>
                    <a:pt x="46" y="3"/>
                  </a:cubicBezTo>
                  <a:cubicBezTo>
                    <a:pt x="44" y="3"/>
                    <a:pt x="43" y="3"/>
                    <a:pt x="42" y="4"/>
                  </a:cubicBezTo>
                  <a:cubicBezTo>
                    <a:pt x="42" y="5"/>
                    <a:pt x="42" y="6"/>
                    <a:pt x="42" y="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40"/>
                    <a:pt x="42" y="41"/>
                    <a:pt x="42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84"/>
            <p:cNvSpPr>
              <a:spLocks noEditPoints="1"/>
            </p:cNvSpPr>
            <p:nvPr/>
          </p:nvSpPr>
          <p:spPr bwMode="auto">
            <a:xfrm>
              <a:off x="10801351" y="5646738"/>
              <a:ext cx="127000" cy="141288"/>
            </a:xfrm>
            <a:custGeom>
              <a:avLst/>
              <a:gdLst>
                <a:gd name="T0" fmla="*/ 37 w 43"/>
                <a:gd name="T1" fmla="*/ 7 h 48"/>
                <a:gd name="T2" fmla="*/ 43 w 43"/>
                <a:gd name="T3" fmla="*/ 24 h 48"/>
                <a:gd name="T4" fmla="*/ 37 w 43"/>
                <a:gd name="T5" fmla="*/ 41 h 48"/>
                <a:gd name="T6" fmla="*/ 22 w 43"/>
                <a:gd name="T7" fmla="*/ 48 h 48"/>
                <a:gd name="T8" fmla="*/ 6 w 43"/>
                <a:gd name="T9" fmla="*/ 41 h 48"/>
                <a:gd name="T10" fmla="*/ 0 w 43"/>
                <a:gd name="T11" fmla="*/ 24 h 48"/>
                <a:gd name="T12" fmla="*/ 6 w 43"/>
                <a:gd name="T13" fmla="*/ 7 h 48"/>
                <a:gd name="T14" fmla="*/ 22 w 43"/>
                <a:gd name="T15" fmla="*/ 0 h 48"/>
                <a:gd name="T16" fmla="*/ 37 w 43"/>
                <a:gd name="T17" fmla="*/ 7 h 48"/>
                <a:gd name="T18" fmla="*/ 31 w 43"/>
                <a:gd name="T19" fmla="*/ 38 h 48"/>
                <a:gd name="T20" fmla="*/ 34 w 43"/>
                <a:gd name="T21" fmla="*/ 24 h 48"/>
                <a:gd name="T22" fmla="*/ 31 w 43"/>
                <a:gd name="T23" fmla="*/ 10 h 48"/>
                <a:gd name="T24" fmla="*/ 22 w 43"/>
                <a:gd name="T25" fmla="*/ 5 h 48"/>
                <a:gd name="T26" fmla="*/ 13 w 43"/>
                <a:gd name="T27" fmla="*/ 10 h 48"/>
                <a:gd name="T28" fmla="*/ 9 w 43"/>
                <a:gd name="T29" fmla="*/ 24 h 48"/>
                <a:gd name="T30" fmla="*/ 13 w 43"/>
                <a:gd name="T31" fmla="*/ 38 h 48"/>
                <a:gd name="T32" fmla="*/ 22 w 43"/>
                <a:gd name="T33" fmla="*/ 43 h 48"/>
                <a:gd name="T34" fmla="*/ 31 w 43"/>
                <a:gd name="T35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8">
                  <a:moveTo>
                    <a:pt x="37" y="7"/>
                  </a:moveTo>
                  <a:cubicBezTo>
                    <a:pt x="41" y="12"/>
                    <a:pt x="43" y="18"/>
                    <a:pt x="43" y="24"/>
                  </a:cubicBezTo>
                  <a:cubicBezTo>
                    <a:pt x="43" y="30"/>
                    <a:pt x="41" y="36"/>
                    <a:pt x="37" y="41"/>
                  </a:cubicBezTo>
                  <a:cubicBezTo>
                    <a:pt x="33" y="45"/>
                    <a:pt x="28" y="48"/>
                    <a:pt x="22" y="48"/>
                  </a:cubicBezTo>
                  <a:cubicBezTo>
                    <a:pt x="16" y="48"/>
                    <a:pt x="10" y="45"/>
                    <a:pt x="6" y="41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8"/>
                    <a:pt x="2" y="12"/>
                    <a:pt x="6" y="7"/>
                  </a:cubicBezTo>
                  <a:cubicBezTo>
                    <a:pt x="10" y="3"/>
                    <a:pt x="16" y="0"/>
                    <a:pt x="22" y="0"/>
                  </a:cubicBezTo>
                  <a:cubicBezTo>
                    <a:pt x="28" y="0"/>
                    <a:pt x="33" y="3"/>
                    <a:pt x="37" y="7"/>
                  </a:cubicBezTo>
                  <a:close/>
                  <a:moveTo>
                    <a:pt x="31" y="38"/>
                  </a:moveTo>
                  <a:cubicBezTo>
                    <a:pt x="33" y="34"/>
                    <a:pt x="34" y="30"/>
                    <a:pt x="34" y="24"/>
                  </a:cubicBezTo>
                  <a:cubicBezTo>
                    <a:pt x="34" y="18"/>
                    <a:pt x="33" y="14"/>
                    <a:pt x="31" y="10"/>
                  </a:cubicBezTo>
                  <a:cubicBezTo>
                    <a:pt x="29" y="7"/>
                    <a:pt x="26" y="5"/>
                    <a:pt x="22" y="5"/>
                  </a:cubicBezTo>
                  <a:cubicBezTo>
                    <a:pt x="18" y="5"/>
                    <a:pt x="15" y="7"/>
                    <a:pt x="13" y="10"/>
                  </a:cubicBezTo>
                  <a:cubicBezTo>
                    <a:pt x="11" y="14"/>
                    <a:pt x="9" y="18"/>
                    <a:pt x="9" y="24"/>
                  </a:cubicBezTo>
                  <a:cubicBezTo>
                    <a:pt x="9" y="30"/>
                    <a:pt x="11" y="34"/>
                    <a:pt x="13" y="38"/>
                  </a:cubicBezTo>
                  <a:cubicBezTo>
                    <a:pt x="15" y="41"/>
                    <a:pt x="18" y="43"/>
                    <a:pt x="22" y="43"/>
                  </a:cubicBezTo>
                  <a:cubicBezTo>
                    <a:pt x="26" y="43"/>
                    <a:pt x="29" y="41"/>
                    <a:pt x="3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5"/>
            <p:cNvSpPr>
              <a:spLocks/>
            </p:cNvSpPr>
            <p:nvPr/>
          </p:nvSpPr>
          <p:spPr bwMode="auto">
            <a:xfrm>
              <a:off x="10936288" y="5649913"/>
              <a:ext cx="117475" cy="134938"/>
            </a:xfrm>
            <a:custGeom>
              <a:avLst/>
              <a:gdLst>
                <a:gd name="T0" fmla="*/ 40 w 40"/>
                <a:gd name="T1" fmla="*/ 15 h 46"/>
                <a:gd name="T2" fmla="*/ 38 w 40"/>
                <a:gd name="T3" fmla="*/ 16 h 46"/>
                <a:gd name="T4" fmla="*/ 36 w 40"/>
                <a:gd name="T5" fmla="*/ 15 h 46"/>
                <a:gd name="T6" fmla="*/ 33 w 40"/>
                <a:gd name="T7" fmla="*/ 6 h 46"/>
                <a:gd name="T8" fmla="*/ 27 w 40"/>
                <a:gd name="T9" fmla="*/ 3 h 46"/>
                <a:gd name="T10" fmla="*/ 24 w 40"/>
                <a:gd name="T11" fmla="*/ 4 h 46"/>
                <a:gd name="T12" fmla="*/ 24 w 40"/>
                <a:gd name="T13" fmla="*/ 7 h 46"/>
                <a:gd name="T14" fmla="*/ 24 w 40"/>
                <a:gd name="T15" fmla="*/ 38 h 46"/>
                <a:gd name="T16" fmla="*/ 25 w 40"/>
                <a:gd name="T17" fmla="*/ 42 h 46"/>
                <a:gd name="T18" fmla="*/ 29 w 40"/>
                <a:gd name="T19" fmla="*/ 43 h 46"/>
                <a:gd name="T20" fmla="*/ 30 w 40"/>
                <a:gd name="T21" fmla="*/ 43 h 46"/>
                <a:gd name="T22" fmla="*/ 30 w 40"/>
                <a:gd name="T23" fmla="*/ 44 h 46"/>
                <a:gd name="T24" fmla="*/ 30 w 40"/>
                <a:gd name="T25" fmla="*/ 45 h 46"/>
                <a:gd name="T26" fmla="*/ 29 w 40"/>
                <a:gd name="T27" fmla="*/ 46 h 46"/>
                <a:gd name="T28" fmla="*/ 11 w 40"/>
                <a:gd name="T29" fmla="*/ 46 h 46"/>
                <a:gd name="T30" fmla="*/ 10 w 40"/>
                <a:gd name="T31" fmla="*/ 44 h 46"/>
                <a:gd name="T32" fmla="*/ 11 w 40"/>
                <a:gd name="T33" fmla="*/ 43 h 46"/>
                <a:gd name="T34" fmla="*/ 16 w 40"/>
                <a:gd name="T35" fmla="*/ 42 h 46"/>
                <a:gd name="T36" fmla="*/ 16 w 40"/>
                <a:gd name="T37" fmla="*/ 38 h 46"/>
                <a:gd name="T38" fmla="*/ 16 w 40"/>
                <a:gd name="T39" fmla="*/ 7 h 46"/>
                <a:gd name="T40" fmla="*/ 16 w 40"/>
                <a:gd name="T41" fmla="*/ 4 h 46"/>
                <a:gd name="T42" fmla="*/ 13 w 40"/>
                <a:gd name="T43" fmla="*/ 3 h 46"/>
                <a:gd name="T44" fmla="*/ 7 w 40"/>
                <a:gd name="T45" fmla="*/ 6 h 46"/>
                <a:gd name="T46" fmla="*/ 4 w 40"/>
                <a:gd name="T47" fmla="*/ 15 h 46"/>
                <a:gd name="T48" fmla="*/ 2 w 40"/>
                <a:gd name="T49" fmla="*/ 16 h 46"/>
                <a:gd name="T50" fmla="*/ 0 w 40"/>
                <a:gd name="T51" fmla="*/ 15 h 46"/>
                <a:gd name="T52" fmla="*/ 1 w 40"/>
                <a:gd name="T53" fmla="*/ 1 h 46"/>
                <a:gd name="T54" fmla="*/ 1 w 40"/>
                <a:gd name="T55" fmla="*/ 0 h 46"/>
                <a:gd name="T56" fmla="*/ 2 w 40"/>
                <a:gd name="T57" fmla="*/ 0 h 46"/>
                <a:gd name="T58" fmla="*/ 38 w 40"/>
                <a:gd name="T59" fmla="*/ 0 h 46"/>
                <a:gd name="T60" fmla="*/ 38 w 40"/>
                <a:gd name="T61" fmla="*/ 0 h 46"/>
                <a:gd name="T62" fmla="*/ 39 w 40"/>
                <a:gd name="T63" fmla="*/ 1 h 46"/>
                <a:gd name="T64" fmla="*/ 40 w 40"/>
                <a:gd name="T65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46">
                  <a:moveTo>
                    <a:pt x="40" y="15"/>
                  </a:moveTo>
                  <a:cubicBezTo>
                    <a:pt x="40" y="16"/>
                    <a:pt x="39" y="16"/>
                    <a:pt x="38" y="16"/>
                  </a:cubicBezTo>
                  <a:cubicBezTo>
                    <a:pt x="37" y="16"/>
                    <a:pt x="36" y="16"/>
                    <a:pt x="36" y="15"/>
                  </a:cubicBezTo>
                  <a:cubicBezTo>
                    <a:pt x="35" y="10"/>
                    <a:pt x="34" y="7"/>
                    <a:pt x="33" y="6"/>
                  </a:cubicBezTo>
                  <a:cubicBezTo>
                    <a:pt x="32" y="4"/>
                    <a:pt x="30" y="3"/>
                    <a:pt x="27" y="3"/>
                  </a:cubicBezTo>
                  <a:cubicBezTo>
                    <a:pt x="25" y="3"/>
                    <a:pt x="24" y="4"/>
                    <a:pt x="24" y="4"/>
                  </a:cubicBezTo>
                  <a:cubicBezTo>
                    <a:pt x="24" y="5"/>
                    <a:pt x="24" y="6"/>
                    <a:pt x="24" y="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40"/>
                    <a:pt x="24" y="41"/>
                    <a:pt x="25" y="42"/>
                  </a:cubicBezTo>
                  <a:cubicBezTo>
                    <a:pt x="25" y="42"/>
                    <a:pt x="26" y="43"/>
                    <a:pt x="29" y="43"/>
                  </a:cubicBezTo>
                  <a:cubicBezTo>
                    <a:pt x="29" y="43"/>
                    <a:pt x="29" y="43"/>
                    <a:pt x="30" y="43"/>
                  </a:cubicBezTo>
                  <a:cubicBezTo>
                    <a:pt x="30" y="43"/>
                    <a:pt x="30" y="44"/>
                    <a:pt x="30" y="44"/>
                  </a:cubicBezTo>
                  <a:cubicBezTo>
                    <a:pt x="30" y="44"/>
                    <a:pt x="30" y="45"/>
                    <a:pt x="30" y="45"/>
                  </a:cubicBezTo>
                  <a:cubicBezTo>
                    <a:pt x="29" y="45"/>
                    <a:pt x="29" y="46"/>
                    <a:pt x="29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5"/>
                    <a:pt x="10" y="44"/>
                  </a:cubicBezTo>
                  <a:cubicBezTo>
                    <a:pt x="10" y="43"/>
                    <a:pt x="10" y="43"/>
                    <a:pt x="11" y="43"/>
                  </a:cubicBezTo>
                  <a:cubicBezTo>
                    <a:pt x="14" y="43"/>
                    <a:pt x="15" y="42"/>
                    <a:pt x="16" y="42"/>
                  </a:cubicBezTo>
                  <a:cubicBezTo>
                    <a:pt x="16" y="41"/>
                    <a:pt x="16" y="40"/>
                    <a:pt x="16" y="3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6" y="5"/>
                    <a:pt x="16" y="4"/>
                  </a:cubicBezTo>
                  <a:cubicBezTo>
                    <a:pt x="15" y="4"/>
                    <a:pt x="14" y="3"/>
                    <a:pt x="13" y="3"/>
                  </a:cubicBezTo>
                  <a:cubicBezTo>
                    <a:pt x="10" y="3"/>
                    <a:pt x="8" y="4"/>
                    <a:pt x="7" y="6"/>
                  </a:cubicBezTo>
                  <a:cubicBezTo>
                    <a:pt x="6" y="7"/>
                    <a:pt x="4" y="10"/>
                    <a:pt x="4" y="15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1"/>
                    <a:pt x="39" y="1"/>
                    <a:pt x="39" y="1"/>
                  </a:cubicBezTo>
                  <a:lnTo>
                    <a:pt x="4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6"/>
            <p:cNvSpPr>
              <a:spLocks/>
            </p:cNvSpPr>
            <p:nvPr/>
          </p:nvSpPr>
          <p:spPr bwMode="auto">
            <a:xfrm>
              <a:off x="11128376" y="5649913"/>
              <a:ext cx="138113" cy="138113"/>
            </a:xfrm>
            <a:custGeom>
              <a:avLst/>
              <a:gdLst>
                <a:gd name="T0" fmla="*/ 47 w 47"/>
                <a:gd name="T1" fmla="*/ 1 h 47"/>
                <a:gd name="T2" fmla="*/ 47 w 47"/>
                <a:gd name="T3" fmla="*/ 2 h 47"/>
                <a:gd name="T4" fmla="*/ 47 w 47"/>
                <a:gd name="T5" fmla="*/ 3 h 47"/>
                <a:gd name="T6" fmla="*/ 46 w 47"/>
                <a:gd name="T7" fmla="*/ 3 h 47"/>
                <a:gd name="T8" fmla="*/ 42 w 47"/>
                <a:gd name="T9" fmla="*/ 4 h 47"/>
                <a:gd name="T10" fmla="*/ 41 w 47"/>
                <a:gd name="T11" fmla="*/ 8 h 47"/>
                <a:gd name="T12" fmla="*/ 41 w 47"/>
                <a:gd name="T13" fmla="*/ 46 h 47"/>
                <a:gd name="T14" fmla="*/ 39 w 47"/>
                <a:gd name="T15" fmla="*/ 47 h 47"/>
                <a:gd name="T16" fmla="*/ 37 w 47"/>
                <a:gd name="T17" fmla="*/ 46 h 47"/>
                <a:gd name="T18" fmla="*/ 11 w 47"/>
                <a:gd name="T19" fmla="*/ 10 h 47"/>
                <a:gd name="T20" fmla="*/ 11 w 47"/>
                <a:gd name="T21" fmla="*/ 38 h 47"/>
                <a:gd name="T22" fmla="*/ 11 w 47"/>
                <a:gd name="T23" fmla="*/ 41 h 47"/>
                <a:gd name="T24" fmla="*/ 15 w 47"/>
                <a:gd name="T25" fmla="*/ 43 h 47"/>
                <a:gd name="T26" fmla="*/ 16 w 47"/>
                <a:gd name="T27" fmla="*/ 43 h 47"/>
                <a:gd name="T28" fmla="*/ 17 w 47"/>
                <a:gd name="T29" fmla="*/ 44 h 47"/>
                <a:gd name="T30" fmla="*/ 16 w 47"/>
                <a:gd name="T31" fmla="*/ 45 h 47"/>
                <a:gd name="T32" fmla="*/ 15 w 47"/>
                <a:gd name="T33" fmla="*/ 46 h 47"/>
                <a:gd name="T34" fmla="*/ 1 w 47"/>
                <a:gd name="T35" fmla="*/ 46 h 47"/>
                <a:gd name="T36" fmla="*/ 0 w 47"/>
                <a:gd name="T37" fmla="*/ 44 h 47"/>
                <a:gd name="T38" fmla="*/ 1 w 47"/>
                <a:gd name="T39" fmla="*/ 43 h 47"/>
                <a:gd name="T40" fmla="*/ 5 w 47"/>
                <a:gd name="T41" fmla="*/ 42 h 47"/>
                <a:gd name="T42" fmla="*/ 6 w 47"/>
                <a:gd name="T43" fmla="*/ 38 h 47"/>
                <a:gd name="T44" fmla="*/ 6 w 47"/>
                <a:gd name="T45" fmla="*/ 8 h 47"/>
                <a:gd name="T46" fmla="*/ 5 w 47"/>
                <a:gd name="T47" fmla="*/ 4 h 47"/>
                <a:gd name="T48" fmla="*/ 1 w 47"/>
                <a:gd name="T49" fmla="*/ 3 h 47"/>
                <a:gd name="T50" fmla="*/ 0 w 47"/>
                <a:gd name="T51" fmla="*/ 2 h 47"/>
                <a:gd name="T52" fmla="*/ 1 w 47"/>
                <a:gd name="T53" fmla="*/ 0 h 47"/>
                <a:gd name="T54" fmla="*/ 13 w 47"/>
                <a:gd name="T55" fmla="*/ 0 h 47"/>
                <a:gd name="T56" fmla="*/ 13 w 47"/>
                <a:gd name="T57" fmla="*/ 0 h 47"/>
                <a:gd name="T58" fmla="*/ 14 w 47"/>
                <a:gd name="T59" fmla="*/ 1 h 47"/>
                <a:gd name="T60" fmla="*/ 36 w 47"/>
                <a:gd name="T61" fmla="*/ 32 h 47"/>
                <a:gd name="T62" fmla="*/ 36 w 47"/>
                <a:gd name="T63" fmla="*/ 8 h 47"/>
                <a:gd name="T64" fmla="*/ 36 w 47"/>
                <a:gd name="T65" fmla="*/ 4 h 47"/>
                <a:gd name="T66" fmla="*/ 32 w 47"/>
                <a:gd name="T67" fmla="*/ 3 h 47"/>
                <a:gd name="T68" fmla="*/ 30 w 47"/>
                <a:gd name="T69" fmla="*/ 2 h 47"/>
                <a:gd name="T70" fmla="*/ 32 w 47"/>
                <a:gd name="T71" fmla="*/ 0 h 47"/>
                <a:gd name="T72" fmla="*/ 45 w 47"/>
                <a:gd name="T73" fmla="*/ 0 h 47"/>
                <a:gd name="T74" fmla="*/ 47 w 47"/>
                <a:gd name="T7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7" y="1"/>
                  </a:moveTo>
                  <a:cubicBezTo>
                    <a:pt x="47" y="1"/>
                    <a:pt x="47" y="1"/>
                    <a:pt x="47" y="2"/>
                  </a:cubicBezTo>
                  <a:cubicBezTo>
                    <a:pt x="47" y="2"/>
                    <a:pt x="47" y="2"/>
                    <a:pt x="47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3" y="3"/>
                    <a:pt x="42" y="4"/>
                    <a:pt x="42" y="4"/>
                  </a:cubicBezTo>
                  <a:cubicBezTo>
                    <a:pt x="41" y="5"/>
                    <a:pt x="41" y="6"/>
                    <a:pt x="41" y="8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1" y="47"/>
                    <a:pt x="39" y="47"/>
                  </a:cubicBezTo>
                  <a:cubicBezTo>
                    <a:pt x="38" y="47"/>
                    <a:pt x="37" y="46"/>
                    <a:pt x="37" y="46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40"/>
                    <a:pt x="11" y="41"/>
                    <a:pt x="11" y="41"/>
                  </a:cubicBezTo>
                  <a:cubicBezTo>
                    <a:pt x="12" y="42"/>
                    <a:pt x="13" y="43"/>
                    <a:pt x="15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3"/>
                    <a:pt x="17" y="44"/>
                    <a:pt x="17" y="44"/>
                  </a:cubicBezTo>
                  <a:cubicBezTo>
                    <a:pt x="17" y="44"/>
                    <a:pt x="17" y="45"/>
                    <a:pt x="16" y="45"/>
                  </a:cubicBezTo>
                  <a:cubicBezTo>
                    <a:pt x="16" y="45"/>
                    <a:pt x="16" y="46"/>
                    <a:pt x="15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46"/>
                    <a:pt x="0" y="45"/>
                    <a:pt x="0" y="44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4" y="43"/>
                    <a:pt x="5" y="42"/>
                    <a:pt x="5" y="42"/>
                  </a:cubicBezTo>
                  <a:cubicBezTo>
                    <a:pt x="6" y="41"/>
                    <a:pt x="6" y="40"/>
                    <a:pt x="6" y="3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4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6"/>
                    <a:pt x="36" y="5"/>
                    <a:pt x="36" y="4"/>
                  </a:cubicBezTo>
                  <a:cubicBezTo>
                    <a:pt x="35" y="4"/>
                    <a:pt x="34" y="3"/>
                    <a:pt x="32" y="3"/>
                  </a:cubicBezTo>
                  <a:cubicBezTo>
                    <a:pt x="31" y="3"/>
                    <a:pt x="30" y="3"/>
                    <a:pt x="30" y="2"/>
                  </a:cubicBezTo>
                  <a:cubicBezTo>
                    <a:pt x="30" y="1"/>
                    <a:pt x="31" y="0"/>
                    <a:pt x="3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6" y="0"/>
                    <a:pt x="4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7"/>
            <p:cNvSpPr>
              <a:spLocks/>
            </p:cNvSpPr>
            <p:nvPr/>
          </p:nvSpPr>
          <p:spPr bwMode="auto">
            <a:xfrm>
              <a:off x="11271251" y="5649913"/>
              <a:ext cx="119063" cy="134938"/>
            </a:xfrm>
            <a:custGeom>
              <a:avLst/>
              <a:gdLst>
                <a:gd name="T0" fmla="*/ 39 w 40"/>
                <a:gd name="T1" fmla="*/ 45 h 46"/>
                <a:gd name="T2" fmla="*/ 38 w 40"/>
                <a:gd name="T3" fmla="*/ 45 h 46"/>
                <a:gd name="T4" fmla="*/ 38 w 40"/>
                <a:gd name="T5" fmla="*/ 46 h 46"/>
                <a:gd name="T6" fmla="*/ 2 w 40"/>
                <a:gd name="T7" fmla="*/ 46 h 46"/>
                <a:gd name="T8" fmla="*/ 0 w 40"/>
                <a:gd name="T9" fmla="*/ 44 h 46"/>
                <a:gd name="T10" fmla="*/ 2 w 40"/>
                <a:gd name="T11" fmla="*/ 43 h 46"/>
                <a:gd name="T12" fmla="*/ 6 w 40"/>
                <a:gd name="T13" fmla="*/ 42 h 46"/>
                <a:gd name="T14" fmla="*/ 6 w 40"/>
                <a:gd name="T15" fmla="*/ 39 h 46"/>
                <a:gd name="T16" fmla="*/ 6 w 40"/>
                <a:gd name="T17" fmla="*/ 7 h 46"/>
                <a:gd name="T18" fmla="*/ 6 w 40"/>
                <a:gd name="T19" fmla="*/ 4 h 46"/>
                <a:gd name="T20" fmla="*/ 2 w 40"/>
                <a:gd name="T21" fmla="*/ 3 h 46"/>
                <a:gd name="T22" fmla="*/ 1 w 40"/>
                <a:gd name="T23" fmla="*/ 3 h 46"/>
                <a:gd name="T24" fmla="*/ 0 w 40"/>
                <a:gd name="T25" fmla="*/ 2 h 46"/>
                <a:gd name="T26" fmla="*/ 1 w 40"/>
                <a:gd name="T27" fmla="*/ 1 h 46"/>
                <a:gd name="T28" fmla="*/ 2 w 40"/>
                <a:gd name="T29" fmla="*/ 0 h 46"/>
                <a:gd name="T30" fmla="*/ 37 w 40"/>
                <a:gd name="T31" fmla="*/ 0 h 46"/>
                <a:gd name="T32" fmla="*/ 38 w 40"/>
                <a:gd name="T33" fmla="*/ 0 h 46"/>
                <a:gd name="T34" fmla="*/ 38 w 40"/>
                <a:gd name="T35" fmla="*/ 1 h 46"/>
                <a:gd name="T36" fmla="*/ 39 w 40"/>
                <a:gd name="T37" fmla="*/ 15 h 46"/>
                <a:gd name="T38" fmla="*/ 37 w 40"/>
                <a:gd name="T39" fmla="*/ 16 h 46"/>
                <a:gd name="T40" fmla="*/ 36 w 40"/>
                <a:gd name="T41" fmla="*/ 15 h 46"/>
                <a:gd name="T42" fmla="*/ 32 w 40"/>
                <a:gd name="T43" fmla="*/ 5 h 46"/>
                <a:gd name="T44" fmla="*/ 19 w 40"/>
                <a:gd name="T45" fmla="*/ 3 h 46"/>
                <a:gd name="T46" fmla="*/ 15 w 40"/>
                <a:gd name="T47" fmla="*/ 4 h 46"/>
                <a:gd name="T48" fmla="*/ 14 w 40"/>
                <a:gd name="T49" fmla="*/ 7 h 46"/>
                <a:gd name="T50" fmla="*/ 14 w 40"/>
                <a:gd name="T51" fmla="*/ 21 h 46"/>
                <a:gd name="T52" fmla="*/ 22 w 40"/>
                <a:gd name="T53" fmla="*/ 19 h 46"/>
                <a:gd name="T54" fmla="*/ 24 w 40"/>
                <a:gd name="T55" fmla="*/ 13 h 46"/>
                <a:gd name="T56" fmla="*/ 26 w 40"/>
                <a:gd name="T57" fmla="*/ 12 h 46"/>
                <a:gd name="T58" fmla="*/ 27 w 40"/>
                <a:gd name="T59" fmla="*/ 13 h 46"/>
                <a:gd name="T60" fmla="*/ 27 w 40"/>
                <a:gd name="T61" fmla="*/ 31 h 46"/>
                <a:gd name="T62" fmla="*/ 26 w 40"/>
                <a:gd name="T63" fmla="*/ 33 h 46"/>
                <a:gd name="T64" fmla="*/ 24 w 40"/>
                <a:gd name="T65" fmla="*/ 31 h 46"/>
                <a:gd name="T66" fmla="*/ 22 w 40"/>
                <a:gd name="T67" fmla="*/ 25 h 46"/>
                <a:gd name="T68" fmla="*/ 14 w 40"/>
                <a:gd name="T69" fmla="*/ 24 h 46"/>
                <a:gd name="T70" fmla="*/ 14 w 40"/>
                <a:gd name="T71" fmla="*/ 39 h 46"/>
                <a:gd name="T72" fmla="*/ 15 w 40"/>
                <a:gd name="T73" fmla="*/ 42 h 46"/>
                <a:gd name="T74" fmla="*/ 19 w 40"/>
                <a:gd name="T75" fmla="*/ 43 h 46"/>
                <a:gd name="T76" fmla="*/ 32 w 40"/>
                <a:gd name="T77" fmla="*/ 41 h 46"/>
                <a:gd name="T78" fmla="*/ 37 w 40"/>
                <a:gd name="T79" fmla="*/ 30 h 46"/>
                <a:gd name="T80" fmla="*/ 38 w 40"/>
                <a:gd name="T81" fmla="*/ 29 h 46"/>
                <a:gd name="T82" fmla="*/ 40 w 40"/>
                <a:gd name="T83" fmla="*/ 30 h 46"/>
                <a:gd name="T84" fmla="*/ 39 w 40"/>
                <a:gd name="T8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46">
                  <a:moveTo>
                    <a:pt x="39" y="45"/>
                  </a:moveTo>
                  <a:cubicBezTo>
                    <a:pt x="39" y="45"/>
                    <a:pt x="39" y="45"/>
                    <a:pt x="38" y="45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5"/>
                    <a:pt x="0" y="44"/>
                  </a:cubicBezTo>
                  <a:cubicBezTo>
                    <a:pt x="0" y="43"/>
                    <a:pt x="1" y="43"/>
                    <a:pt x="2" y="43"/>
                  </a:cubicBezTo>
                  <a:cubicBezTo>
                    <a:pt x="4" y="43"/>
                    <a:pt x="6" y="42"/>
                    <a:pt x="6" y="42"/>
                  </a:cubicBezTo>
                  <a:cubicBezTo>
                    <a:pt x="6" y="41"/>
                    <a:pt x="6" y="40"/>
                    <a:pt x="6" y="3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5"/>
                    <a:pt x="6" y="4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8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8" y="16"/>
                    <a:pt x="37" y="16"/>
                  </a:cubicBezTo>
                  <a:cubicBezTo>
                    <a:pt x="37" y="16"/>
                    <a:pt x="36" y="16"/>
                    <a:pt x="36" y="15"/>
                  </a:cubicBezTo>
                  <a:cubicBezTo>
                    <a:pt x="35" y="10"/>
                    <a:pt x="33" y="6"/>
                    <a:pt x="32" y="5"/>
                  </a:cubicBezTo>
                  <a:cubicBezTo>
                    <a:pt x="30" y="4"/>
                    <a:pt x="26" y="3"/>
                    <a:pt x="19" y="3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5" y="4"/>
                    <a:pt x="14" y="5"/>
                    <a:pt x="14" y="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8" y="21"/>
                    <a:pt x="21" y="20"/>
                    <a:pt x="22" y="19"/>
                  </a:cubicBezTo>
                  <a:cubicBezTo>
                    <a:pt x="23" y="19"/>
                    <a:pt x="24" y="17"/>
                    <a:pt x="24" y="13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7" y="12"/>
                    <a:pt x="27" y="12"/>
                    <a:pt x="27" y="13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2"/>
                    <a:pt x="27" y="33"/>
                    <a:pt x="26" y="33"/>
                  </a:cubicBezTo>
                  <a:cubicBezTo>
                    <a:pt x="25" y="33"/>
                    <a:pt x="24" y="32"/>
                    <a:pt x="24" y="31"/>
                  </a:cubicBezTo>
                  <a:cubicBezTo>
                    <a:pt x="24" y="28"/>
                    <a:pt x="23" y="26"/>
                    <a:pt x="22" y="25"/>
                  </a:cubicBezTo>
                  <a:cubicBezTo>
                    <a:pt x="21" y="24"/>
                    <a:pt x="18" y="24"/>
                    <a:pt x="14" y="24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41"/>
                    <a:pt x="15" y="42"/>
                    <a:pt x="15" y="42"/>
                  </a:cubicBezTo>
                  <a:cubicBezTo>
                    <a:pt x="15" y="42"/>
                    <a:pt x="17" y="43"/>
                    <a:pt x="19" y="43"/>
                  </a:cubicBezTo>
                  <a:cubicBezTo>
                    <a:pt x="26" y="43"/>
                    <a:pt x="31" y="42"/>
                    <a:pt x="32" y="41"/>
                  </a:cubicBezTo>
                  <a:cubicBezTo>
                    <a:pt x="34" y="39"/>
                    <a:pt x="35" y="36"/>
                    <a:pt x="37" y="30"/>
                  </a:cubicBezTo>
                  <a:cubicBezTo>
                    <a:pt x="37" y="29"/>
                    <a:pt x="38" y="29"/>
                    <a:pt x="38" y="29"/>
                  </a:cubicBezTo>
                  <a:cubicBezTo>
                    <a:pt x="39" y="29"/>
                    <a:pt x="40" y="30"/>
                    <a:pt x="40" y="30"/>
                  </a:cubicBezTo>
                  <a:lnTo>
                    <a:pt x="39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8"/>
            <p:cNvSpPr>
              <a:spLocks/>
            </p:cNvSpPr>
            <p:nvPr/>
          </p:nvSpPr>
          <p:spPr bwMode="auto">
            <a:xfrm>
              <a:off x="11391901" y="5649913"/>
              <a:ext cx="182563" cy="138113"/>
            </a:xfrm>
            <a:custGeom>
              <a:avLst/>
              <a:gdLst>
                <a:gd name="T0" fmla="*/ 62 w 62"/>
                <a:gd name="T1" fmla="*/ 1 h 47"/>
                <a:gd name="T2" fmla="*/ 62 w 62"/>
                <a:gd name="T3" fmla="*/ 2 h 47"/>
                <a:gd name="T4" fmla="*/ 62 w 62"/>
                <a:gd name="T5" fmla="*/ 3 h 47"/>
                <a:gd name="T6" fmla="*/ 61 w 62"/>
                <a:gd name="T7" fmla="*/ 3 h 47"/>
                <a:gd name="T8" fmla="*/ 58 w 62"/>
                <a:gd name="T9" fmla="*/ 4 h 47"/>
                <a:gd name="T10" fmla="*/ 56 w 62"/>
                <a:gd name="T11" fmla="*/ 8 h 47"/>
                <a:gd name="T12" fmla="*/ 45 w 62"/>
                <a:gd name="T13" fmla="*/ 46 h 47"/>
                <a:gd name="T14" fmla="*/ 43 w 62"/>
                <a:gd name="T15" fmla="*/ 47 h 47"/>
                <a:gd name="T16" fmla="*/ 41 w 62"/>
                <a:gd name="T17" fmla="*/ 46 h 47"/>
                <a:gd name="T18" fmla="*/ 31 w 62"/>
                <a:gd name="T19" fmla="*/ 17 h 47"/>
                <a:gd name="T20" fmla="*/ 23 w 62"/>
                <a:gd name="T21" fmla="*/ 46 h 47"/>
                <a:gd name="T22" fmla="*/ 21 w 62"/>
                <a:gd name="T23" fmla="*/ 47 h 47"/>
                <a:gd name="T24" fmla="*/ 19 w 62"/>
                <a:gd name="T25" fmla="*/ 46 h 47"/>
                <a:gd name="T26" fmla="*/ 6 w 62"/>
                <a:gd name="T27" fmla="*/ 6 h 47"/>
                <a:gd name="T28" fmla="*/ 5 w 62"/>
                <a:gd name="T29" fmla="*/ 4 h 47"/>
                <a:gd name="T30" fmla="*/ 2 w 62"/>
                <a:gd name="T31" fmla="*/ 3 h 47"/>
                <a:gd name="T32" fmla="*/ 1 w 62"/>
                <a:gd name="T33" fmla="*/ 3 h 47"/>
                <a:gd name="T34" fmla="*/ 0 w 62"/>
                <a:gd name="T35" fmla="*/ 2 h 47"/>
                <a:gd name="T36" fmla="*/ 1 w 62"/>
                <a:gd name="T37" fmla="*/ 1 h 47"/>
                <a:gd name="T38" fmla="*/ 2 w 62"/>
                <a:gd name="T39" fmla="*/ 0 h 47"/>
                <a:gd name="T40" fmla="*/ 17 w 62"/>
                <a:gd name="T41" fmla="*/ 0 h 47"/>
                <a:gd name="T42" fmla="*/ 18 w 62"/>
                <a:gd name="T43" fmla="*/ 1 h 47"/>
                <a:gd name="T44" fmla="*/ 18 w 62"/>
                <a:gd name="T45" fmla="*/ 2 h 47"/>
                <a:gd name="T46" fmla="*/ 18 w 62"/>
                <a:gd name="T47" fmla="*/ 3 h 47"/>
                <a:gd name="T48" fmla="*/ 17 w 62"/>
                <a:gd name="T49" fmla="*/ 3 h 47"/>
                <a:gd name="T50" fmla="*/ 14 w 62"/>
                <a:gd name="T51" fmla="*/ 4 h 47"/>
                <a:gd name="T52" fmla="*/ 14 w 62"/>
                <a:gd name="T53" fmla="*/ 7 h 47"/>
                <a:gd name="T54" fmla="*/ 22 w 62"/>
                <a:gd name="T55" fmla="*/ 33 h 47"/>
                <a:gd name="T56" fmla="*/ 29 w 62"/>
                <a:gd name="T57" fmla="*/ 8 h 47"/>
                <a:gd name="T58" fmla="*/ 28 w 62"/>
                <a:gd name="T59" fmla="*/ 6 h 47"/>
                <a:gd name="T60" fmla="*/ 27 w 62"/>
                <a:gd name="T61" fmla="*/ 4 h 47"/>
                <a:gd name="T62" fmla="*/ 24 w 62"/>
                <a:gd name="T63" fmla="*/ 3 h 47"/>
                <a:gd name="T64" fmla="*/ 22 w 62"/>
                <a:gd name="T65" fmla="*/ 2 h 47"/>
                <a:gd name="T66" fmla="*/ 24 w 62"/>
                <a:gd name="T67" fmla="*/ 0 h 47"/>
                <a:gd name="T68" fmla="*/ 40 w 62"/>
                <a:gd name="T69" fmla="*/ 0 h 47"/>
                <a:gd name="T70" fmla="*/ 41 w 62"/>
                <a:gd name="T71" fmla="*/ 1 h 47"/>
                <a:gd name="T72" fmla="*/ 41 w 62"/>
                <a:gd name="T73" fmla="*/ 2 h 47"/>
                <a:gd name="T74" fmla="*/ 41 w 62"/>
                <a:gd name="T75" fmla="*/ 3 h 47"/>
                <a:gd name="T76" fmla="*/ 40 w 62"/>
                <a:gd name="T77" fmla="*/ 3 h 47"/>
                <a:gd name="T78" fmla="*/ 36 w 62"/>
                <a:gd name="T79" fmla="*/ 4 h 47"/>
                <a:gd name="T80" fmla="*/ 36 w 62"/>
                <a:gd name="T81" fmla="*/ 7 h 47"/>
                <a:gd name="T82" fmla="*/ 45 w 62"/>
                <a:gd name="T83" fmla="*/ 33 h 47"/>
                <a:gd name="T84" fmla="*/ 52 w 62"/>
                <a:gd name="T85" fmla="*/ 7 h 47"/>
                <a:gd name="T86" fmla="*/ 52 w 62"/>
                <a:gd name="T87" fmla="*/ 4 h 47"/>
                <a:gd name="T88" fmla="*/ 49 w 62"/>
                <a:gd name="T89" fmla="*/ 3 h 47"/>
                <a:gd name="T90" fmla="*/ 48 w 62"/>
                <a:gd name="T91" fmla="*/ 3 h 47"/>
                <a:gd name="T92" fmla="*/ 47 w 62"/>
                <a:gd name="T93" fmla="*/ 2 h 47"/>
                <a:gd name="T94" fmla="*/ 48 w 62"/>
                <a:gd name="T95" fmla="*/ 1 h 47"/>
                <a:gd name="T96" fmla="*/ 49 w 62"/>
                <a:gd name="T97" fmla="*/ 0 h 47"/>
                <a:gd name="T98" fmla="*/ 61 w 62"/>
                <a:gd name="T99" fmla="*/ 0 h 47"/>
                <a:gd name="T100" fmla="*/ 62 w 62"/>
                <a:gd name="T101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47">
                  <a:moveTo>
                    <a:pt x="62" y="1"/>
                  </a:moveTo>
                  <a:cubicBezTo>
                    <a:pt x="62" y="1"/>
                    <a:pt x="62" y="1"/>
                    <a:pt x="62" y="2"/>
                  </a:cubicBezTo>
                  <a:cubicBezTo>
                    <a:pt x="62" y="2"/>
                    <a:pt x="62" y="2"/>
                    <a:pt x="62" y="3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59" y="3"/>
                    <a:pt x="58" y="4"/>
                    <a:pt x="58" y="4"/>
                  </a:cubicBezTo>
                  <a:cubicBezTo>
                    <a:pt x="57" y="4"/>
                    <a:pt x="57" y="6"/>
                    <a:pt x="56" y="8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7"/>
                    <a:pt x="44" y="47"/>
                    <a:pt x="43" y="47"/>
                  </a:cubicBezTo>
                  <a:cubicBezTo>
                    <a:pt x="42" y="47"/>
                    <a:pt x="41" y="47"/>
                    <a:pt x="41" y="46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7"/>
                    <a:pt x="22" y="47"/>
                    <a:pt x="21" y="47"/>
                  </a:cubicBezTo>
                  <a:cubicBezTo>
                    <a:pt x="20" y="47"/>
                    <a:pt x="19" y="47"/>
                    <a:pt x="19" y="4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8" y="2"/>
                    <a:pt x="18" y="2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3" y="5"/>
                    <a:pt x="13" y="5"/>
                    <a:pt x="14" y="7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7" y="4"/>
                    <a:pt x="27" y="4"/>
                  </a:cubicBezTo>
                  <a:cubicBezTo>
                    <a:pt x="26" y="3"/>
                    <a:pt x="25" y="3"/>
                    <a:pt x="24" y="3"/>
                  </a:cubicBezTo>
                  <a:cubicBezTo>
                    <a:pt x="23" y="3"/>
                    <a:pt x="22" y="3"/>
                    <a:pt x="22" y="2"/>
                  </a:cubicBezTo>
                  <a:cubicBezTo>
                    <a:pt x="22" y="1"/>
                    <a:pt x="23" y="0"/>
                    <a:pt x="2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1" y="0"/>
                    <a:pt x="41" y="1"/>
                  </a:cubicBezTo>
                  <a:cubicBezTo>
                    <a:pt x="41" y="1"/>
                    <a:pt x="41" y="1"/>
                    <a:pt x="41" y="2"/>
                  </a:cubicBezTo>
                  <a:cubicBezTo>
                    <a:pt x="41" y="2"/>
                    <a:pt x="41" y="2"/>
                    <a:pt x="41" y="3"/>
                  </a:cubicBezTo>
                  <a:cubicBezTo>
                    <a:pt x="41" y="3"/>
                    <a:pt x="41" y="3"/>
                    <a:pt x="40" y="3"/>
                  </a:cubicBezTo>
                  <a:cubicBezTo>
                    <a:pt x="38" y="3"/>
                    <a:pt x="37" y="4"/>
                    <a:pt x="36" y="4"/>
                  </a:cubicBezTo>
                  <a:cubicBezTo>
                    <a:pt x="36" y="4"/>
                    <a:pt x="36" y="5"/>
                    <a:pt x="36" y="7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6"/>
                    <a:pt x="52" y="5"/>
                    <a:pt x="52" y="4"/>
                  </a:cubicBezTo>
                  <a:cubicBezTo>
                    <a:pt x="52" y="4"/>
                    <a:pt x="51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7" y="1"/>
                    <a:pt x="48" y="1"/>
                  </a:cubicBezTo>
                  <a:cubicBezTo>
                    <a:pt x="48" y="0"/>
                    <a:pt x="48" y="0"/>
                    <a:pt x="49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2" y="0"/>
                    <a:pt x="6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9"/>
            <p:cNvSpPr>
              <a:spLocks/>
            </p:cNvSpPr>
            <p:nvPr/>
          </p:nvSpPr>
          <p:spPr bwMode="auto">
            <a:xfrm>
              <a:off x="11577638" y="5646738"/>
              <a:ext cx="96838" cy="141288"/>
            </a:xfrm>
            <a:custGeom>
              <a:avLst/>
              <a:gdLst>
                <a:gd name="T0" fmla="*/ 31 w 33"/>
                <a:gd name="T1" fmla="*/ 25 h 48"/>
                <a:gd name="T2" fmla="*/ 33 w 33"/>
                <a:gd name="T3" fmla="*/ 34 h 48"/>
                <a:gd name="T4" fmla="*/ 29 w 33"/>
                <a:gd name="T5" fmla="*/ 44 h 48"/>
                <a:gd name="T6" fmla="*/ 17 w 33"/>
                <a:gd name="T7" fmla="*/ 48 h 48"/>
                <a:gd name="T8" fmla="*/ 11 w 33"/>
                <a:gd name="T9" fmla="*/ 46 h 48"/>
                <a:gd name="T10" fmla="*/ 5 w 33"/>
                <a:gd name="T11" fmla="*/ 43 h 48"/>
                <a:gd name="T12" fmla="*/ 4 w 33"/>
                <a:gd name="T13" fmla="*/ 46 h 48"/>
                <a:gd name="T14" fmla="*/ 2 w 33"/>
                <a:gd name="T15" fmla="*/ 47 h 48"/>
                <a:gd name="T16" fmla="*/ 0 w 33"/>
                <a:gd name="T17" fmla="*/ 46 h 48"/>
                <a:gd name="T18" fmla="*/ 0 w 33"/>
                <a:gd name="T19" fmla="*/ 30 h 48"/>
                <a:gd name="T20" fmla="*/ 2 w 33"/>
                <a:gd name="T21" fmla="*/ 29 h 48"/>
                <a:gd name="T22" fmla="*/ 4 w 33"/>
                <a:gd name="T23" fmla="*/ 30 h 48"/>
                <a:gd name="T24" fmla="*/ 9 w 33"/>
                <a:gd name="T25" fmla="*/ 40 h 48"/>
                <a:gd name="T26" fmla="*/ 17 w 33"/>
                <a:gd name="T27" fmla="*/ 43 h 48"/>
                <a:gd name="T28" fmla="*/ 25 w 33"/>
                <a:gd name="T29" fmla="*/ 41 h 48"/>
                <a:gd name="T30" fmla="*/ 27 w 33"/>
                <a:gd name="T31" fmla="*/ 36 h 48"/>
                <a:gd name="T32" fmla="*/ 25 w 33"/>
                <a:gd name="T33" fmla="*/ 31 h 48"/>
                <a:gd name="T34" fmla="*/ 17 w 33"/>
                <a:gd name="T35" fmla="*/ 27 h 48"/>
                <a:gd name="T36" fmla="*/ 10 w 33"/>
                <a:gd name="T37" fmla="*/ 25 h 48"/>
                <a:gd name="T38" fmla="*/ 5 w 33"/>
                <a:gd name="T39" fmla="*/ 22 h 48"/>
                <a:gd name="T40" fmla="*/ 2 w 33"/>
                <a:gd name="T41" fmla="*/ 18 h 48"/>
                <a:gd name="T42" fmla="*/ 1 w 33"/>
                <a:gd name="T43" fmla="*/ 13 h 48"/>
                <a:gd name="T44" fmla="*/ 5 w 33"/>
                <a:gd name="T45" fmla="*/ 4 h 48"/>
                <a:gd name="T46" fmla="*/ 15 w 33"/>
                <a:gd name="T47" fmla="*/ 0 h 48"/>
                <a:gd name="T48" fmla="*/ 21 w 33"/>
                <a:gd name="T49" fmla="*/ 1 h 48"/>
                <a:gd name="T50" fmla="*/ 26 w 33"/>
                <a:gd name="T51" fmla="*/ 5 h 48"/>
                <a:gd name="T52" fmla="*/ 28 w 33"/>
                <a:gd name="T53" fmla="*/ 1 h 48"/>
                <a:gd name="T54" fmla="*/ 29 w 33"/>
                <a:gd name="T55" fmla="*/ 0 h 48"/>
                <a:gd name="T56" fmla="*/ 31 w 33"/>
                <a:gd name="T57" fmla="*/ 1 h 48"/>
                <a:gd name="T58" fmla="*/ 31 w 33"/>
                <a:gd name="T59" fmla="*/ 16 h 48"/>
                <a:gd name="T60" fmla="*/ 30 w 33"/>
                <a:gd name="T61" fmla="*/ 17 h 48"/>
                <a:gd name="T62" fmla="*/ 28 w 33"/>
                <a:gd name="T63" fmla="*/ 16 h 48"/>
                <a:gd name="T64" fmla="*/ 22 w 33"/>
                <a:gd name="T65" fmla="*/ 7 h 48"/>
                <a:gd name="T66" fmla="*/ 15 w 33"/>
                <a:gd name="T67" fmla="*/ 4 h 48"/>
                <a:gd name="T68" fmla="*/ 9 w 33"/>
                <a:gd name="T69" fmla="*/ 6 h 48"/>
                <a:gd name="T70" fmla="*/ 7 w 33"/>
                <a:gd name="T71" fmla="*/ 10 h 48"/>
                <a:gd name="T72" fmla="*/ 9 w 33"/>
                <a:gd name="T73" fmla="*/ 15 h 48"/>
                <a:gd name="T74" fmla="*/ 13 w 33"/>
                <a:gd name="T75" fmla="*/ 18 h 48"/>
                <a:gd name="T76" fmla="*/ 23 w 33"/>
                <a:gd name="T77" fmla="*/ 21 h 48"/>
                <a:gd name="T78" fmla="*/ 31 w 33"/>
                <a:gd name="T79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" h="48">
                  <a:moveTo>
                    <a:pt x="31" y="25"/>
                  </a:moveTo>
                  <a:cubicBezTo>
                    <a:pt x="32" y="28"/>
                    <a:pt x="33" y="31"/>
                    <a:pt x="33" y="34"/>
                  </a:cubicBezTo>
                  <a:cubicBezTo>
                    <a:pt x="33" y="39"/>
                    <a:pt x="32" y="42"/>
                    <a:pt x="29" y="44"/>
                  </a:cubicBezTo>
                  <a:cubicBezTo>
                    <a:pt x="26" y="46"/>
                    <a:pt x="22" y="48"/>
                    <a:pt x="17" y="48"/>
                  </a:cubicBezTo>
                  <a:cubicBezTo>
                    <a:pt x="16" y="48"/>
                    <a:pt x="13" y="47"/>
                    <a:pt x="11" y="46"/>
                  </a:cubicBezTo>
                  <a:cubicBezTo>
                    <a:pt x="9" y="45"/>
                    <a:pt x="7" y="44"/>
                    <a:pt x="5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7"/>
                    <a:pt x="2" y="47"/>
                    <a:pt x="2" y="47"/>
                  </a:cubicBezTo>
                  <a:cubicBezTo>
                    <a:pt x="1" y="47"/>
                    <a:pt x="0" y="47"/>
                    <a:pt x="0" y="4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29"/>
                    <a:pt x="2" y="29"/>
                  </a:cubicBezTo>
                  <a:cubicBezTo>
                    <a:pt x="3" y="29"/>
                    <a:pt x="3" y="29"/>
                    <a:pt x="4" y="30"/>
                  </a:cubicBezTo>
                  <a:cubicBezTo>
                    <a:pt x="4" y="35"/>
                    <a:pt x="6" y="38"/>
                    <a:pt x="9" y="40"/>
                  </a:cubicBezTo>
                  <a:cubicBezTo>
                    <a:pt x="12" y="42"/>
                    <a:pt x="15" y="43"/>
                    <a:pt x="17" y="43"/>
                  </a:cubicBezTo>
                  <a:cubicBezTo>
                    <a:pt x="21" y="43"/>
                    <a:pt x="23" y="43"/>
                    <a:pt x="25" y="41"/>
                  </a:cubicBezTo>
                  <a:cubicBezTo>
                    <a:pt x="26" y="39"/>
                    <a:pt x="27" y="38"/>
                    <a:pt x="27" y="36"/>
                  </a:cubicBezTo>
                  <a:cubicBezTo>
                    <a:pt x="27" y="34"/>
                    <a:pt x="26" y="32"/>
                    <a:pt x="25" y="31"/>
                  </a:cubicBezTo>
                  <a:cubicBezTo>
                    <a:pt x="24" y="30"/>
                    <a:pt x="21" y="28"/>
                    <a:pt x="17" y="27"/>
                  </a:cubicBezTo>
                  <a:cubicBezTo>
                    <a:pt x="15" y="27"/>
                    <a:pt x="13" y="26"/>
                    <a:pt x="10" y="25"/>
                  </a:cubicBezTo>
                  <a:cubicBezTo>
                    <a:pt x="8" y="24"/>
                    <a:pt x="6" y="23"/>
                    <a:pt x="5" y="22"/>
                  </a:cubicBezTo>
                  <a:cubicBezTo>
                    <a:pt x="4" y="21"/>
                    <a:pt x="3" y="20"/>
                    <a:pt x="2" y="18"/>
                  </a:cubicBezTo>
                  <a:cubicBezTo>
                    <a:pt x="1" y="16"/>
                    <a:pt x="1" y="15"/>
                    <a:pt x="1" y="13"/>
                  </a:cubicBezTo>
                  <a:cubicBezTo>
                    <a:pt x="1" y="9"/>
                    <a:pt x="2" y="6"/>
                    <a:pt x="5" y="4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7" y="0"/>
                    <a:pt x="19" y="1"/>
                    <a:pt x="21" y="1"/>
                  </a:cubicBezTo>
                  <a:cubicBezTo>
                    <a:pt x="23" y="2"/>
                    <a:pt x="24" y="3"/>
                    <a:pt x="26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9" y="0"/>
                    <a:pt x="29" y="0"/>
                  </a:cubicBezTo>
                  <a:cubicBezTo>
                    <a:pt x="30" y="0"/>
                    <a:pt x="31" y="1"/>
                    <a:pt x="31" y="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1" y="17"/>
                    <a:pt x="30" y="17"/>
                  </a:cubicBezTo>
                  <a:cubicBezTo>
                    <a:pt x="28" y="17"/>
                    <a:pt x="28" y="17"/>
                    <a:pt x="28" y="16"/>
                  </a:cubicBezTo>
                  <a:cubicBezTo>
                    <a:pt x="27" y="12"/>
                    <a:pt x="25" y="9"/>
                    <a:pt x="22" y="7"/>
                  </a:cubicBezTo>
                  <a:cubicBezTo>
                    <a:pt x="20" y="5"/>
                    <a:pt x="17" y="4"/>
                    <a:pt x="15" y="4"/>
                  </a:cubicBezTo>
                  <a:cubicBezTo>
                    <a:pt x="13" y="4"/>
                    <a:pt x="11" y="5"/>
                    <a:pt x="9" y="6"/>
                  </a:cubicBezTo>
                  <a:cubicBezTo>
                    <a:pt x="8" y="7"/>
                    <a:pt x="7" y="8"/>
                    <a:pt x="7" y="10"/>
                  </a:cubicBezTo>
                  <a:cubicBezTo>
                    <a:pt x="7" y="12"/>
                    <a:pt x="8" y="14"/>
                    <a:pt x="9" y="15"/>
                  </a:cubicBezTo>
                  <a:cubicBezTo>
                    <a:pt x="10" y="16"/>
                    <a:pt x="11" y="17"/>
                    <a:pt x="13" y="18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6" y="21"/>
                    <a:pt x="29" y="23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90"/>
            <p:cNvSpPr>
              <a:spLocks/>
            </p:cNvSpPr>
            <p:nvPr/>
          </p:nvSpPr>
          <p:spPr bwMode="auto">
            <a:xfrm>
              <a:off x="11422063" y="5153025"/>
              <a:ext cx="269875" cy="258763"/>
            </a:xfrm>
            <a:custGeom>
              <a:avLst/>
              <a:gdLst>
                <a:gd name="T0" fmla="*/ 16 w 92"/>
                <a:gd name="T1" fmla="*/ 5 h 88"/>
                <a:gd name="T2" fmla="*/ 89 w 92"/>
                <a:gd name="T3" fmla="*/ 78 h 88"/>
                <a:gd name="T4" fmla="*/ 38 w 92"/>
                <a:gd name="T5" fmla="*/ 24 h 88"/>
                <a:gd name="T6" fmla="*/ 87 w 92"/>
                <a:gd name="T7" fmla="*/ 81 h 88"/>
                <a:gd name="T8" fmla="*/ 16 w 92"/>
                <a:gd name="T9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8">
                  <a:moveTo>
                    <a:pt x="16" y="5"/>
                  </a:moveTo>
                  <a:cubicBezTo>
                    <a:pt x="92" y="0"/>
                    <a:pt x="91" y="64"/>
                    <a:pt x="89" y="78"/>
                  </a:cubicBezTo>
                  <a:cubicBezTo>
                    <a:pt x="78" y="66"/>
                    <a:pt x="62" y="42"/>
                    <a:pt x="38" y="24"/>
                  </a:cubicBezTo>
                  <a:cubicBezTo>
                    <a:pt x="38" y="24"/>
                    <a:pt x="57" y="56"/>
                    <a:pt x="87" y="81"/>
                  </a:cubicBezTo>
                  <a:cubicBezTo>
                    <a:pt x="0" y="88"/>
                    <a:pt x="16" y="5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91"/>
            <p:cNvSpPr>
              <a:spLocks/>
            </p:cNvSpPr>
            <p:nvPr/>
          </p:nvSpPr>
          <p:spPr bwMode="auto">
            <a:xfrm>
              <a:off x="11687176" y="5197475"/>
              <a:ext cx="211138" cy="217488"/>
            </a:xfrm>
            <a:custGeom>
              <a:avLst/>
              <a:gdLst>
                <a:gd name="T0" fmla="*/ 40 w 72"/>
                <a:gd name="T1" fmla="*/ 29 h 74"/>
                <a:gd name="T2" fmla="*/ 3 w 72"/>
                <a:gd name="T3" fmla="*/ 60 h 74"/>
                <a:gd name="T4" fmla="*/ 64 w 72"/>
                <a:gd name="T5" fmla="*/ 6 h 74"/>
                <a:gd name="T6" fmla="*/ 6 w 72"/>
                <a:gd name="T7" fmla="*/ 63 h 74"/>
                <a:gd name="T8" fmla="*/ 40 w 72"/>
                <a:gd name="T9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4">
                  <a:moveTo>
                    <a:pt x="40" y="29"/>
                  </a:moveTo>
                  <a:cubicBezTo>
                    <a:pt x="40" y="29"/>
                    <a:pt x="18" y="42"/>
                    <a:pt x="3" y="60"/>
                  </a:cubicBezTo>
                  <a:cubicBezTo>
                    <a:pt x="1" y="48"/>
                    <a:pt x="0" y="0"/>
                    <a:pt x="64" y="6"/>
                  </a:cubicBezTo>
                  <a:cubicBezTo>
                    <a:pt x="64" y="6"/>
                    <a:pt x="72" y="74"/>
                    <a:pt x="6" y="63"/>
                  </a:cubicBezTo>
                  <a:cubicBezTo>
                    <a:pt x="19" y="53"/>
                    <a:pt x="33" y="35"/>
                    <a:pt x="4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7" name="组合 86"/>
          <p:cNvGrpSpPr>
            <a:grpSpLocks noChangeAspect="1"/>
          </p:cNvGrpSpPr>
          <p:nvPr/>
        </p:nvGrpSpPr>
        <p:grpSpPr>
          <a:xfrm>
            <a:off x="7937462" y="1018944"/>
            <a:ext cx="703254" cy="833964"/>
            <a:chOff x="2473326" y="3122613"/>
            <a:chExt cx="606425" cy="719138"/>
          </a:xfrm>
          <a:solidFill>
            <a:schemeClr val="bg1"/>
          </a:solidFill>
        </p:grpSpPr>
        <p:sp>
          <p:nvSpPr>
            <p:cNvPr id="88" name="Freeform 2253"/>
            <p:cNvSpPr>
              <a:spLocks noEditPoints="1"/>
            </p:cNvSpPr>
            <p:nvPr/>
          </p:nvSpPr>
          <p:spPr bwMode="auto">
            <a:xfrm>
              <a:off x="2833688" y="3663951"/>
              <a:ext cx="246063" cy="174625"/>
            </a:xfrm>
            <a:custGeom>
              <a:avLst/>
              <a:gdLst>
                <a:gd name="T0" fmla="*/ 65 w 130"/>
                <a:gd name="T1" fmla="*/ 64 h 91"/>
                <a:gd name="T2" fmla="*/ 92 w 130"/>
                <a:gd name="T3" fmla="*/ 91 h 91"/>
                <a:gd name="T4" fmla="*/ 113 w 130"/>
                <a:gd name="T5" fmla="*/ 91 h 91"/>
                <a:gd name="T6" fmla="*/ 76 w 130"/>
                <a:gd name="T7" fmla="*/ 54 h 91"/>
                <a:gd name="T8" fmla="*/ 130 w 130"/>
                <a:gd name="T9" fmla="*/ 0 h 91"/>
                <a:gd name="T10" fmla="*/ 111 w 130"/>
                <a:gd name="T11" fmla="*/ 0 h 91"/>
                <a:gd name="T12" fmla="*/ 0 w 130"/>
                <a:gd name="T13" fmla="*/ 0 h 91"/>
                <a:gd name="T14" fmla="*/ 54 w 130"/>
                <a:gd name="T15" fmla="*/ 54 h 91"/>
                <a:gd name="T16" fmla="*/ 16 w 130"/>
                <a:gd name="T17" fmla="*/ 91 h 91"/>
                <a:gd name="T18" fmla="*/ 38 w 130"/>
                <a:gd name="T19" fmla="*/ 91 h 91"/>
                <a:gd name="T20" fmla="*/ 65 w 130"/>
                <a:gd name="T21" fmla="*/ 64 h 91"/>
                <a:gd name="T22" fmla="*/ 37 w 130"/>
                <a:gd name="T23" fmla="*/ 15 h 91"/>
                <a:gd name="T24" fmla="*/ 93 w 130"/>
                <a:gd name="T25" fmla="*/ 15 h 91"/>
                <a:gd name="T26" fmla="*/ 65 w 130"/>
                <a:gd name="T27" fmla="*/ 43 h 91"/>
                <a:gd name="T28" fmla="*/ 37 w 130"/>
                <a:gd name="T29" fmla="*/ 1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91">
                  <a:moveTo>
                    <a:pt x="65" y="64"/>
                  </a:moveTo>
                  <a:cubicBezTo>
                    <a:pt x="74" y="74"/>
                    <a:pt x="84" y="84"/>
                    <a:pt x="92" y="91"/>
                  </a:cubicBezTo>
                  <a:cubicBezTo>
                    <a:pt x="113" y="91"/>
                    <a:pt x="113" y="91"/>
                    <a:pt x="113" y="91"/>
                  </a:cubicBezTo>
                  <a:cubicBezTo>
                    <a:pt x="108" y="86"/>
                    <a:pt x="91" y="70"/>
                    <a:pt x="76" y="54"/>
                  </a:cubicBezTo>
                  <a:cubicBezTo>
                    <a:pt x="96" y="33"/>
                    <a:pt x="130" y="0"/>
                    <a:pt x="13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4" y="33"/>
                    <a:pt x="54" y="54"/>
                  </a:cubicBezTo>
                  <a:cubicBezTo>
                    <a:pt x="38" y="70"/>
                    <a:pt x="21" y="86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5" y="84"/>
                    <a:pt x="55" y="74"/>
                    <a:pt x="65" y="64"/>
                  </a:cubicBezTo>
                  <a:close/>
                  <a:moveTo>
                    <a:pt x="37" y="15"/>
                  </a:moveTo>
                  <a:cubicBezTo>
                    <a:pt x="55" y="15"/>
                    <a:pt x="75" y="15"/>
                    <a:pt x="93" y="15"/>
                  </a:cubicBezTo>
                  <a:cubicBezTo>
                    <a:pt x="86" y="22"/>
                    <a:pt x="78" y="29"/>
                    <a:pt x="65" y="43"/>
                  </a:cubicBezTo>
                  <a:cubicBezTo>
                    <a:pt x="51" y="29"/>
                    <a:pt x="44" y="22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Oval 2254"/>
            <p:cNvSpPr>
              <a:spLocks noChangeArrowheads="1"/>
            </p:cNvSpPr>
            <p:nvPr/>
          </p:nvSpPr>
          <p:spPr bwMode="auto">
            <a:xfrm>
              <a:off x="2886076" y="3130551"/>
              <a:ext cx="122238" cy="1190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2255"/>
            <p:cNvSpPr>
              <a:spLocks/>
            </p:cNvSpPr>
            <p:nvPr/>
          </p:nvSpPr>
          <p:spPr bwMode="auto">
            <a:xfrm>
              <a:off x="2644776" y="3198813"/>
              <a:ext cx="430213" cy="642938"/>
            </a:xfrm>
            <a:custGeom>
              <a:avLst/>
              <a:gdLst>
                <a:gd name="T0" fmla="*/ 211 w 226"/>
                <a:gd name="T1" fmla="*/ 98 h 338"/>
                <a:gd name="T2" fmla="*/ 176 w 226"/>
                <a:gd name="T3" fmla="*/ 45 h 338"/>
                <a:gd name="T4" fmla="*/ 129 w 226"/>
                <a:gd name="T5" fmla="*/ 58 h 338"/>
                <a:gd name="T6" fmla="*/ 98 w 226"/>
                <a:gd name="T7" fmla="*/ 74 h 338"/>
                <a:gd name="T8" fmla="*/ 102 w 226"/>
                <a:gd name="T9" fmla="*/ 4 h 338"/>
                <a:gd name="T10" fmla="*/ 81 w 226"/>
                <a:gd name="T11" fmla="*/ 0 h 338"/>
                <a:gd name="T12" fmla="*/ 67 w 226"/>
                <a:gd name="T13" fmla="*/ 64 h 338"/>
                <a:gd name="T14" fmla="*/ 79 w 226"/>
                <a:gd name="T15" fmla="*/ 111 h 338"/>
                <a:gd name="T16" fmla="*/ 134 w 226"/>
                <a:gd name="T17" fmla="*/ 99 h 338"/>
                <a:gd name="T18" fmla="*/ 133 w 226"/>
                <a:gd name="T19" fmla="*/ 148 h 338"/>
                <a:gd name="T20" fmla="*/ 36 w 226"/>
                <a:gd name="T21" fmla="*/ 131 h 338"/>
                <a:gd name="T22" fmla="*/ 31 w 226"/>
                <a:gd name="T23" fmla="*/ 214 h 338"/>
                <a:gd name="T24" fmla="*/ 38 w 226"/>
                <a:gd name="T25" fmla="*/ 214 h 338"/>
                <a:gd name="T26" fmla="*/ 47 w 226"/>
                <a:gd name="T27" fmla="*/ 214 h 338"/>
                <a:gd name="T28" fmla="*/ 56 w 226"/>
                <a:gd name="T29" fmla="*/ 214 h 338"/>
                <a:gd name="T30" fmla="*/ 56 w 226"/>
                <a:gd name="T31" fmla="*/ 213 h 338"/>
                <a:gd name="T32" fmla="*/ 60 w 226"/>
                <a:gd name="T33" fmla="*/ 166 h 338"/>
                <a:gd name="T34" fmla="*/ 90 w 226"/>
                <a:gd name="T35" fmla="*/ 177 h 338"/>
                <a:gd name="T36" fmla="*/ 66 w 226"/>
                <a:gd name="T37" fmla="*/ 188 h 338"/>
                <a:gd name="T38" fmla="*/ 63 w 226"/>
                <a:gd name="T39" fmla="*/ 222 h 338"/>
                <a:gd name="T40" fmla="*/ 36 w 226"/>
                <a:gd name="T41" fmla="*/ 222 h 338"/>
                <a:gd name="T42" fmla="*/ 0 w 226"/>
                <a:gd name="T43" fmla="*/ 328 h 338"/>
                <a:gd name="T44" fmla="*/ 25 w 226"/>
                <a:gd name="T45" fmla="*/ 338 h 338"/>
                <a:gd name="T46" fmla="*/ 82 w 226"/>
                <a:gd name="T47" fmla="*/ 230 h 338"/>
                <a:gd name="T48" fmla="*/ 169 w 226"/>
                <a:gd name="T49" fmla="*/ 216 h 338"/>
                <a:gd name="T50" fmla="*/ 211 w 226"/>
                <a:gd name="T51" fmla="*/ 9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6" h="338">
                  <a:moveTo>
                    <a:pt x="211" y="98"/>
                  </a:moveTo>
                  <a:cubicBezTo>
                    <a:pt x="207" y="42"/>
                    <a:pt x="176" y="45"/>
                    <a:pt x="176" y="45"/>
                  </a:cubicBezTo>
                  <a:cubicBezTo>
                    <a:pt x="176" y="45"/>
                    <a:pt x="160" y="41"/>
                    <a:pt x="129" y="58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72" y="35"/>
                    <a:pt x="67" y="64"/>
                  </a:cubicBezTo>
                  <a:cubicBezTo>
                    <a:pt x="63" y="85"/>
                    <a:pt x="65" y="104"/>
                    <a:pt x="79" y="111"/>
                  </a:cubicBezTo>
                  <a:cubicBezTo>
                    <a:pt x="98" y="122"/>
                    <a:pt x="134" y="99"/>
                    <a:pt x="134" y="99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3" y="148"/>
                    <a:pt x="62" y="116"/>
                    <a:pt x="36" y="131"/>
                  </a:cubicBezTo>
                  <a:cubicBezTo>
                    <a:pt x="9" y="147"/>
                    <a:pt x="31" y="214"/>
                    <a:pt x="31" y="214"/>
                  </a:cubicBezTo>
                  <a:cubicBezTo>
                    <a:pt x="33" y="214"/>
                    <a:pt x="36" y="214"/>
                    <a:pt x="38" y="214"/>
                  </a:cubicBezTo>
                  <a:cubicBezTo>
                    <a:pt x="41" y="214"/>
                    <a:pt x="45" y="214"/>
                    <a:pt x="47" y="214"/>
                  </a:cubicBezTo>
                  <a:cubicBezTo>
                    <a:pt x="51" y="214"/>
                    <a:pt x="54" y="214"/>
                    <a:pt x="56" y="214"/>
                  </a:cubicBezTo>
                  <a:cubicBezTo>
                    <a:pt x="56" y="214"/>
                    <a:pt x="56" y="213"/>
                    <a:pt x="56" y="213"/>
                  </a:cubicBezTo>
                  <a:cubicBezTo>
                    <a:pt x="56" y="209"/>
                    <a:pt x="60" y="166"/>
                    <a:pt x="60" y="166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66" y="188"/>
                    <a:pt x="66" y="188"/>
                    <a:pt x="66" y="188"/>
                  </a:cubicBezTo>
                  <a:cubicBezTo>
                    <a:pt x="63" y="222"/>
                    <a:pt x="63" y="222"/>
                    <a:pt x="63" y="222"/>
                  </a:cubicBezTo>
                  <a:cubicBezTo>
                    <a:pt x="36" y="222"/>
                    <a:pt x="36" y="222"/>
                    <a:pt x="36" y="222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5" y="338"/>
                    <a:pt x="25" y="338"/>
                    <a:pt x="25" y="338"/>
                  </a:cubicBezTo>
                  <a:cubicBezTo>
                    <a:pt x="82" y="230"/>
                    <a:pt x="82" y="230"/>
                    <a:pt x="82" y="230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226" y="208"/>
                    <a:pt x="211" y="98"/>
                    <a:pt x="211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2256"/>
            <p:cNvSpPr>
              <a:spLocks/>
            </p:cNvSpPr>
            <p:nvPr/>
          </p:nvSpPr>
          <p:spPr bwMode="auto">
            <a:xfrm>
              <a:off x="2624138" y="3155951"/>
              <a:ext cx="149225" cy="138113"/>
            </a:xfrm>
            <a:custGeom>
              <a:avLst/>
              <a:gdLst>
                <a:gd name="T0" fmla="*/ 0 w 94"/>
                <a:gd name="T1" fmla="*/ 0 h 87"/>
                <a:gd name="T2" fmla="*/ 0 w 94"/>
                <a:gd name="T3" fmla="*/ 44 h 87"/>
                <a:gd name="T4" fmla="*/ 0 w 94"/>
                <a:gd name="T5" fmla="*/ 87 h 87"/>
                <a:gd name="T6" fmla="*/ 91 w 94"/>
                <a:gd name="T7" fmla="*/ 54 h 87"/>
                <a:gd name="T8" fmla="*/ 94 w 94"/>
                <a:gd name="T9" fmla="*/ 35 h 87"/>
                <a:gd name="T10" fmla="*/ 0 w 94"/>
                <a:gd name="T1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87">
                  <a:moveTo>
                    <a:pt x="0" y="0"/>
                  </a:moveTo>
                  <a:lnTo>
                    <a:pt x="0" y="44"/>
                  </a:lnTo>
                  <a:lnTo>
                    <a:pt x="0" y="87"/>
                  </a:lnTo>
                  <a:lnTo>
                    <a:pt x="91" y="54"/>
                  </a:lnTo>
                  <a:lnTo>
                    <a:pt x="94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2257"/>
            <p:cNvSpPr>
              <a:spLocks/>
            </p:cNvSpPr>
            <p:nvPr/>
          </p:nvSpPr>
          <p:spPr bwMode="auto">
            <a:xfrm>
              <a:off x="2482851" y="3122613"/>
              <a:ext cx="88900" cy="55563"/>
            </a:xfrm>
            <a:custGeom>
              <a:avLst/>
              <a:gdLst>
                <a:gd name="T0" fmla="*/ 0 w 56"/>
                <a:gd name="T1" fmla="*/ 8 h 35"/>
                <a:gd name="T2" fmla="*/ 53 w 56"/>
                <a:gd name="T3" fmla="*/ 35 h 35"/>
                <a:gd name="T4" fmla="*/ 56 w 56"/>
                <a:gd name="T5" fmla="*/ 26 h 35"/>
                <a:gd name="T6" fmla="*/ 5 w 56"/>
                <a:gd name="T7" fmla="*/ 0 h 35"/>
                <a:gd name="T8" fmla="*/ 0 w 56"/>
                <a:gd name="T9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0" y="8"/>
                  </a:moveTo>
                  <a:lnTo>
                    <a:pt x="53" y="35"/>
                  </a:lnTo>
                  <a:lnTo>
                    <a:pt x="56" y="26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Rectangle 2258"/>
            <p:cNvSpPr>
              <a:spLocks noChangeArrowheads="1"/>
            </p:cNvSpPr>
            <p:nvPr/>
          </p:nvSpPr>
          <p:spPr bwMode="auto">
            <a:xfrm>
              <a:off x="2473326" y="3217863"/>
              <a:ext cx="80963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2259"/>
            <p:cNvSpPr>
              <a:spLocks/>
            </p:cNvSpPr>
            <p:nvPr/>
          </p:nvSpPr>
          <p:spPr bwMode="auto">
            <a:xfrm>
              <a:off x="2482851" y="3273426"/>
              <a:ext cx="88900" cy="53975"/>
            </a:xfrm>
            <a:custGeom>
              <a:avLst/>
              <a:gdLst>
                <a:gd name="T0" fmla="*/ 0 w 56"/>
                <a:gd name="T1" fmla="*/ 26 h 34"/>
                <a:gd name="T2" fmla="*/ 5 w 56"/>
                <a:gd name="T3" fmla="*/ 34 h 34"/>
                <a:gd name="T4" fmla="*/ 56 w 56"/>
                <a:gd name="T5" fmla="*/ 8 h 34"/>
                <a:gd name="T6" fmla="*/ 53 w 56"/>
                <a:gd name="T7" fmla="*/ 0 h 34"/>
                <a:gd name="T8" fmla="*/ 0 w 56"/>
                <a:gd name="T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4">
                  <a:moveTo>
                    <a:pt x="0" y="26"/>
                  </a:moveTo>
                  <a:lnTo>
                    <a:pt x="5" y="34"/>
                  </a:lnTo>
                  <a:lnTo>
                    <a:pt x="56" y="8"/>
                  </a:lnTo>
                  <a:lnTo>
                    <a:pt x="53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20190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直接连接符 88"/>
          <p:cNvCxnSpPr>
            <a:stCxn id="96" idx="2"/>
            <a:endCxn id="98" idx="0"/>
          </p:cNvCxnSpPr>
          <p:nvPr/>
        </p:nvCxnSpPr>
        <p:spPr>
          <a:xfrm>
            <a:off x="3971925" y="2787866"/>
            <a:ext cx="0" cy="536970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stCxn id="101" idx="4"/>
            <a:endCxn id="110" idx="0"/>
          </p:cNvCxnSpPr>
          <p:nvPr/>
        </p:nvCxnSpPr>
        <p:spPr>
          <a:xfrm>
            <a:off x="6133875" y="3606190"/>
            <a:ext cx="0" cy="1157534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104" idx="0"/>
            <a:endCxn id="109" idx="2"/>
          </p:cNvCxnSpPr>
          <p:nvPr/>
        </p:nvCxnSpPr>
        <p:spPr>
          <a:xfrm flipV="1">
            <a:off x="8299610" y="2040735"/>
            <a:ext cx="0" cy="1284101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>
            <a:stCxn id="107" idx="4"/>
            <a:endCxn id="111" idx="0"/>
          </p:cNvCxnSpPr>
          <p:nvPr/>
        </p:nvCxnSpPr>
        <p:spPr>
          <a:xfrm>
            <a:off x="10465346" y="3606190"/>
            <a:ext cx="0" cy="588822"/>
          </a:xfrm>
          <a:prstGeom prst="line">
            <a:avLst/>
          </a:prstGeom>
          <a:ln w="19050">
            <a:solidFill>
              <a:srgbClr val="9FCC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0" y="3465513"/>
            <a:ext cx="12192000" cy="0"/>
          </a:xfrm>
          <a:prstGeom prst="line">
            <a:avLst/>
          </a:prstGeom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椭圆 93"/>
          <p:cNvSpPr/>
          <p:nvPr/>
        </p:nvSpPr>
        <p:spPr>
          <a:xfrm>
            <a:off x="906557" y="2602660"/>
            <a:ext cx="1725706" cy="17257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实施、评估及改善</a:t>
            </a:r>
            <a:endParaRPr lang="zh-CN" altLang="en-US" sz="24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1080385" y="2535198"/>
            <a:ext cx="408215" cy="408215"/>
          </a:xfrm>
          <a:prstGeom prst="ellipse">
            <a:avLst/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6" name="圆角矩形 95"/>
          <p:cNvSpPr/>
          <p:nvPr/>
        </p:nvSpPr>
        <p:spPr>
          <a:xfrm>
            <a:off x="3367088" y="1578192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3831248" y="3324836"/>
            <a:ext cx="281354" cy="281354"/>
            <a:chOff x="3827463" y="3324836"/>
            <a:chExt cx="281354" cy="281354"/>
          </a:xfrm>
        </p:grpSpPr>
        <p:sp>
          <p:nvSpPr>
            <p:cNvPr id="98" name="椭圆 97"/>
            <p:cNvSpPr/>
            <p:nvPr/>
          </p:nvSpPr>
          <p:spPr>
            <a:xfrm>
              <a:off x="3827463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896140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993198" y="3324836"/>
            <a:ext cx="281354" cy="281354"/>
            <a:chOff x="5993198" y="3324836"/>
            <a:chExt cx="281354" cy="281354"/>
          </a:xfrm>
        </p:grpSpPr>
        <p:sp>
          <p:nvSpPr>
            <p:cNvPr id="101" name="椭圆 100"/>
            <p:cNvSpPr/>
            <p:nvPr/>
          </p:nvSpPr>
          <p:spPr>
            <a:xfrm>
              <a:off x="5993198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6061875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158933" y="3324836"/>
            <a:ext cx="281354" cy="281354"/>
            <a:chOff x="8158933" y="3324836"/>
            <a:chExt cx="281354" cy="281354"/>
          </a:xfrm>
        </p:grpSpPr>
        <p:sp>
          <p:nvSpPr>
            <p:cNvPr id="104" name="椭圆 103"/>
            <p:cNvSpPr/>
            <p:nvPr/>
          </p:nvSpPr>
          <p:spPr>
            <a:xfrm>
              <a:off x="8158933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8227610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0324669" y="3324836"/>
            <a:ext cx="281354" cy="281354"/>
            <a:chOff x="10324669" y="3324836"/>
            <a:chExt cx="281354" cy="281354"/>
          </a:xfrm>
        </p:grpSpPr>
        <p:sp>
          <p:nvSpPr>
            <p:cNvPr id="107" name="椭圆 106"/>
            <p:cNvSpPr/>
            <p:nvPr/>
          </p:nvSpPr>
          <p:spPr>
            <a:xfrm>
              <a:off x="10324669" y="3324836"/>
              <a:ext cx="281354" cy="2813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A7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40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0393527" y="3393513"/>
              <a:ext cx="144000" cy="144000"/>
            </a:xfrm>
            <a:prstGeom prst="ellipse">
              <a:avLst/>
            </a:prstGeom>
            <a:solidFill>
              <a:srgbClr val="9FC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9" name="圆角矩形 108"/>
          <p:cNvSpPr/>
          <p:nvPr/>
        </p:nvSpPr>
        <p:spPr>
          <a:xfrm>
            <a:off x="7694773" y="831061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圆角矩形 109"/>
          <p:cNvSpPr/>
          <p:nvPr/>
        </p:nvSpPr>
        <p:spPr>
          <a:xfrm>
            <a:off x="5529038" y="4763724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圆角矩形 110"/>
          <p:cNvSpPr/>
          <p:nvPr/>
        </p:nvSpPr>
        <p:spPr>
          <a:xfrm>
            <a:off x="9860509" y="4195012"/>
            <a:ext cx="1209674" cy="1209674"/>
          </a:xfrm>
          <a:prstGeom prst="roundRect">
            <a:avLst>
              <a:gd name="adj" fmla="val 12220"/>
            </a:avLst>
          </a:prstGeom>
          <a:solidFill>
            <a:srgbClr val="9FC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矩形 111"/>
          <p:cNvSpPr/>
          <p:nvPr/>
        </p:nvSpPr>
        <p:spPr>
          <a:xfrm>
            <a:off x="4623652" y="1499613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</a:t>
            </a: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实施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4623651" y="2021965"/>
            <a:ext cx="1731459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各种方式开展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EAP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9274629" y="5445957"/>
            <a:ext cx="2455817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总结及改善</a:t>
            </a:r>
            <a:endParaRPr lang="en-US" altLang="zh-CN" sz="2000" b="1" dirty="0" smtClean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788593" y="4722122"/>
            <a:ext cx="2170691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即时评估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951336" y="788900"/>
            <a:ext cx="151022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阶段评估</a:t>
            </a:r>
            <a:endParaRPr lang="en-US" altLang="zh-CN" sz="2000" b="1" dirty="0">
              <a:solidFill>
                <a:srgbClr val="806D3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8961626" y="1264296"/>
            <a:ext cx="2925574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问卷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情况摸底及评价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其他数据分析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离职率等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788593" y="5149848"/>
            <a:ext cx="1898207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心理辅导回访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公开课评价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9553433" y="5827357"/>
            <a:ext cx="1898207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2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年度数据汇总及改善建议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3580606" y="1820995"/>
            <a:ext cx="782638" cy="673100"/>
            <a:chOff x="5213351" y="4213226"/>
            <a:chExt cx="782638" cy="673100"/>
          </a:xfrm>
          <a:solidFill>
            <a:schemeClr val="bg1"/>
          </a:solidFill>
        </p:grpSpPr>
        <p:sp>
          <p:nvSpPr>
            <p:cNvPr id="121" name="Freeform 112"/>
            <p:cNvSpPr>
              <a:spLocks/>
            </p:cNvSpPr>
            <p:nvPr/>
          </p:nvSpPr>
          <p:spPr bwMode="auto">
            <a:xfrm>
              <a:off x="5689601" y="4213226"/>
              <a:ext cx="301625" cy="390525"/>
            </a:xfrm>
            <a:custGeom>
              <a:avLst/>
              <a:gdLst>
                <a:gd name="T0" fmla="*/ 144 w 159"/>
                <a:gd name="T1" fmla="*/ 91 h 206"/>
                <a:gd name="T2" fmla="*/ 126 w 159"/>
                <a:gd name="T3" fmla="*/ 76 h 206"/>
                <a:gd name="T4" fmla="*/ 102 w 159"/>
                <a:gd name="T5" fmla="*/ 56 h 206"/>
                <a:gd name="T6" fmla="*/ 100 w 159"/>
                <a:gd name="T7" fmla="*/ 40 h 206"/>
                <a:gd name="T8" fmla="*/ 71 w 159"/>
                <a:gd name="T9" fmla="*/ 5 h 206"/>
                <a:gd name="T10" fmla="*/ 34 w 159"/>
                <a:gd name="T11" fmla="*/ 13 h 206"/>
                <a:gd name="T12" fmla="*/ 26 w 159"/>
                <a:gd name="T13" fmla="*/ 34 h 206"/>
                <a:gd name="T14" fmla="*/ 24 w 159"/>
                <a:gd name="T15" fmla="*/ 55 h 206"/>
                <a:gd name="T16" fmla="*/ 26 w 159"/>
                <a:gd name="T17" fmla="*/ 65 h 206"/>
                <a:gd name="T18" fmla="*/ 31 w 159"/>
                <a:gd name="T19" fmla="*/ 70 h 206"/>
                <a:gd name="T20" fmla="*/ 35 w 159"/>
                <a:gd name="T21" fmla="*/ 75 h 206"/>
                <a:gd name="T22" fmla="*/ 35 w 159"/>
                <a:gd name="T23" fmla="*/ 80 h 206"/>
                <a:gd name="T24" fmla="*/ 39 w 159"/>
                <a:gd name="T25" fmla="*/ 84 h 206"/>
                <a:gd name="T26" fmla="*/ 44 w 159"/>
                <a:gd name="T27" fmla="*/ 91 h 206"/>
                <a:gd name="T28" fmla="*/ 60 w 159"/>
                <a:gd name="T29" fmla="*/ 95 h 206"/>
                <a:gd name="T30" fmla="*/ 59 w 159"/>
                <a:gd name="T31" fmla="*/ 120 h 206"/>
                <a:gd name="T32" fmla="*/ 54 w 159"/>
                <a:gd name="T33" fmla="*/ 142 h 206"/>
                <a:gd name="T34" fmla="*/ 54 w 159"/>
                <a:gd name="T35" fmla="*/ 144 h 206"/>
                <a:gd name="T36" fmla="*/ 53 w 159"/>
                <a:gd name="T37" fmla="*/ 141 h 206"/>
                <a:gd name="T38" fmla="*/ 47 w 159"/>
                <a:gd name="T39" fmla="*/ 126 h 206"/>
                <a:gd name="T40" fmla="*/ 43 w 159"/>
                <a:gd name="T41" fmla="*/ 124 h 206"/>
                <a:gd name="T42" fmla="*/ 42 w 159"/>
                <a:gd name="T43" fmla="*/ 138 h 206"/>
                <a:gd name="T44" fmla="*/ 40 w 159"/>
                <a:gd name="T45" fmla="*/ 147 h 206"/>
                <a:gd name="T46" fmla="*/ 18 w 159"/>
                <a:gd name="T47" fmla="*/ 138 h 206"/>
                <a:gd name="T48" fmla="*/ 6 w 159"/>
                <a:gd name="T49" fmla="*/ 135 h 206"/>
                <a:gd name="T50" fmla="*/ 11 w 159"/>
                <a:gd name="T51" fmla="*/ 143 h 206"/>
                <a:gd name="T52" fmla="*/ 23 w 159"/>
                <a:gd name="T53" fmla="*/ 150 h 206"/>
                <a:gd name="T54" fmla="*/ 26 w 159"/>
                <a:gd name="T55" fmla="*/ 154 h 206"/>
                <a:gd name="T56" fmla="*/ 16 w 159"/>
                <a:gd name="T57" fmla="*/ 150 h 206"/>
                <a:gd name="T58" fmla="*/ 2 w 159"/>
                <a:gd name="T59" fmla="*/ 144 h 206"/>
                <a:gd name="T60" fmla="*/ 5 w 159"/>
                <a:gd name="T61" fmla="*/ 151 h 206"/>
                <a:gd name="T62" fmla="*/ 6 w 159"/>
                <a:gd name="T63" fmla="*/ 159 h 206"/>
                <a:gd name="T64" fmla="*/ 20 w 159"/>
                <a:gd name="T65" fmla="*/ 172 h 206"/>
                <a:gd name="T66" fmla="*/ 47 w 159"/>
                <a:gd name="T67" fmla="*/ 179 h 206"/>
                <a:gd name="T68" fmla="*/ 43 w 159"/>
                <a:gd name="T69" fmla="*/ 206 h 206"/>
                <a:gd name="T70" fmla="*/ 151 w 159"/>
                <a:gd name="T71" fmla="*/ 206 h 206"/>
                <a:gd name="T72" fmla="*/ 144 w 159"/>
                <a:gd name="T73" fmla="*/ 9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06">
                  <a:moveTo>
                    <a:pt x="144" y="91"/>
                  </a:moveTo>
                  <a:cubicBezTo>
                    <a:pt x="144" y="91"/>
                    <a:pt x="140" y="84"/>
                    <a:pt x="126" y="76"/>
                  </a:cubicBezTo>
                  <a:cubicBezTo>
                    <a:pt x="111" y="68"/>
                    <a:pt x="106" y="67"/>
                    <a:pt x="102" y="56"/>
                  </a:cubicBezTo>
                  <a:cubicBezTo>
                    <a:pt x="102" y="56"/>
                    <a:pt x="100" y="49"/>
                    <a:pt x="100" y="40"/>
                  </a:cubicBezTo>
                  <a:cubicBezTo>
                    <a:pt x="100" y="32"/>
                    <a:pt x="95" y="11"/>
                    <a:pt x="71" y="5"/>
                  </a:cubicBezTo>
                  <a:cubicBezTo>
                    <a:pt x="50" y="0"/>
                    <a:pt x="40" y="7"/>
                    <a:pt x="34" y="13"/>
                  </a:cubicBezTo>
                  <a:cubicBezTo>
                    <a:pt x="34" y="13"/>
                    <a:pt x="25" y="22"/>
                    <a:pt x="26" y="34"/>
                  </a:cubicBezTo>
                  <a:cubicBezTo>
                    <a:pt x="27" y="47"/>
                    <a:pt x="26" y="48"/>
                    <a:pt x="24" y="55"/>
                  </a:cubicBezTo>
                  <a:cubicBezTo>
                    <a:pt x="22" y="62"/>
                    <a:pt x="20" y="65"/>
                    <a:pt x="26" y="65"/>
                  </a:cubicBezTo>
                  <a:cubicBezTo>
                    <a:pt x="31" y="64"/>
                    <a:pt x="32" y="65"/>
                    <a:pt x="31" y="70"/>
                  </a:cubicBezTo>
                  <a:cubicBezTo>
                    <a:pt x="30" y="75"/>
                    <a:pt x="32" y="76"/>
                    <a:pt x="35" y="75"/>
                  </a:cubicBezTo>
                  <a:cubicBezTo>
                    <a:pt x="35" y="75"/>
                    <a:pt x="32" y="80"/>
                    <a:pt x="35" y="80"/>
                  </a:cubicBezTo>
                  <a:cubicBezTo>
                    <a:pt x="39" y="80"/>
                    <a:pt x="39" y="80"/>
                    <a:pt x="39" y="84"/>
                  </a:cubicBezTo>
                  <a:cubicBezTo>
                    <a:pt x="39" y="87"/>
                    <a:pt x="38" y="92"/>
                    <a:pt x="44" y="91"/>
                  </a:cubicBezTo>
                  <a:cubicBezTo>
                    <a:pt x="50" y="91"/>
                    <a:pt x="55" y="88"/>
                    <a:pt x="60" y="95"/>
                  </a:cubicBezTo>
                  <a:cubicBezTo>
                    <a:pt x="65" y="102"/>
                    <a:pt x="62" y="111"/>
                    <a:pt x="59" y="120"/>
                  </a:cubicBezTo>
                  <a:cubicBezTo>
                    <a:pt x="57" y="129"/>
                    <a:pt x="54" y="142"/>
                    <a:pt x="54" y="142"/>
                  </a:cubicBezTo>
                  <a:cubicBezTo>
                    <a:pt x="54" y="142"/>
                    <a:pt x="54" y="143"/>
                    <a:pt x="54" y="144"/>
                  </a:cubicBezTo>
                  <a:cubicBezTo>
                    <a:pt x="54" y="142"/>
                    <a:pt x="53" y="141"/>
                    <a:pt x="53" y="141"/>
                  </a:cubicBezTo>
                  <a:cubicBezTo>
                    <a:pt x="49" y="134"/>
                    <a:pt x="47" y="130"/>
                    <a:pt x="47" y="126"/>
                  </a:cubicBezTo>
                  <a:cubicBezTo>
                    <a:pt x="47" y="122"/>
                    <a:pt x="45" y="121"/>
                    <a:pt x="43" y="124"/>
                  </a:cubicBezTo>
                  <a:cubicBezTo>
                    <a:pt x="40" y="127"/>
                    <a:pt x="40" y="133"/>
                    <a:pt x="42" y="138"/>
                  </a:cubicBezTo>
                  <a:cubicBezTo>
                    <a:pt x="44" y="144"/>
                    <a:pt x="47" y="149"/>
                    <a:pt x="40" y="147"/>
                  </a:cubicBezTo>
                  <a:cubicBezTo>
                    <a:pt x="32" y="146"/>
                    <a:pt x="24" y="141"/>
                    <a:pt x="18" y="138"/>
                  </a:cubicBezTo>
                  <a:cubicBezTo>
                    <a:pt x="12" y="135"/>
                    <a:pt x="7" y="133"/>
                    <a:pt x="6" y="135"/>
                  </a:cubicBezTo>
                  <a:cubicBezTo>
                    <a:pt x="4" y="137"/>
                    <a:pt x="7" y="141"/>
                    <a:pt x="11" y="143"/>
                  </a:cubicBezTo>
                  <a:cubicBezTo>
                    <a:pt x="15" y="146"/>
                    <a:pt x="23" y="150"/>
                    <a:pt x="23" y="150"/>
                  </a:cubicBezTo>
                  <a:cubicBezTo>
                    <a:pt x="23" y="150"/>
                    <a:pt x="27" y="152"/>
                    <a:pt x="26" y="154"/>
                  </a:cubicBezTo>
                  <a:cubicBezTo>
                    <a:pt x="25" y="155"/>
                    <a:pt x="18" y="152"/>
                    <a:pt x="16" y="150"/>
                  </a:cubicBezTo>
                  <a:cubicBezTo>
                    <a:pt x="13" y="148"/>
                    <a:pt x="5" y="140"/>
                    <a:pt x="2" y="144"/>
                  </a:cubicBezTo>
                  <a:cubicBezTo>
                    <a:pt x="0" y="147"/>
                    <a:pt x="4" y="150"/>
                    <a:pt x="5" y="151"/>
                  </a:cubicBezTo>
                  <a:cubicBezTo>
                    <a:pt x="5" y="151"/>
                    <a:pt x="3" y="154"/>
                    <a:pt x="6" y="159"/>
                  </a:cubicBezTo>
                  <a:cubicBezTo>
                    <a:pt x="9" y="164"/>
                    <a:pt x="12" y="169"/>
                    <a:pt x="20" y="172"/>
                  </a:cubicBezTo>
                  <a:cubicBezTo>
                    <a:pt x="29" y="175"/>
                    <a:pt x="34" y="178"/>
                    <a:pt x="47" y="179"/>
                  </a:cubicBezTo>
                  <a:cubicBezTo>
                    <a:pt x="45" y="188"/>
                    <a:pt x="44" y="198"/>
                    <a:pt x="43" y="206"/>
                  </a:cubicBezTo>
                  <a:cubicBezTo>
                    <a:pt x="151" y="206"/>
                    <a:pt x="151" y="206"/>
                    <a:pt x="151" y="206"/>
                  </a:cubicBezTo>
                  <a:cubicBezTo>
                    <a:pt x="153" y="181"/>
                    <a:pt x="159" y="111"/>
                    <a:pt x="14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2" name="Freeform 113"/>
            <p:cNvSpPr>
              <a:spLocks/>
            </p:cNvSpPr>
            <p:nvPr/>
          </p:nvSpPr>
          <p:spPr bwMode="auto">
            <a:xfrm>
              <a:off x="5232401" y="4217988"/>
              <a:ext cx="395288" cy="385763"/>
            </a:xfrm>
            <a:custGeom>
              <a:avLst/>
              <a:gdLst>
                <a:gd name="T0" fmla="*/ 203 w 208"/>
                <a:gd name="T1" fmla="*/ 164 h 203"/>
                <a:gd name="T2" fmla="*/ 193 w 208"/>
                <a:gd name="T3" fmla="*/ 146 h 203"/>
                <a:gd name="T4" fmla="*/ 182 w 208"/>
                <a:gd name="T5" fmla="*/ 129 h 203"/>
                <a:gd name="T6" fmla="*/ 169 w 208"/>
                <a:gd name="T7" fmla="*/ 111 h 203"/>
                <a:gd name="T8" fmla="*/ 160 w 208"/>
                <a:gd name="T9" fmla="*/ 98 h 203"/>
                <a:gd name="T10" fmla="*/ 147 w 208"/>
                <a:gd name="T11" fmla="*/ 84 h 203"/>
                <a:gd name="T12" fmla="*/ 113 w 208"/>
                <a:gd name="T13" fmla="*/ 82 h 203"/>
                <a:gd name="T14" fmla="*/ 99 w 208"/>
                <a:gd name="T15" fmla="*/ 78 h 203"/>
                <a:gd name="T16" fmla="*/ 107 w 208"/>
                <a:gd name="T17" fmla="*/ 55 h 203"/>
                <a:gd name="T18" fmla="*/ 103 w 208"/>
                <a:gd name="T19" fmla="*/ 40 h 203"/>
                <a:gd name="T20" fmla="*/ 103 w 208"/>
                <a:gd name="T21" fmla="*/ 33 h 203"/>
                <a:gd name="T22" fmla="*/ 99 w 208"/>
                <a:gd name="T23" fmla="*/ 18 h 203"/>
                <a:gd name="T24" fmla="*/ 89 w 208"/>
                <a:gd name="T25" fmla="*/ 8 h 203"/>
                <a:gd name="T26" fmla="*/ 63 w 208"/>
                <a:gd name="T27" fmla="*/ 4 h 203"/>
                <a:gd name="T28" fmla="*/ 44 w 208"/>
                <a:gd name="T29" fmla="*/ 13 h 203"/>
                <a:gd name="T30" fmla="*/ 35 w 208"/>
                <a:gd name="T31" fmla="*/ 40 h 203"/>
                <a:gd name="T32" fmla="*/ 48 w 208"/>
                <a:gd name="T33" fmla="*/ 63 h 203"/>
                <a:gd name="T34" fmla="*/ 52 w 208"/>
                <a:gd name="T35" fmla="*/ 79 h 203"/>
                <a:gd name="T36" fmla="*/ 44 w 208"/>
                <a:gd name="T37" fmla="*/ 86 h 203"/>
                <a:gd name="T38" fmla="*/ 8 w 208"/>
                <a:gd name="T39" fmla="*/ 105 h 203"/>
                <a:gd name="T40" fmla="*/ 4 w 208"/>
                <a:gd name="T41" fmla="*/ 132 h 203"/>
                <a:gd name="T42" fmla="*/ 2 w 208"/>
                <a:gd name="T43" fmla="*/ 171 h 203"/>
                <a:gd name="T44" fmla="*/ 3 w 208"/>
                <a:gd name="T45" fmla="*/ 203 h 203"/>
                <a:gd name="T46" fmla="*/ 205 w 208"/>
                <a:gd name="T47" fmla="*/ 203 h 203"/>
                <a:gd name="T48" fmla="*/ 203 w 208"/>
                <a:gd name="T49" fmla="*/ 16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8" h="203">
                  <a:moveTo>
                    <a:pt x="203" y="164"/>
                  </a:moveTo>
                  <a:cubicBezTo>
                    <a:pt x="200" y="154"/>
                    <a:pt x="193" y="153"/>
                    <a:pt x="193" y="146"/>
                  </a:cubicBezTo>
                  <a:cubicBezTo>
                    <a:pt x="192" y="139"/>
                    <a:pt x="183" y="133"/>
                    <a:pt x="182" y="129"/>
                  </a:cubicBezTo>
                  <a:cubicBezTo>
                    <a:pt x="180" y="125"/>
                    <a:pt x="176" y="116"/>
                    <a:pt x="169" y="111"/>
                  </a:cubicBezTo>
                  <a:cubicBezTo>
                    <a:pt x="163" y="106"/>
                    <a:pt x="163" y="106"/>
                    <a:pt x="160" y="98"/>
                  </a:cubicBezTo>
                  <a:cubicBezTo>
                    <a:pt x="157" y="91"/>
                    <a:pt x="155" y="87"/>
                    <a:pt x="147" y="84"/>
                  </a:cubicBezTo>
                  <a:cubicBezTo>
                    <a:pt x="139" y="81"/>
                    <a:pt x="122" y="83"/>
                    <a:pt x="113" y="82"/>
                  </a:cubicBezTo>
                  <a:cubicBezTo>
                    <a:pt x="105" y="82"/>
                    <a:pt x="99" y="78"/>
                    <a:pt x="99" y="78"/>
                  </a:cubicBezTo>
                  <a:cubicBezTo>
                    <a:pt x="107" y="79"/>
                    <a:pt x="106" y="63"/>
                    <a:pt x="107" y="55"/>
                  </a:cubicBezTo>
                  <a:cubicBezTo>
                    <a:pt x="108" y="46"/>
                    <a:pt x="104" y="42"/>
                    <a:pt x="103" y="40"/>
                  </a:cubicBezTo>
                  <a:cubicBezTo>
                    <a:pt x="102" y="38"/>
                    <a:pt x="102" y="38"/>
                    <a:pt x="103" y="33"/>
                  </a:cubicBezTo>
                  <a:cubicBezTo>
                    <a:pt x="104" y="29"/>
                    <a:pt x="102" y="24"/>
                    <a:pt x="99" y="18"/>
                  </a:cubicBezTo>
                  <a:cubicBezTo>
                    <a:pt x="96" y="12"/>
                    <a:pt x="89" y="8"/>
                    <a:pt x="89" y="8"/>
                  </a:cubicBezTo>
                  <a:cubicBezTo>
                    <a:pt x="78" y="0"/>
                    <a:pt x="63" y="4"/>
                    <a:pt x="63" y="4"/>
                  </a:cubicBezTo>
                  <a:cubicBezTo>
                    <a:pt x="63" y="4"/>
                    <a:pt x="51" y="6"/>
                    <a:pt x="44" y="13"/>
                  </a:cubicBezTo>
                  <a:cubicBezTo>
                    <a:pt x="37" y="20"/>
                    <a:pt x="34" y="30"/>
                    <a:pt x="35" y="40"/>
                  </a:cubicBezTo>
                  <a:cubicBezTo>
                    <a:pt x="35" y="49"/>
                    <a:pt x="43" y="58"/>
                    <a:pt x="48" y="63"/>
                  </a:cubicBezTo>
                  <a:cubicBezTo>
                    <a:pt x="52" y="68"/>
                    <a:pt x="52" y="75"/>
                    <a:pt x="52" y="79"/>
                  </a:cubicBezTo>
                  <a:cubicBezTo>
                    <a:pt x="51" y="83"/>
                    <a:pt x="49" y="83"/>
                    <a:pt x="44" y="86"/>
                  </a:cubicBezTo>
                  <a:cubicBezTo>
                    <a:pt x="40" y="88"/>
                    <a:pt x="13" y="97"/>
                    <a:pt x="8" y="105"/>
                  </a:cubicBezTo>
                  <a:cubicBezTo>
                    <a:pt x="2" y="112"/>
                    <a:pt x="2" y="124"/>
                    <a:pt x="4" y="132"/>
                  </a:cubicBezTo>
                  <a:cubicBezTo>
                    <a:pt x="5" y="140"/>
                    <a:pt x="0" y="152"/>
                    <a:pt x="2" y="171"/>
                  </a:cubicBezTo>
                  <a:cubicBezTo>
                    <a:pt x="3" y="183"/>
                    <a:pt x="1" y="194"/>
                    <a:pt x="3" y="203"/>
                  </a:cubicBezTo>
                  <a:cubicBezTo>
                    <a:pt x="205" y="203"/>
                    <a:pt x="205" y="203"/>
                    <a:pt x="205" y="203"/>
                  </a:cubicBezTo>
                  <a:cubicBezTo>
                    <a:pt x="208" y="182"/>
                    <a:pt x="206" y="172"/>
                    <a:pt x="203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213351" y="4619626"/>
              <a:ext cx="782638" cy="266700"/>
            </a:xfrm>
            <a:custGeom>
              <a:avLst/>
              <a:gdLst>
                <a:gd name="T0" fmla="*/ 0 w 411"/>
                <a:gd name="T1" fmla="*/ 0 h 140"/>
                <a:gd name="T2" fmla="*/ 0 w 411"/>
                <a:gd name="T3" fmla="*/ 140 h 140"/>
                <a:gd name="T4" fmla="*/ 411 w 411"/>
                <a:gd name="T5" fmla="*/ 140 h 140"/>
                <a:gd name="T6" fmla="*/ 411 w 411"/>
                <a:gd name="T7" fmla="*/ 0 h 140"/>
                <a:gd name="T8" fmla="*/ 0 w 411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140">
                  <a:moveTo>
                    <a:pt x="0" y="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140"/>
                    <a:pt x="403" y="140"/>
                    <a:pt x="411" y="140"/>
                  </a:cubicBezTo>
                  <a:cubicBezTo>
                    <a:pt x="411" y="132"/>
                    <a:pt x="411" y="8"/>
                    <a:pt x="411" y="0"/>
                  </a:cubicBezTo>
                  <a:cubicBezTo>
                    <a:pt x="403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组合 123"/>
          <p:cNvGrpSpPr>
            <a:grpSpLocks noChangeAspect="1"/>
          </p:cNvGrpSpPr>
          <p:nvPr/>
        </p:nvGrpSpPr>
        <p:grpSpPr>
          <a:xfrm>
            <a:off x="5785984" y="4855813"/>
            <a:ext cx="603440" cy="1031885"/>
            <a:chOff x="3189288" y="3025776"/>
            <a:chExt cx="635001" cy="1085850"/>
          </a:xfrm>
          <a:solidFill>
            <a:schemeClr val="bg1"/>
          </a:solidFill>
        </p:grpSpPr>
        <p:sp>
          <p:nvSpPr>
            <p:cNvPr id="125" name="Oval 2242"/>
            <p:cNvSpPr>
              <a:spLocks noChangeArrowheads="1"/>
            </p:cNvSpPr>
            <p:nvPr/>
          </p:nvSpPr>
          <p:spPr bwMode="auto">
            <a:xfrm>
              <a:off x="3590926" y="3025776"/>
              <a:ext cx="163513" cy="163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2243"/>
            <p:cNvSpPr>
              <a:spLocks/>
            </p:cNvSpPr>
            <p:nvPr/>
          </p:nvSpPr>
          <p:spPr bwMode="auto">
            <a:xfrm>
              <a:off x="3189288" y="3170238"/>
              <a:ext cx="85725" cy="93663"/>
            </a:xfrm>
            <a:custGeom>
              <a:avLst/>
              <a:gdLst>
                <a:gd name="T0" fmla="*/ 30 w 45"/>
                <a:gd name="T1" fmla="*/ 46 h 49"/>
                <a:gd name="T2" fmla="*/ 41 w 45"/>
                <a:gd name="T3" fmla="*/ 18 h 49"/>
                <a:gd name="T4" fmla="*/ 15 w 45"/>
                <a:gd name="T5" fmla="*/ 3 h 49"/>
                <a:gd name="T6" fmla="*/ 4 w 45"/>
                <a:gd name="T7" fmla="*/ 31 h 49"/>
                <a:gd name="T8" fmla="*/ 30 w 45"/>
                <a:gd name="T9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30" y="46"/>
                  </a:moveTo>
                  <a:cubicBezTo>
                    <a:pt x="40" y="42"/>
                    <a:pt x="45" y="30"/>
                    <a:pt x="41" y="18"/>
                  </a:cubicBezTo>
                  <a:cubicBezTo>
                    <a:pt x="37" y="6"/>
                    <a:pt x="25" y="0"/>
                    <a:pt x="15" y="3"/>
                  </a:cubicBezTo>
                  <a:cubicBezTo>
                    <a:pt x="5" y="7"/>
                    <a:pt x="0" y="19"/>
                    <a:pt x="4" y="31"/>
                  </a:cubicBezTo>
                  <a:cubicBezTo>
                    <a:pt x="8" y="42"/>
                    <a:pt x="20" y="49"/>
                    <a:pt x="3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2244"/>
            <p:cNvSpPr>
              <a:spLocks noEditPoints="1"/>
            </p:cNvSpPr>
            <p:nvPr/>
          </p:nvSpPr>
          <p:spPr bwMode="auto">
            <a:xfrm>
              <a:off x="3200401" y="3221038"/>
              <a:ext cx="623888" cy="890588"/>
            </a:xfrm>
            <a:custGeom>
              <a:avLst/>
              <a:gdLst>
                <a:gd name="T0" fmla="*/ 310 w 328"/>
                <a:gd name="T1" fmla="*/ 225 h 468"/>
                <a:gd name="T2" fmla="*/ 310 w 328"/>
                <a:gd name="T3" fmla="*/ 68 h 468"/>
                <a:gd name="T4" fmla="*/ 254 w 328"/>
                <a:gd name="T5" fmla="*/ 1 h 468"/>
                <a:gd name="T6" fmla="*/ 227 w 328"/>
                <a:gd name="T7" fmla="*/ 5 h 468"/>
                <a:gd name="T8" fmla="*/ 167 w 328"/>
                <a:gd name="T9" fmla="*/ 45 h 468"/>
                <a:gd name="T10" fmla="*/ 120 w 328"/>
                <a:gd name="T11" fmla="*/ 84 h 468"/>
                <a:gd name="T12" fmla="*/ 63 w 328"/>
                <a:gd name="T13" fmla="*/ 95 h 468"/>
                <a:gd name="T14" fmla="*/ 51 w 328"/>
                <a:gd name="T15" fmla="*/ 60 h 468"/>
                <a:gd name="T16" fmla="*/ 64 w 328"/>
                <a:gd name="T17" fmla="*/ 56 h 468"/>
                <a:gd name="T18" fmla="*/ 50 w 328"/>
                <a:gd name="T19" fmla="*/ 16 h 468"/>
                <a:gd name="T20" fmla="*/ 47 w 328"/>
                <a:gd name="T21" fmla="*/ 17 h 468"/>
                <a:gd name="T22" fmla="*/ 0 w 328"/>
                <a:gd name="T23" fmla="*/ 34 h 468"/>
                <a:gd name="T24" fmla="*/ 14 w 328"/>
                <a:gd name="T25" fmla="*/ 73 h 468"/>
                <a:gd name="T26" fmla="*/ 30 w 328"/>
                <a:gd name="T27" fmla="*/ 68 h 468"/>
                <a:gd name="T28" fmla="*/ 41 w 328"/>
                <a:gd name="T29" fmla="*/ 100 h 468"/>
                <a:gd name="T30" fmla="*/ 31 w 328"/>
                <a:gd name="T31" fmla="*/ 102 h 468"/>
                <a:gd name="T32" fmla="*/ 35 w 328"/>
                <a:gd name="T33" fmla="*/ 126 h 468"/>
                <a:gd name="T34" fmla="*/ 126 w 328"/>
                <a:gd name="T35" fmla="*/ 123 h 468"/>
                <a:gd name="T36" fmla="*/ 199 w 328"/>
                <a:gd name="T37" fmla="*/ 87 h 468"/>
                <a:gd name="T38" fmla="*/ 197 w 328"/>
                <a:gd name="T39" fmla="*/ 225 h 468"/>
                <a:gd name="T40" fmla="*/ 179 w 328"/>
                <a:gd name="T41" fmla="*/ 309 h 468"/>
                <a:gd name="T42" fmla="*/ 219 w 328"/>
                <a:gd name="T43" fmla="*/ 309 h 468"/>
                <a:gd name="T44" fmla="*/ 237 w 328"/>
                <a:gd name="T45" fmla="*/ 468 h 468"/>
                <a:gd name="T46" fmla="*/ 254 w 328"/>
                <a:gd name="T47" fmla="*/ 468 h 468"/>
                <a:gd name="T48" fmla="*/ 270 w 328"/>
                <a:gd name="T49" fmla="*/ 468 h 468"/>
                <a:gd name="T50" fmla="*/ 289 w 328"/>
                <a:gd name="T51" fmla="*/ 309 h 468"/>
                <a:gd name="T52" fmla="*/ 328 w 328"/>
                <a:gd name="T53" fmla="*/ 309 h 468"/>
                <a:gd name="T54" fmla="*/ 310 w 328"/>
                <a:gd name="T55" fmla="*/ 225 h 468"/>
                <a:gd name="T56" fmla="*/ 11 w 328"/>
                <a:gd name="T57" fmla="*/ 39 h 468"/>
                <a:gd name="T58" fmla="*/ 45 w 328"/>
                <a:gd name="T59" fmla="*/ 27 h 468"/>
                <a:gd name="T60" fmla="*/ 54 w 328"/>
                <a:gd name="T61" fmla="*/ 51 h 468"/>
                <a:gd name="T62" fmla="*/ 19 w 328"/>
                <a:gd name="T63" fmla="*/ 63 h 468"/>
                <a:gd name="T64" fmla="*/ 11 w 328"/>
                <a:gd name="T65" fmla="*/ 39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8" h="468">
                  <a:moveTo>
                    <a:pt x="310" y="225"/>
                  </a:moveTo>
                  <a:cubicBezTo>
                    <a:pt x="310" y="68"/>
                    <a:pt x="310" y="68"/>
                    <a:pt x="310" y="68"/>
                  </a:cubicBezTo>
                  <a:cubicBezTo>
                    <a:pt x="310" y="0"/>
                    <a:pt x="254" y="1"/>
                    <a:pt x="254" y="1"/>
                  </a:cubicBezTo>
                  <a:cubicBezTo>
                    <a:pt x="254" y="1"/>
                    <a:pt x="237" y="2"/>
                    <a:pt x="227" y="5"/>
                  </a:cubicBezTo>
                  <a:cubicBezTo>
                    <a:pt x="199" y="14"/>
                    <a:pt x="181" y="33"/>
                    <a:pt x="167" y="45"/>
                  </a:cubicBezTo>
                  <a:cubicBezTo>
                    <a:pt x="139" y="69"/>
                    <a:pt x="120" y="84"/>
                    <a:pt x="120" y="84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103" y="126"/>
                    <a:pt x="126" y="123"/>
                  </a:cubicBezTo>
                  <a:cubicBezTo>
                    <a:pt x="158" y="119"/>
                    <a:pt x="184" y="101"/>
                    <a:pt x="199" y="87"/>
                  </a:cubicBezTo>
                  <a:cubicBezTo>
                    <a:pt x="197" y="225"/>
                    <a:pt x="197" y="225"/>
                    <a:pt x="197" y="225"/>
                  </a:cubicBezTo>
                  <a:cubicBezTo>
                    <a:pt x="179" y="309"/>
                    <a:pt x="179" y="309"/>
                    <a:pt x="179" y="309"/>
                  </a:cubicBezTo>
                  <a:cubicBezTo>
                    <a:pt x="219" y="309"/>
                    <a:pt x="219" y="309"/>
                    <a:pt x="219" y="309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54" y="468"/>
                    <a:pt x="254" y="468"/>
                    <a:pt x="254" y="468"/>
                  </a:cubicBezTo>
                  <a:cubicBezTo>
                    <a:pt x="270" y="468"/>
                    <a:pt x="270" y="468"/>
                    <a:pt x="270" y="468"/>
                  </a:cubicBezTo>
                  <a:cubicBezTo>
                    <a:pt x="289" y="309"/>
                    <a:pt x="289" y="309"/>
                    <a:pt x="289" y="309"/>
                  </a:cubicBezTo>
                  <a:cubicBezTo>
                    <a:pt x="328" y="309"/>
                    <a:pt x="328" y="309"/>
                    <a:pt x="328" y="309"/>
                  </a:cubicBezTo>
                  <a:lnTo>
                    <a:pt x="310" y="225"/>
                  </a:lnTo>
                  <a:close/>
                  <a:moveTo>
                    <a:pt x="11" y="39"/>
                  </a:moveTo>
                  <a:cubicBezTo>
                    <a:pt x="17" y="37"/>
                    <a:pt x="40" y="29"/>
                    <a:pt x="45" y="27"/>
                  </a:cubicBezTo>
                  <a:cubicBezTo>
                    <a:pt x="47" y="32"/>
                    <a:pt x="52" y="45"/>
                    <a:pt x="54" y="51"/>
                  </a:cubicBezTo>
                  <a:cubicBezTo>
                    <a:pt x="48" y="53"/>
                    <a:pt x="25" y="61"/>
                    <a:pt x="19" y="63"/>
                  </a:cubicBezTo>
                  <a:cubicBezTo>
                    <a:pt x="17" y="58"/>
                    <a:pt x="13" y="44"/>
                    <a:pt x="11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7906615" y="1069145"/>
            <a:ext cx="788955" cy="716635"/>
            <a:chOff x="3241676" y="1744885"/>
            <a:chExt cx="381000" cy="346075"/>
          </a:xfrm>
          <a:solidFill>
            <a:schemeClr val="bg1"/>
          </a:solidFill>
        </p:grpSpPr>
        <p:sp>
          <p:nvSpPr>
            <p:cNvPr id="131" name="Freeform 118"/>
            <p:cNvSpPr>
              <a:spLocks/>
            </p:cNvSpPr>
            <p:nvPr/>
          </p:nvSpPr>
          <p:spPr bwMode="auto">
            <a:xfrm>
              <a:off x="3241676" y="1744885"/>
              <a:ext cx="315913" cy="195263"/>
            </a:xfrm>
            <a:custGeom>
              <a:avLst/>
              <a:gdLst>
                <a:gd name="T0" fmla="*/ 296 w 399"/>
                <a:gd name="T1" fmla="*/ 107 h 247"/>
                <a:gd name="T2" fmla="*/ 296 w 399"/>
                <a:gd name="T3" fmla="*/ 107 h 247"/>
                <a:gd name="T4" fmla="*/ 275 w 399"/>
                <a:gd name="T5" fmla="*/ 100 h 247"/>
                <a:gd name="T6" fmla="*/ 254 w 399"/>
                <a:gd name="T7" fmla="*/ 94 h 247"/>
                <a:gd name="T8" fmla="*/ 214 w 399"/>
                <a:gd name="T9" fmla="*/ 87 h 247"/>
                <a:gd name="T10" fmla="*/ 214 w 399"/>
                <a:gd name="T11" fmla="*/ 0 h 247"/>
                <a:gd name="T12" fmla="*/ 0 w 399"/>
                <a:gd name="T13" fmla="*/ 124 h 247"/>
                <a:gd name="T14" fmla="*/ 214 w 399"/>
                <a:gd name="T15" fmla="*/ 247 h 247"/>
                <a:gd name="T16" fmla="*/ 214 w 399"/>
                <a:gd name="T17" fmla="*/ 162 h 247"/>
                <a:gd name="T18" fmla="*/ 214 w 399"/>
                <a:gd name="T19" fmla="*/ 162 h 247"/>
                <a:gd name="T20" fmla="*/ 243 w 399"/>
                <a:gd name="T21" fmla="*/ 160 h 247"/>
                <a:gd name="T22" fmla="*/ 273 w 399"/>
                <a:gd name="T23" fmla="*/ 160 h 247"/>
                <a:gd name="T24" fmla="*/ 303 w 399"/>
                <a:gd name="T25" fmla="*/ 162 h 247"/>
                <a:gd name="T26" fmla="*/ 330 w 399"/>
                <a:gd name="T27" fmla="*/ 165 h 247"/>
                <a:gd name="T28" fmla="*/ 330 w 399"/>
                <a:gd name="T29" fmla="*/ 165 h 247"/>
                <a:gd name="T30" fmla="*/ 364 w 399"/>
                <a:gd name="T31" fmla="*/ 172 h 247"/>
                <a:gd name="T32" fmla="*/ 385 w 399"/>
                <a:gd name="T33" fmla="*/ 177 h 247"/>
                <a:gd name="T34" fmla="*/ 396 w 399"/>
                <a:gd name="T35" fmla="*/ 183 h 247"/>
                <a:gd name="T36" fmla="*/ 399 w 399"/>
                <a:gd name="T37" fmla="*/ 184 h 247"/>
                <a:gd name="T38" fmla="*/ 399 w 399"/>
                <a:gd name="T39" fmla="*/ 184 h 247"/>
                <a:gd name="T40" fmla="*/ 390 w 399"/>
                <a:gd name="T41" fmla="*/ 174 h 247"/>
                <a:gd name="T42" fmla="*/ 368 w 399"/>
                <a:gd name="T43" fmla="*/ 152 h 247"/>
                <a:gd name="T44" fmla="*/ 353 w 399"/>
                <a:gd name="T45" fmla="*/ 139 h 247"/>
                <a:gd name="T46" fmla="*/ 334 w 399"/>
                <a:gd name="T47" fmla="*/ 127 h 247"/>
                <a:gd name="T48" fmla="*/ 316 w 399"/>
                <a:gd name="T49" fmla="*/ 115 h 247"/>
                <a:gd name="T50" fmla="*/ 296 w 399"/>
                <a:gd name="T51" fmla="*/ 107 h 247"/>
                <a:gd name="T52" fmla="*/ 296 w 399"/>
                <a:gd name="T53" fmla="*/ 10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9" h="247">
                  <a:moveTo>
                    <a:pt x="296" y="107"/>
                  </a:moveTo>
                  <a:lnTo>
                    <a:pt x="296" y="107"/>
                  </a:lnTo>
                  <a:lnTo>
                    <a:pt x="275" y="100"/>
                  </a:lnTo>
                  <a:lnTo>
                    <a:pt x="254" y="94"/>
                  </a:lnTo>
                  <a:lnTo>
                    <a:pt x="214" y="87"/>
                  </a:lnTo>
                  <a:lnTo>
                    <a:pt x="214" y="0"/>
                  </a:lnTo>
                  <a:lnTo>
                    <a:pt x="0" y="124"/>
                  </a:lnTo>
                  <a:lnTo>
                    <a:pt x="214" y="247"/>
                  </a:lnTo>
                  <a:lnTo>
                    <a:pt x="214" y="162"/>
                  </a:lnTo>
                  <a:lnTo>
                    <a:pt x="214" y="162"/>
                  </a:lnTo>
                  <a:lnTo>
                    <a:pt x="243" y="160"/>
                  </a:lnTo>
                  <a:lnTo>
                    <a:pt x="273" y="160"/>
                  </a:lnTo>
                  <a:lnTo>
                    <a:pt x="303" y="162"/>
                  </a:lnTo>
                  <a:lnTo>
                    <a:pt x="330" y="165"/>
                  </a:lnTo>
                  <a:lnTo>
                    <a:pt x="330" y="165"/>
                  </a:lnTo>
                  <a:lnTo>
                    <a:pt x="364" y="172"/>
                  </a:lnTo>
                  <a:lnTo>
                    <a:pt x="385" y="177"/>
                  </a:lnTo>
                  <a:lnTo>
                    <a:pt x="396" y="183"/>
                  </a:lnTo>
                  <a:lnTo>
                    <a:pt x="399" y="184"/>
                  </a:lnTo>
                  <a:lnTo>
                    <a:pt x="399" y="184"/>
                  </a:lnTo>
                  <a:lnTo>
                    <a:pt x="390" y="174"/>
                  </a:lnTo>
                  <a:lnTo>
                    <a:pt x="368" y="152"/>
                  </a:lnTo>
                  <a:lnTo>
                    <a:pt x="353" y="139"/>
                  </a:lnTo>
                  <a:lnTo>
                    <a:pt x="334" y="127"/>
                  </a:lnTo>
                  <a:lnTo>
                    <a:pt x="316" y="115"/>
                  </a:lnTo>
                  <a:lnTo>
                    <a:pt x="296" y="107"/>
                  </a:lnTo>
                  <a:lnTo>
                    <a:pt x="296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9"/>
            <p:cNvSpPr>
              <a:spLocks/>
            </p:cNvSpPr>
            <p:nvPr/>
          </p:nvSpPr>
          <p:spPr bwMode="auto">
            <a:xfrm>
              <a:off x="3308351" y="1894110"/>
              <a:ext cx="314325" cy="196850"/>
            </a:xfrm>
            <a:custGeom>
              <a:avLst/>
              <a:gdLst>
                <a:gd name="T0" fmla="*/ 102 w 397"/>
                <a:gd name="T1" fmla="*/ 140 h 247"/>
                <a:gd name="T2" fmla="*/ 102 w 397"/>
                <a:gd name="T3" fmla="*/ 140 h 247"/>
                <a:gd name="T4" fmla="*/ 123 w 397"/>
                <a:gd name="T5" fmla="*/ 146 h 247"/>
                <a:gd name="T6" fmla="*/ 144 w 397"/>
                <a:gd name="T7" fmla="*/ 151 h 247"/>
                <a:gd name="T8" fmla="*/ 183 w 397"/>
                <a:gd name="T9" fmla="*/ 160 h 247"/>
                <a:gd name="T10" fmla="*/ 183 w 397"/>
                <a:gd name="T11" fmla="*/ 247 h 247"/>
                <a:gd name="T12" fmla="*/ 397 w 397"/>
                <a:gd name="T13" fmla="*/ 123 h 247"/>
                <a:gd name="T14" fmla="*/ 183 w 397"/>
                <a:gd name="T15" fmla="*/ 0 h 247"/>
                <a:gd name="T16" fmla="*/ 183 w 397"/>
                <a:gd name="T17" fmla="*/ 85 h 247"/>
                <a:gd name="T18" fmla="*/ 183 w 397"/>
                <a:gd name="T19" fmla="*/ 85 h 247"/>
                <a:gd name="T20" fmla="*/ 155 w 397"/>
                <a:gd name="T21" fmla="*/ 87 h 247"/>
                <a:gd name="T22" fmla="*/ 124 w 397"/>
                <a:gd name="T23" fmla="*/ 87 h 247"/>
                <a:gd name="T24" fmla="*/ 95 w 397"/>
                <a:gd name="T25" fmla="*/ 85 h 247"/>
                <a:gd name="T26" fmla="*/ 68 w 397"/>
                <a:gd name="T27" fmla="*/ 83 h 247"/>
                <a:gd name="T28" fmla="*/ 68 w 397"/>
                <a:gd name="T29" fmla="*/ 83 h 247"/>
                <a:gd name="T30" fmla="*/ 35 w 397"/>
                <a:gd name="T31" fmla="*/ 76 h 247"/>
                <a:gd name="T32" fmla="*/ 14 w 397"/>
                <a:gd name="T33" fmla="*/ 69 h 247"/>
                <a:gd name="T34" fmla="*/ 2 w 397"/>
                <a:gd name="T35" fmla="*/ 64 h 247"/>
                <a:gd name="T36" fmla="*/ 0 w 397"/>
                <a:gd name="T37" fmla="*/ 63 h 247"/>
                <a:gd name="T38" fmla="*/ 0 w 397"/>
                <a:gd name="T39" fmla="*/ 63 h 247"/>
                <a:gd name="T40" fmla="*/ 8 w 397"/>
                <a:gd name="T41" fmla="*/ 73 h 247"/>
                <a:gd name="T42" fmla="*/ 30 w 397"/>
                <a:gd name="T43" fmla="*/ 94 h 247"/>
                <a:gd name="T44" fmla="*/ 46 w 397"/>
                <a:gd name="T45" fmla="*/ 108 h 247"/>
                <a:gd name="T46" fmla="*/ 64 w 397"/>
                <a:gd name="T47" fmla="*/ 121 h 247"/>
                <a:gd name="T48" fmla="*/ 82 w 397"/>
                <a:gd name="T49" fmla="*/ 132 h 247"/>
                <a:gd name="T50" fmla="*/ 102 w 397"/>
                <a:gd name="T51" fmla="*/ 140 h 247"/>
                <a:gd name="T52" fmla="*/ 102 w 397"/>
                <a:gd name="T53" fmla="*/ 1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7" h="247">
                  <a:moveTo>
                    <a:pt x="102" y="140"/>
                  </a:moveTo>
                  <a:lnTo>
                    <a:pt x="102" y="140"/>
                  </a:lnTo>
                  <a:lnTo>
                    <a:pt x="123" y="146"/>
                  </a:lnTo>
                  <a:lnTo>
                    <a:pt x="144" y="151"/>
                  </a:lnTo>
                  <a:lnTo>
                    <a:pt x="183" y="160"/>
                  </a:lnTo>
                  <a:lnTo>
                    <a:pt x="183" y="247"/>
                  </a:lnTo>
                  <a:lnTo>
                    <a:pt x="397" y="123"/>
                  </a:lnTo>
                  <a:lnTo>
                    <a:pt x="183" y="0"/>
                  </a:lnTo>
                  <a:lnTo>
                    <a:pt x="183" y="85"/>
                  </a:lnTo>
                  <a:lnTo>
                    <a:pt x="183" y="85"/>
                  </a:lnTo>
                  <a:lnTo>
                    <a:pt x="155" y="87"/>
                  </a:lnTo>
                  <a:lnTo>
                    <a:pt x="124" y="87"/>
                  </a:lnTo>
                  <a:lnTo>
                    <a:pt x="95" y="85"/>
                  </a:lnTo>
                  <a:lnTo>
                    <a:pt x="68" y="83"/>
                  </a:lnTo>
                  <a:lnTo>
                    <a:pt x="68" y="83"/>
                  </a:lnTo>
                  <a:lnTo>
                    <a:pt x="35" y="76"/>
                  </a:lnTo>
                  <a:lnTo>
                    <a:pt x="14" y="69"/>
                  </a:lnTo>
                  <a:lnTo>
                    <a:pt x="2" y="64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8" y="73"/>
                  </a:lnTo>
                  <a:lnTo>
                    <a:pt x="30" y="94"/>
                  </a:lnTo>
                  <a:lnTo>
                    <a:pt x="46" y="108"/>
                  </a:lnTo>
                  <a:lnTo>
                    <a:pt x="64" y="121"/>
                  </a:lnTo>
                  <a:lnTo>
                    <a:pt x="82" y="132"/>
                  </a:lnTo>
                  <a:lnTo>
                    <a:pt x="102" y="140"/>
                  </a:lnTo>
                  <a:lnTo>
                    <a:pt x="102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220"/>
            <p:cNvSpPr>
              <a:spLocks/>
            </p:cNvSpPr>
            <p:nvPr/>
          </p:nvSpPr>
          <p:spPr bwMode="auto">
            <a:xfrm>
              <a:off x="3241676" y="1744885"/>
              <a:ext cx="315913" cy="195263"/>
            </a:xfrm>
            <a:custGeom>
              <a:avLst/>
              <a:gdLst>
                <a:gd name="T0" fmla="*/ 296 w 399"/>
                <a:gd name="T1" fmla="*/ 107 h 247"/>
                <a:gd name="T2" fmla="*/ 296 w 399"/>
                <a:gd name="T3" fmla="*/ 107 h 247"/>
                <a:gd name="T4" fmla="*/ 275 w 399"/>
                <a:gd name="T5" fmla="*/ 100 h 247"/>
                <a:gd name="T6" fmla="*/ 254 w 399"/>
                <a:gd name="T7" fmla="*/ 94 h 247"/>
                <a:gd name="T8" fmla="*/ 214 w 399"/>
                <a:gd name="T9" fmla="*/ 87 h 247"/>
                <a:gd name="T10" fmla="*/ 214 w 399"/>
                <a:gd name="T11" fmla="*/ 0 h 247"/>
                <a:gd name="T12" fmla="*/ 0 w 399"/>
                <a:gd name="T13" fmla="*/ 124 h 247"/>
                <a:gd name="T14" fmla="*/ 214 w 399"/>
                <a:gd name="T15" fmla="*/ 247 h 247"/>
                <a:gd name="T16" fmla="*/ 214 w 399"/>
                <a:gd name="T17" fmla="*/ 162 h 247"/>
                <a:gd name="T18" fmla="*/ 214 w 399"/>
                <a:gd name="T19" fmla="*/ 162 h 247"/>
                <a:gd name="T20" fmla="*/ 243 w 399"/>
                <a:gd name="T21" fmla="*/ 160 h 247"/>
                <a:gd name="T22" fmla="*/ 273 w 399"/>
                <a:gd name="T23" fmla="*/ 160 h 247"/>
                <a:gd name="T24" fmla="*/ 303 w 399"/>
                <a:gd name="T25" fmla="*/ 162 h 247"/>
                <a:gd name="T26" fmla="*/ 330 w 399"/>
                <a:gd name="T27" fmla="*/ 165 h 247"/>
                <a:gd name="T28" fmla="*/ 330 w 399"/>
                <a:gd name="T29" fmla="*/ 165 h 247"/>
                <a:gd name="T30" fmla="*/ 364 w 399"/>
                <a:gd name="T31" fmla="*/ 172 h 247"/>
                <a:gd name="T32" fmla="*/ 385 w 399"/>
                <a:gd name="T33" fmla="*/ 177 h 247"/>
                <a:gd name="T34" fmla="*/ 396 w 399"/>
                <a:gd name="T35" fmla="*/ 183 h 247"/>
                <a:gd name="T36" fmla="*/ 399 w 399"/>
                <a:gd name="T37" fmla="*/ 184 h 247"/>
                <a:gd name="T38" fmla="*/ 399 w 399"/>
                <a:gd name="T39" fmla="*/ 184 h 247"/>
                <a:gd name="T40" fmla="*/ 390 w 399"/>
                <a:gd name="T41" fmla="*/ 174 h 247"/>
                <a:gd name="T42" fmla="*/ 368 w 399"/>
                <a:gd name="T43" fmla="*/ 152 h 247"/>
                <a:gd name="T44" fmla="*/ 353 w 399"/>
                <a:gd name="T45" fmla="*/ 139 h 247"/>
                <a:gd name="T46" fmla="*/ 334 w 399"/>
                <a:gd name="T47" fmla="*/ 127 h 247"/>
                <a:gd name="T48" fmla="*/ 316 w 399"/>
                <a:gd name="T49" fmla="*/ 115 h 247"/>
                <a:gd name="T50" fmla="*/ 296 w 399"/>
                <a:gd name="T51" fmla="*/ 107 h 247"/>
                <a:gd name="T52" fmla="*/ 296 w 399"/>
                <a:gd name="T53" fmla="*/ 10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9" h="247">
                  <a:moveTo>
                    <a:pt x="296" y="107"/>
                  </a:moveTo>
                  <a:lnTo>
                    <a:pt x="296" y="107"/>
                  </a:lnTo>
                  <a:lnTo>
                    <a:pt x="275" y="100"/>
                  </a:lnTo>
                  <a:lnTo>
                    <a:pt x="254" y="94"/>
                  </a:lnTo>
                  <a:lnTo>
                    <a:pt x="214" y="87"/>
                  </a:lnTo>
                  <a:lnTo>
                    <a:pt x="214" y="0"/>
                  </a:lnTo>
                  <a:lnTo>
                    <a:pt x="0" y="124"/>
                  </a:lnTo>
                  <a:lnTo>
                    <a:pt x="214" y="247"/>
                  </a:lnTo>
                  <a:lnTo>
                    <a:pt x="214" y="162"/>
                  </a:lnTo>
                  <a:lnTo>
                    <a:pt x="214" y="162"/>
                  </a:lnTo>
                  <a:lnTo>
                    <a:pt x="243" y="160"/>
                  </a:lnTo>
                  <a:lnTo>
                    <a:pt x="273" y="160"/>
                  </a:lnTo>
                  <a:lnTo>
                    <a:pt x="303" y="162"/>
                  </a:lnTo>
                  <a:lnTo>
                    <a:pt x="330" y="165"/>
                  </a:lnTo>
                  <a:lnTo>
                    <a:pt x="330" y="165"/>
                  </a:lnTo>
                  <a:lnTo>
                    <a:pt x="364" y="172"/>
                  </a:lnTo>
                  <a:lnTo>
                    <a:pt x="385" y="177"/>
                  </a:lnTo>
                  <a:lnTo>
                    <a:pt x="396" y="183"/>
                  </a:lnTo>
                  <a:lnTo>
                    <a:pt x="399" y="184"/>
                  </a:lnTo>
                  <a:lnTo>
                    <a:pt x="399" y="184"/>
                  </a:lnTo>
                  <a:lnTo>
                    <a:pt x="390" y="174"/>
                  </a:lnTo>
                  <a:lnTo>
                    <a:pt x="368" y="152"/>
                  </a:lnTo>
                  <a:lnTo>
                    <a:pt x="353" y="139"/>
                  </a:lnTo>
                  <a:lnTo>
                    <a:pt x="334" y="127"/>
                  </a:lnTo>
                  <a:lnTo>
                    <a:pt x="316" y="115"/>
                  </a:lnTo>
                  <a:lnTo>
                    <a:pt x="296" y="107"/>
                  </a:lnTo>
                  <a:lnTo>
                    <a:pt x="296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221"/>
            <p:cNvSpPr>
              <a:spLocks/>
            </p:cNvSpPr>
            <p:nvPr/>
          </p:nvSpPr>
          <p:spPr bwMode="auto">
            <a:xfrm>
              <a:off x="3308351" y="1894110"/>
              <a:ext cx="314325" cy="196850"/>
            </a:xfrm>
            <a:custGeom>
              <a:avLst/>
              <a:gdLst>
                <a:gd name="T0" fmla="*/ 102 w 397"/>
                <a:gd name="T1" fmla="*/ 140 h 247"/>
                <a:gd name="T2" fmla="*/ 102 w 397"/>
                <a:gd name="T3" fmla="*/ 140 h 247"/>
                <a:gd name="T4" fmla="*/ 123 w 397"/>
                <a:gd name="T5" fmla="*/ 146 h 247"/>
                <a:gd name="T6" fmla="*/ 144 w 397"/>
                <a:gd name="T7" fmla="*/ 151 h 247"/>
                <a:gd name="T8" fmla="*/ 183 w 397"/>
                <a:gd name="T9" fmla="*/ 160 h 247"/>
                <a:gd name="T10" fmla="*/ 183 w 397"/>
                <a:gd name="T11" fmla="*/ 247 h 247"/>
                <a:gd name="T12" fmla="*/ 397 w 397"/>
                <a:gd name="T13" fmla="*/ 123 h 247"/>
                <a:gd name="T14" fmla="*/ 183 w 397"/>
                <a:gd name="T15" fmla="*/ 0 h 247"/>
                <a:gd name="T16" fmla="*/ 183 w 397"/>
                <a:gd name="T17" fmla="*/ 85 h 247"/>
                <a:gd name="T18" fmla="*/ 183 w 397"/>
                <a:gd name="T19" fmla="*/ 85 h 247"/>
                <a:gd name="T20" fmla="*/ 155 w 397"/>
                <a:gd name="T21" fmla="*/ 87 h 247"/>
                <a:gd name="T22" fmla="*/ 124 w 397"/>
                <a:gd name="T23" fmla="*/ 87 h 247"/>
                <a:gd name="T24" fmla="*/ 95 w 397"/>
                <a:gd name="T25" fmla="*/ 85 h 247"/>
                <a:gd name="T26" fmla="*/ 68 w 397"/>
                <a:gd name="T27" fmla="*/ 83 h 247"/>
                <a:gd name="T28" fmla="*/ 68 w 397"/>
                <a:gd name="T29" fmla="*/ 83 h 247"/>
                <a:gd name="T30" fmla="*/ 35 w 397"/>
                <a:gd name="T31" fmla="*/ 76 h 247"/>
                <a:gd name="T32" fmla="*/ 14 w 397"/>
                <a:gd name="T33" fmla="*/ 69 h 247"/>
                <a:gd name="T34" fmla="*/ 2 w 397"/>
                <a:gd name="T35" fmla="*/ 64 h 247"/>
                <a:gd name="T36" fmla="*/ 0 w 397"/>
                <a:gd name="T37" fmla="*/ 63 h 247"/>
                <a:gd name="T38" fmla="*/ 0 w 397"/>
                <a:gd name="T39" fmla="*/ 63 h 247"/>
                <a:gd name="T40" fmla="*/ 8 w 397"/>
                <a:gd name="T41" fmla="*/ 73 h 247"/>
                <a:gd name="T42" fmla="*/ 30 w 397"/>
                <a:gd name="T43" fmla="*/ 94 h 247"/>
                <a:gd name="T44" fmla="*/ 46 w 397"/>
                <a:gd name="T45" fmla="*/ 108 h 247"/>
                <a:gd name="T46" fmla="*/ 64 w 397"/>
                <a:gd name="T47" fmla="*/ 121 h 247"/>
                <a:gd name="T48" fmla="*/ 82 w 397"/>
                <a:gd name="T49" fmla="*/ 132 h 247"/>
                <a:gd name="T50" fmla="*/ 102 w 397"/>
                <a:gd name="T51" fmla="*/ 140 h 247"/>
                <a:gd name="T52" fmla="*/ 102 w 397"/>
                <a:gd name="T53" fmla="*/ 1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7" h="247">
                  <a:moveTo>
                    <a:pt x="102" y="140"/>
                  </a:moveTo>
                  <a:lnTo>
                    <a:pt x="102" y="140"/>
                  </a:lnTo>
                  <a:lnTo>
                    <a:pt x="123" y="146"/>
                  </a:lnTo>
                  <a:lnTo>
                    <a:pt x="144" y="151"/>
                  </a:lnTo>
                  <a:lnTo>
                    <a:pt x="183" y="160"/>
                  </a:lnTo>
                  <a:lnTo>
                    <a:pt x="183" y="247"/>
                  </a:lnTo>
                  <a:lnTo>
                    <a:pt x="397" y="123"/>
                  </a:lnTo>
                  <a:lnTo>
                    <a:pt x="183" y="0"/>
                  </a:lnTo>
                  <a:lnTo>
                    <a:pt x="183" y="85"/>
                  </a:lnTo>
                  <a:lnTo>
                    <a:pt x="183" y="85"/>
                  </a:lnTo>
                  <a:lnTo>
                    <a:pt x="155" y="87"/>
                  </a:lnTo>
                  <a:lnTo>
                    <a:pt x="124" y="87"/>
                  </a:lnTo>
                  <a:lnTo>
                    <a:pt x="95" y="85"/>
                  </a:lnTo>
                  <a:lnTo>
                    <a:pt x="68" y="83"/>
                  </a:lnTo>
                  <a:lnTo>
                    <a:pt x="68" y="83"/>
                  </a:lnTo>
                  <a:lnTo>
                    <a:pt x="35" y="76"/>
                  </a:lnTo>
                  <a:lnTo>
                    <a:pt x="14" y="69"/>
                  </a:lnTo>
                  <a:lnTo>
                    <a:pt x="2" y="64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8" y="73"/>
                  </a:lnTo>
                  <a:lnTo>
                    <a:pt x="30" y="94"/>
                  </a:lnTo>
                  <a:lnTo>
                    <a:pt x="46" y="108"/>
                  </a:lnTo>
                  <a:lnTo>
                    <a:pt x="64" y="121"/>
                  </a:lnTo>
                  <a:lnTo>
                    <a:pt x="82" y="132"/>
                  </a:lnTo>
                  <a:lnTo>
                    <a:pt x="102" y="140"/>
                  </a:lnTo>
                  <a:lnTo>
                    <a:pt x="102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0074764" y="4386042"/>
            <a:ext cx="827408" cy="772806"/>
            <a:chOff x="9999663" y="3278188"/>
            <a:chExt cx="312738" cy="292100"/>
          </a:xfrm>
          <a:solidFill>
            <a:schemeClr val="bg1"/>
          </a:solidFill>
        </p:grpSpPr>
        <p:sp>
          <p:nvSpPr>
            <p:cNvPr id="150" name="Freeform 329"/>
            <p:cNvSpPr>
              <a:spLocks/>
            </p:cNvSpPr>
            <p:nvPr/>
          </p:nvSpPr>
          <p:spPr bwMode="auto">
            <a:xfrm>
              <a:off x="10037763" y="3421063"/>
              <a:ext cx="57150" cy="103188"/>
            </a:xfrm>
            <a:custGeom>
              <a:avLst/>
              <a:gdLst>
                <a:gd name="T0" fmla="*/ 9 w 36"/>
                <a:gd name="T1" fmla="*/ 0 h 66"/>
                <a:gd name="T2" fmla="*/ 0 w 36"/>
                <a:gd name="T3" fmla="*/ 9 h 66"/>
                <a:gd name="T4" fmla="*/ 0 w 36"/>
                <a:gd name="T5" fmla="*/ 56 h 66"/>
                <a:gd name="T6" fmla="*/ 9 w 36"/>
                <a:gd name="T7" fmla="*/ 66 h 66"/>
                <a:gd name="T8" fmla="*/ 26 w 36"/>
                <a:gd name="T9" fmla="*/ 66 h 66"/>
                <a:gd name="T10" fmla="*/ 36 w 36"/>
                <a:gd name="T11" fmla="*/ 56 h 66"/>
                <a:gd name="T12" fmla="*/ 36 w 36"/>
                <a:gd name="T13" fmla="*/ 9 h 66"/>
                <a:gd name="T14" fmla="*/ 26 w 36"/>
                <a:gd name="T15" fmla="*/ 0 h 66"/>
                <a:gd name="T16" fmla="*/ 9 w 36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6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6"/>
                    <a:pt x="9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31" y="66"/>
                    <a:pt x="36" y="61"/>
                    <a:pt x="36" y="56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4"/>
                    <a:pt x="31" y="0"/>
                    <a:pt x="26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330"/>
            <p:cNvSpPr>
              <a:spLocks/>
            </p:cNvSpPr>
            <p:nvPr/>
          </p:nvSpPr>
          <p:spPr bwMode="auto">
            <a:xfrm>
              <a:off x="10125076" y="3459163"/>
              <a:ext cx="57150" cy="65088"/>
            </a:xfrm>
            <a:custGeom>
              <a:avLst/>
              <a:gdLst>
                <a:gd name="T0" fmla="*/ 9 w 36"/>
                <a:gd name="T1" fmla="*/ 0 h 42"/>
                <a:gd name="T2" fmla="*/ 0 w 36"/>
                <a:gd name="T3" fmla="*/ 9 h 42"/>
                <a:gd name="T4" fmla="*/ 0 w 36"/>
                <a:gd name="T5" fmla="*/ 32 h 42"/>
                <a:gd name="T6" fmla="*/ 9 w 36"/>
                <a:gd name="T7" fmla="*/ 42 h 42"/>
                <a:gd name="T8" fmla="*/ 26 w 36"/>
                <a:gd name="T9" fmla="*/ 42 h 42"/>
                <a:gd name="T10" fmla="*/ 36 w 36"/>
                <a:gd name="T11" fmla="*/ 32 h 42"/>
                <a:gd name="T12" fmla="*/ 36 w 36"/>
                <a:gd name="T13" fmla="*/ 9 h 42"/>
                <a:gd name="T14" fmla="*/ 26 w 36"/>
                <a:gd name="T15" fmla="*/ 0 h 42"/>
                <a:gd name="T16" fmla="*/ 9 w 36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7"/>
                    <a:pt x="4" y="42"/>
                    <a:pt x="9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31" y="42"/>
                    <a:pt x="36" y="37"/>
                    <a:pt x="36" y="3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4"/>
                    <a:pt x="31" y="0"/>
                    <a:pt x="26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331"/>
            <p:cNvSpPr>
              <a:spLocks/>
            </p:cNvSpPr>
            <p:nvPr/>
          </p:nvSpPr>
          <p:spPr bwMode="auto">
            <a:xfrm>
              <a:off x="10213976" y="3376613"/>
              <a:ext cx="55563" cy="147638"/>
            </a:xfrm>
            <a:custGeom>
              <a:avLst/>
              <a:gdLst>
                <a:gd name="T0" fmla="*/ 26 w 36"/>
                <a:gd name="T1" fmla="*/ 0 h 94"/>
                <a:gd name="T2" fmla="*/ 9 w 36"/>
                <a:gd name="T3" fmla="*/ 0 h 94"/>
                <a:gd name="T4" fmla="*/ 0 w 36"/>
                <a:gd name="T5" fmla="*/ 9 h 94"/>
                <a:gd name="T6" fmla="*/ 0 w 36"/>
                <a:gd name="T7" fmla="*/ 84 h 94"/>
                <a:gd name="T8" fmla="*/ 9 w 36"/>
                <a:gd name="T9" fmla="*/ 94 h 94"/>
                <a:gd name="T10" fmla="*/ 26 w 36"/>
                <a:gd name="T11" fmla="*/ 94 h 94"/>
                <a:gd name="T12" fmla="*/ 36 w 36"/>
                <a:gd name="T13" fmla="*/ 84 h 94"/>
                <a:gd name="T14" fmla="*/ 36 w 36"/>
                <a:gd name="T15" fmla="*/ 9 h 94"/>
                <a:gd name="T16" fmla="*/ 26 w 36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94">
                  <a:moveTo>
                    <a:pt x="2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4"/>
                    <a:pt x="9" y="94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31" y="94"/>
                    <a:pt x="36" y="89"/>
                    <a:pt x="36" y="84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4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332"/>
            <p:cNvSpPr>
              <a:spLocks/>
            </p:cNvSpPr>
            <p:nvPr/>
          </p:nvSpPr>
          <p:spPr bwMode="auto">
            <a:xfrm>
              <a:off x="9999663" y="3544888"/>
              <a:ext cx="312738" cy="25400"/>
            </a:xfrm>
            <a:custGeom>
              <a:avLst/>
              <a:gdLst>
                <a:gd name="T0" fmla="*/ 191 w 199"/>
                <a:gd name="T1" fmla="*/ 0 h 16"/>
                <a:gd name="T2" fmla="*/ 8 w 199"/>
                <a:gd name="T3" fmla="*/ 0 h 16"/>
                <a:gd name="T4" fmla="*/ 0 w 199"/>
                <a:gd name="T5" fmla="*/ 8 h 16"/>
                <a:gd name="T6" fmla="*/ 0 w 199"/>
                <a:gd name="T7" fmla="*/ 8 h 16"/>
                <a:gd name="T8" fmla="*/ 8 w 199"/>
                <a:gd name="T9" fmla="*/ 16 h 16"/>
                <a:gd name="T10" fmla="*/ 191 w 199"/>
                <a:gd name="T11" fmla="*/ 16 h 16"/>
                <a:gd name="T12" fmla="*/ 199 w 199"/>
                <a:gd name="T13" fmla="*/ 8 h 16"/>
                <a:gd name="T14" fmla="*/ 199 w 199"/>
                <a:gd name="T15" fmla="*/ 8 h 16"/>
                <a:gd name="T16" fmla="*/ 191 w 199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16">
                  <a:moveTo>
                    <a:pt x="19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6" y="16"/>
                    <a:pt x="199" y="13"/>
                    <a:pt x="199" y="8"/>
                  </a:cubicBezTo>
                  <a:cubicBezTo>
                    <a:pt x="199" y="8"/>
                    <a:pt x="199" y="8"/>
                    <a:pt x="199" y="8"/>
                  </a:cubicBezTo>
                  <a:cubicBezTo>
                    <a:pt x="199" y="3"/>
                    <a:pt x="196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333"/>
            <p:cNvSpPr>
              <a:spLocks/>
            </p:cNvSpPr>
            <p:nvPr/>
          </p:nvSpPr>
          <p:spPr bwMode="auto">
            <a:xfrm>
              <a:off x="10020301" y="3278188"/>
              <a:ext cx="261938" cy="122238"/>
            </a:xfrm>
            <a:custGeom>
              <a:avLst/>
              <a:gdLst>
                <a:gd name="T0" fmla="*/ 8 w 167"/>
                <a:gd name="T1" fmla="*/ 68 h 78"/>
                <a:gd name="T2" fmla="*/ 28 w 167"/>
                <a:gd name="T3" fmla="*/ 48 h 78"/>
                <a:gd name="T4" fmla="*/ 82 w 167"/>
                <a:gd name="T5" fmla="*/ 77 h 78"/>
                <a:gd name="T6" fmla="*/ 84 w 167"/>
                <a:gd name="T7" fmla="*/ 78 h 78"/>
                <a:gd name="T8" fmla="*/ 87 w 167"/>
                <a:gd name="T9" fmla="*/ 77 h 78"/>
                <a:gd name="T10" fmla="*/ 148 w 167"/>
                <a:gd name="T11" fmla="*/ 22 h 78"/>
                <a:gd name="T12" fmla="*/ 154 w 167"/>
                <a:gd name="T13" fmla="*/ 28 h 78"/>
                <a:gd name="T14" fmla="*/ 155 w 167"/>
                <a:gd name="T15" fmla="*/ 29 h 78"/>
                <a:gd name="T16" fmla="*/ 156 w 167"/>
                <a:gd name="T17" fmla="*/ 28 h 78"/>
                <a:gd name="T18" fmla="*/ 158 w 167"/>
                <a:gd name="T19" fmla="*/ 26 h 78"/>
                <a:gd name="T20" fmla="*/ 166 w 167"/>
                <a:gd name="T21" fmla="*/ 2 h 78"/>
                <a:gd name="T22" fmla="*/ 166 w 167"/>
                <a:gd name="T23" fmla="*/ 0 h 78"/>
                <a:gd name="T24" fmla="*/ 165 w 167"/>
                <a:gd name="T25" fmla="*/ 0 h 78"/>
                <a:gd name="T26" fmla="*/ 164 w 167"/>
                <a:gd name="T27" fmla="*/ 0 h 78"/>
                <a:gd name="T28" fmla="*/ 140 w 167"/>
                <a:gd name="T29" fmla="*/ 9 h 78"/>
                <a:gd name="T30" fmla="*/ 139 w 167"/>
                <a:gd name="T31" fmla="*/ 10 h 78"/>
                <a:gd name="T32" fmla="*/ 138 w 167"/>
                <a:gd name="T33" fmla="*/ 12 h 78"/>
                <a:gd name="T34" fmla="*/ 138 w 167"/>
                <a:gd name="T35" fmla="*/ 13 h 78"/>
                <a:gd name="T36" fmla="*/ 142 w 167"/>
                <a:gd name="T37" fmla="*/ 17 h 78"/>
                <a:gd name="T38" fmla="*/ 83 w 167"/>
                <a:gd name="T39" fmla="*/ 69 h 78"/>
                <a:gd name="T40" fmla="*/ 29 w 167"/>
                <a:gd name="T41" fmla="*/ 40 h 78"/>
                <a:gd name="T42" fmla="*/ 25 w 167"/>
                <a:gd name="T43" fmla="*/ 41 h 78"/>
                <a:gd name="T44" fmla="*/ 2 w 167"/>
                <a:gd name="T45" fmla="*/ 63 h 78"/>
                <a:gd name="T46" fmla="*/ 2 w 167"/>
                <a:gd name="T47" fmla="*/ 68 h 78"/>
                <a:gd name="T48" fmla="*/ 8 w 167"/>
                <a:gd name="T49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7" h="78">
                  <a:moveTo>
                    <a:pt x="8" y="68"/>
                  </a:moveTo>
                  <a:cubicBezTo>
                    <a:pt x="28" y="48"/>
                    <a:pt x="28" y="48"/>
                    <a:pt x="28" y="4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3" y="78"/>
                    <a:pt x="83" y="78"/>
                    <a:pt x="84" y="78"/>
                  </a:cubicBezTo>
                  <a:cubicBezTo>
                    <a:pt x="85" y="78"/>
                    <a:pt x="86" y="78"/>
                    <a:pt x="87" y="77"/>
                  </a:cubicBezTo>
                  <a:cubicBezTo>
                    <a:pt x="148" y="22"/>
                    <a:pt x="148" y="22"/>
                    <a:pt x="148" y="22"/>
                  </a:cubicBezTo>
                  <a:cubicBezTo>
                    <a:pt x="154" y="28"/>
                    <a:pt x="154" y="28"/>
                    <a:pt x="154" y="28"/>
                  </a:cubicBezTo>
                  <a:cubicBezTo>
                    <a:pt x="154" y="29"/>
                    <a:pt x="154" y="29"/>
                    <a:pt x="155" y="29"/>
                  </a:cubicBezTo>
                  <a:cubicBezTo>
                    <a:pt x="155" y="29"/>
                    <a:pt x="156" y="28"/>
                    <a:pt x="156" y="28"/>
                  </a:cubicBezTo>
                  <a:cubicBezTo>
                    <a:pt x="157" y="27"/>
                    <a:pt x="157" y="26"/>
                    <a:pt x="158" y="26"/>
                  </a:cubicBezTo>
                  <a:cubicBezTo>
                    <a:pt x="158" y="26"/>
                    <a:pt x="163" y="11"/>
                    <a:pt x="166" y="2"/>
                  </a:cubicBezTo>
                  <a:cubicBezTo>
                    <a:pt x="166" y="2"/>
                    <a:pt x="167" y="1"/>
                    <a:pt x="166" y="0"/>
                  </a:cubicBezTo>
                  <a:cubicBezTo>
                    <a:pt x="166" y="0"/>
                    <a:pt x="165" y="0"/>
                    <a:pt x="165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39" y="10"/>
                    <a:pt x="139" y="10"/>
                  </a:cubicBezTo>
                  <a:cubicBezTo>
                    <a:pt x="138" y="11"/>
                    <a:pt x="138" y="12"/>
                    <a:pt x="138" y="12"/>
                  </a:cubicBezTo>
                  <a:cubicBezTo>
                    <a:pt x="138" y="12"/>
                    <a:pt x="138" y="13"/>
                    <a:pt x="138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9"/>
                    <a:pt x="26" y="39"/>
                    <a:pt x="25" y="41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0" y="64"/>
                    <a:pt x="0" y="67"/>
                    <a:pt x="2" y="68"/>
                  </a:cubicBezTo>
                  <a:cubicBezTo>
                    <a:pt x="4" y="70"/>
                    <a:pt x="6" y="70"/>
                    <a:pt x="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38591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4834" y="2190426"/>
            <a:ext cx="2813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eiryo UI" panose="020B0604030504040204" pitchFamily="34" charset="-128"/>
              </a:rPr>
              <a:t>Chapter.6</a:t>
            </a:r>
            <a:endParaRPr lang="zh-CN" altLang="en-US" sz="4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Meiryo UI" panose="020B06040305040402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4834" y="2996984"/>
            <a:ext cx="7558479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心理辅导师</a:t>
            </a:r>
          </a:p>
        </p:txBody>
      </p:sp>
      <p:sp>
        <p:nvSpPr>
          <p:cNvPr id="9" name="矩形 8"/>
          <p:cNvSpPr/>
          <p:nvPr/>
        </p:nvSpPr>
        <p:spPr>
          <a:xfrm>
            <a:off x="524058" y="1086837"/>
            <a:ext cx="166915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过渡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页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lvl="0" algn="ctr">
              <a:lnSpc>
                <a:spcPct val="112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  <a:latin typeface="+mj-lt"/>
                <a:ea typeface="微软雅黑 Light" panose="020B0502040204020203" pitchFamily="34" charset="-122"/>
              </a:rPr>
              <a:t>TRANSITION PAGE </a:t>
            </a:r>
          </a:p>
        </p:txBody>
      </p:sp>
    </p:spTree>
    <p:extLst>
      <p:ext uri="{BB962C8B-B14F-4D97-AF65-F5344CB8AC3E}">
        <p14:creationId xmlns:p14="http://schemas.microsoft.com/office/powerpoint/2010/main" xmlns="" val="356462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圆角矩形 55"/>
          <p:cNvSpPr/>
          <p:nvPr/>
        </p:nvSpPr>
        <p:spPr>
          <a:xfrm>
            <a:off x="7570690" y="1795082"/>
            <a:ext cx="3671047" cy="516855"/>
          </a:xfrm>
          <a:prstGeom prst="roundRect">
            <a:avLst>
              <a:gd name="adj" fmla="val 5242"/>
            </a:avLst>
          </a:prstGeom>
          <a:solidFill>
            <a:srgbClr val="E463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一般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心理咨询师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371600" y="716804"/>
            <a:ext cx="4140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6.1 EAP</a:t>
            </a:r>
            <a:r>
              <a:rPr lang="zh-CN" altLang="en-US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心理辅导师与一般心理咨询师的区别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2918012" y="1795082"/>
            <a:ext cx="3988637" cy="516855"/>
          </a:xfrm>
          <a:prstGeom prst="roundRect">
            <a:avLst>
              <a:gd name="adj" fmla="val 5242"/>
            </a:avLst>
          </a:prstGeom>
          <a:solidFill>
            <a:srgbClr val="8CB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心理辅导师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657877" y="1482009"/>
            <a:ext cx="1143000" cy="1143000"/>
          </a:xfrm>
          <a:prstGeom prst="ellipse">
            <a:avLst/>
          </a:prstGeom>
          <a:solidFill>
            <a:srgbClr val="806D3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5400" dirty="0" smtClean="0">
                <a:latin typeface="+mj-lt"/>
              </a:rPr>
              <a:t>VS</a:t>
            </a:r>
            <a:endParaRPr lang="zh-CN" altLang="en-US" sz="5400" dirty="0">
              <a:latin typeface="+mj-lt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5707104"/>
              </p:ext>
            </p:extLst>
          </p:nvPr>
        </p:nvGraphicFramePr>
        <p:xfrm>
          <a:off x="1450976" y="2750172"/>
          <a:ext cx="9790762" cy="3627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036"/>
                <a:gridCol w="4061012"/>
                <a:gridCol w="551329"/>
                <a:gridCol w="3711385"/>
              </a:tblGrid>
              <a:tr h="1055346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rgbClr val="806D3E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pitchFamily="34" charset="-122"/>
                        </a:rPr>
                        <a:t>服务对象</a:t>
                      </a:r>
                      <a:endParaRPr lang="zh-CN" altLang="en-US" b="0" dirty="0">
                        <a:solidFill>
                          <a:srgbClr val="806D3E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除了要对寻求帮助的员工负责，还要对企业负责，</a:t>
                      </a:r>
                      <a:r>
                        <a:rPr lang="en-US" altLang="zh-CN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EAP</a:t>
                      </a:r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咨询师需要具备多重客户的重要理念</a:t>
                      </a: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只需要服务于来寻求帮助的个体或者群体</a:t>
                      </a: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095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0" kern="1200" dirty="0" smtClean="0">
                          <a:solidFill>
                            <a:srgbClr val="806D3E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pitchFamily="34" charset="-122"/>
                        </a:rPr>
                        <a:t>咨询目标</a:t>
                      </a:r>
                      <a:endParaRPr lang="zh-CN" altLang="en-US" b="0" dirty="0">
                        <a:solidFill>
                          <a:srgbClr val="806D3E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帮助</a:t>
                      </a:r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个人成长，</a:t>
                      </a:r>
                      <a:r>
                        <a:rPr lang="zh-CN" altLang="zh-CN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协调组织内部的关系、</a:t>
                      </a:r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协助</a:t>
                      </a:r>
                      <a:r>
                        <a:rPr lang="zh-CN" altLang="zh-CN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提高组织的绩效水平</a:t>
                      </a: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帮助来访者促进自我的身心健康，帮助来访者实现自我成长</a:t>
                      </a: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8188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0" kern="1200" dirty="0" smtClean="0">
                          <a:solidFill>
                            <a:srgbClr val="806D3E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pitchFamily="34" charset="-122"/>
                        </a:rPr>
                        <a:t>问题侧重点</a:t>
                      </a:r>
                      <a:endParaRPr lang="zh-CN" altLang="en-US" b="0" dirty="0">
                        <a:solidFill>
                          <a:srgbClr val="806D3E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重点是在员工的职场身心健康上，包括家庭问题和工作平衡、压力管理和个人职业发展等问题</a:t>
                      </a: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根据来访者的需求确定咨询重点</a:t>
                      </a: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3129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0" kern="1200" dirty="0" smtClean="0">
                          <a:solidFill>
                            <a:srgbClr val="806D3E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pitchFamily="34" charset="-122"/>
                        </a:rPr>
                        <a:t>咨询付费方</a:t>
                      </a:r>
                      <a:endParaRPr lang="zh-CN" altLang="en-US" b="0" dirty="0">
                        <a:solidFill>
                          <a:srgbClr val="806D3E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企业（</a:t>
                      </a:r>
                      <a:r>
                        <a:rPr lang="en-US" altLang="zh-CN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EAP</a:t>
                      </a:r>
                      <a:r>
                        <a:rPr lang="zh-CN" altLang="zh-CN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服务是员工的一种福利</a:t>
                      </a:r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）</a:t>
                      </a: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来访者</a:t>
                      </a:r>
                      <a:endParaRPr lang="zh-CN" altLang="en-US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20387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1371600" y="716804"/>
            <a:ext cx="3560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6.2 EAP</a:t>
            </a:r>
            <a:r>
              <a:rPr lang="zh-CN" altLang="en-US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心理辅导师应具备的人格特质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626152" y="1530928"/>
            <a:ext cx="2268100" cy="2268099"/>
          </a:xfrm>
          <a:prstGeom prst="ellipse">
            <a:avLst/>
          </a:prstGeom>
          <a:solidFill>
            <a:srgbClr val="8FC3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6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真诚</a:t>
            </a:r>
            <a:endParaRPr lang="en-US" altLang="zh-CN" sz="6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尊重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欣赏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专注</a:t>
            </a:r>
          </a:p>
        </p:txBody>
      </p:sp>
      <p:sp>
        <p:nvSpPr>
          <p:cNvPr id="9" name="椭圆 8"/>
          <p:cNvSpPr/>
          <p:nvPr/>
        </p:nvSpPr>
        <p:spPr>
          <a:xfrm>
            <a:off x="7403089" y="3051677"/>
            <a:ext cx="1944000" cy="1944000"/>
          </a:xfrm>
          <a:prstGeom prst="ellipse">
            <a:avLst/>
          </a:prstGeom>
          <a:solidFill>
            <a:srgbClr val="8FC3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安全感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值得信赖</a:t>
            </a:r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5785054" y="3784957"/>
            <a:ext cx="1692000" cy="1692000"/>
          </a:xfrm>
          <a:prstGeom prst="ellipse">
            <a:avLst/>
          </a:prstGeom>
          <a:solidFill>
            <a:srgbClr val="8FC3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责任感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完成使命</a:t>
            </a:r>
            <a:endParaRPr lang="zh-CN" altLang="en-US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137253" y="2875386"/>
            <a:ext cx="1847278" cy="1847277"/>
          </a:xfrm>
          <a:prstGeom prst="ellipse">
            <a:avLst/>
          </a:prstGeom>
          <a:solidFill>
            <a:srgbClr val="8FC3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宽容</a:t>
            </a:r>
            <a:endParaRPr lang="en-US" altLang="zh-CN" sz="4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耐心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中立</a:t>
            </a: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7894252" y="1754655"/>
            <a:ext cx="1282955" cy="1282955"/>
          </a:xfrm>
          <a:prstGeom prst="ellipse">
            <a:avLst/>
          </a:prstGeom>
          <a:solidFill>
            <a:srgbClr val="8FC3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自信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自我认同</a:t>
            </a:r>
            <a:endParaRPr lang="zh-CN" altLang="en-US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3008536" y="3578435"/>
            <a:ext cx="1152000" cy="1152000"/>
          </a:xfrm>
          <a:prstGeom prst="ellipse">
            <a:avLst/>
          </a:prstGeom>
          <a:solidFill>
            <a:srgbClr val="8FC3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精力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充沛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8961287" y="2587609"/>
            <a:ext cx="900000" cy="900000"/>
          </a:xfrm>
          <a:prstGeom prst="ellipse">
            <a:avLst/>
          </a:prstGeom>
          <a:solidFill>
            <a:srgbClr val="8FC3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睿智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91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4834" y="2190426"/>
            <a:ext cx="28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eiryo UI" panose="020B0604030504040204" pitchFamily="34" charset="-128"/>
              </a:rPr>
              <a:t>Chapter.7</a:t>
            </a:r>
            <a:endParaRPr lang="zh-CN" altLang="en-US" sz="4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Meiryo UI" panose="020B06040305040402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4834" y="2996984"/>
            <a:ext cx="76242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PCA</a:t>
            </a:r>
            <a:r>
              <a:rPr lang="en-US" altLang="zh-CN" sz="11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en-US" altLang="zh-CN" sz="1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EHP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4058" y="1086837"/>
            <a:ext cx="166915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过渡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页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lvl="0" algn="ctr">
              <a:lnSpc>
                <a:spcPct val="112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  <a:latin typeface="+mj-lt"/>
                <a:ea typeface="微软雅黑 Light" panose="020B0502040204020203" pitchFamily="34" charset="-122"/>
              </a:rPr>
              <a:t>TRANSITION PAGE </a:t>
            </a:r>
          </a:p>
        </p:txBody>
      </p:sp>
    </p:spTree>
    <p:extLst>
      <p:ext uri="{BB962C8B-B14F-4D97-AF65-F5344CB8AC3E}">
        <p14:creationId xmlns:p14="http://schemas.microsoft.com/office/powerpoint/2010/main" xmlns="" val="113302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71600" y="716804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7.1 PCA—— </a:t>
            </a:r>
            <a:r>
              <a:rPr lang="zh-CN" altLang="en-US" sz="1600" dirty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资本新时代的心理核弹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0178" y="2358182"/>
            <a:ext cx="8785413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所谓心理资本是指个体在成长和发展过程中</a:t>
            </a:r>
            <a:r>
              <a:rPr lang="zh-CN" altLang="en-US" sz="2000" b="1" dirty="0">
                <a:solidFill>
                  <a:srgbClr val="8CB2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表现出来的一种积极心理状态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，是超越人力资本和社会资本的一种核心心理要素，是促进个人成长和提升的心理资源。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他认为，</a:t>
            </a:r>
            <a:r>
              <a:rPr lang="zh-CN" altLang="en-US" b="1" dirty="0" smtClean="0">
                <a:solidFill>
                  <a:srgbClr val="8CB2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</a:t>
            </a:r>
            <a:r>
              <a:rPr lang="zh-CN" altLang="en-US" b="1" dirty="0">
                <a:solidFill>
                  <a:srgbClr val="8CB2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的所谓幸福，实际上就是其心理资本能否足够支撑他产生幸福的主观感受</a:t>
            </a:r>
            <a:r>
              <a:rPr lang="zh-CN" altLang="en-US" b="1" dirty="0" smtClean="0">
                <a:solidFill>
                  <a:srgbClr val="8CB2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b="1" dirty="0">
              <a:solidFill>
                <a:srgbClr val="8CB208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223522"/>
            <a:ext cx="12192000" cy="849086"/>
          </a:xfrm>
          <a:prstGeom prst="rect">
            <a:avLst/>
          </a:prstGeom>
          <a:pattFill prst="ltUpDiag">
            <a:fgClr>
              <a:srgbClr val="9FCC3E"/>
            </a:fgClr>
            <a:bgClr>
              <a:srgbClr val="8CB208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+mj-lt"/>
                <a:ea typeface="微软雅黑" panose="020B0503020204020204" pitchFamily="34" charset="-122"/>
              </a:rPr>
              <a:t>心理资本</a:t>
            </a:r>
            <a:r>
              <a:rPr lang="zh-CN" altLang="en-US" sz="4000" b="1" dirty="0" smtClean="0">
                <a:latin typeface="+mj-lt"/>
                <a:ea typeface="微软雅黑" panose="020B0503020204020204" pitchFamily="34" charset="-122"/>
              </a:rPr>
              <a:t>增值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 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Psychological 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Capital Appreciation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</a:t>
            </a:r>
            <a:r>
              <a:rPr lang="en-US" altLang="zh-CN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PCA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12592" y="4005953"/>
            <a:ext cx="8763000" cy="2667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90179" y="6168158"/>
            <a:ext cx="8785413" cy="325371"/>
          </a:xfrm>
          <a:prstGeom prst="rect">
            <a:avLst/>
          </a:prstGeom>
          <a:solidFill>
            <a:srgbClr val="8FC32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美国著名学者路桑斯（</a:t>
            </a:r>
            <a:r>
              <a:rPr lang="en-US" altLang="zh-CN" dirty="0" err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Fied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Luthans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）于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2004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年提出心理资本</a:t>
            </a: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  <a:endParaRPr lang="zh-CN" altLang="en-US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55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1223521"/>
            <a:ext cx="12192000" cy="3133325"/>
          </a:xfrm>
          <a:prstGeom prst="rect">
            <a:avLst/>
          </a:prstGeom>
          <a:solidFill>
            <a:srgbClr val="8FC32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17419" y="1553053"/>
            <a:ext cx="1649506" cy="2474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595201" y="1553053"/>
            <a:ext cx="1649506" cy="247425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71600" y="716804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7.1 PCA—— </a:t>
            </a:r>
            <a:r>
              <a:rPr lang="zh-CN" altLang="en-US" sz="1600" dirty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资本新时代的心理核弹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79538" y="4841059"/>
            <a:ext cx="5987387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心理资本包括四个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要素：自信、希望、乐观和韧性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心理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资本是贮藏在我们心灵深处一股永不衰竭的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力量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企业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竞争优势的根源在于人的心理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资本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高心理资本带来 个人和组织绩效的良性循环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472983" y="1553054"/>
            <a:ext cx="1649506" cy="24742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48599" y="0"/>
            <a:ext cx="4343401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472984" y="3563841"/>
            <a:ext cx="1649506" cy="325371"/>
          </a:xfrm>
          <a:prstGeom prst="rect">
            <a:avLst/>
          </a:prstGeom>
          <a:solidFill>
            <a:srgbClr val="8FC32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自信</a:t>
            </a:r>
          </a:p>
        </p:txBody>
      </p:sp>
      <p:sp>
        <p:nvSpPr>
          <p:cNvPr id="20" name="矩形 19"/>
          <p:cNvSpPr/>
          <p:nvPr/>
        </p:nvSpPr>
        <p:spPr>
          <a:xfrm>
            <a:off x="3595200" y="3563840"/>
            <a:ext cx="1649506" cy="325371"/>
          </a:xfrm>
          <a:prstGeom prst="rect">
            <a:avLst/>
          </a:prstGeom>
          <a:solidFill>
            <a:srgbClr val="8FC32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希望</a:t>
            </a:r>
          </a:p>
        </p:txBody>
      </p:sp>
      <p:sp>
        <p:nvSpPr>
          <p:cNvPr id="21" name="矩形 20"/>
          <p:cNvSpPr/>
          <p:nvPr/>
        </p:nvSpPr>
        <p:spPr>
          <a:xfrm>
            <a:off x="5717419" y="3563840"/>
            <a:ext cx="1649506" cy="325371"/>
          </a:xfrm>
          <a:prstGeom prst="rect">
            <a:avLst/>
          </a:prstGeom>
          <a:solidFill>
            <a:srgbClr val="8FC32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乐观</a:t>
            </a:r>
          </a:p>
        </p:txBody>
      </p:sp>
      <p:sp>
        <p:nvSpPr>
          <p:cNvPr id="22" name="矩形 21"/>
          <p:cNvSpPr/>
          <p:nvPr/>
        </p:nvSpPr>
        <p:spPr>
          <a:xfrm>
            <a:off x="7848598" y="6157721"/>
            <a:ext cx="4343401" cy="325371"/>
          </a:xfrm>
          <a:prstGeom prst="rect">
            <a:avLst/>
          </a:prstGeom>
          <a:solidFill>
            <a:srgbClr val="8FC32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韧性</a:t>
            </a:r>
          </a:p>
        </p:txBody>
      </p:sp>
    </p:spTree>
    <p:extLst>
      <p:ext uri="{BB962C8B-B14F-4D97-AF65-F5344CB8AC3E}">
        <p14:creationId xmlns:p14="http://schemas.microsoft.com/office/powerpoint/2010/main" xmlns="" val="26071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71600" y="716804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7.2 EHP—— </a:t>
            </a:r>
            <a:r>
              <a:rPr lang="zh-CN" altLang="en-US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员工幸福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35300" y="2358182"/>
            <a:ext cx="8840292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财富的增长是否是我们最终的目标？幸福感才是我们最终的目标，我们挣钱是为了生命更加舒适和灿烂。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EHP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是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EAP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的发展，传统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EAP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强调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是企业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帮助员工解决困难或困惑。而新的理念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EHP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强调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的是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企业帮助员工提升幸福感，进一步扩充了其服务的外延。</a:t>
            </a:r>
            <a:endParaRPr lang="en-US" altLang="zh-CN" b="1" dirty="0">
              <a:solidFill>
                <a:srgbClr val="8CB208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223522"/>
            <a:ext cx="12192000" cy="849086"/>
          </a:xfrm>
          <a:prstGeom prst="rect">
            <a:avLst/>
          </a:prstGeom>
          <a:pattFill prst="ltUpDiag">
            <a:fgClr>
              <a:srgbClr val="9FCC3E"/>
            </a:fgClr>
            <a:bgClr>
              <a:srgbClr val="8CB208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atin typeface="+mj-lt"/>
                <a:ea typeface="微软雅黑" panose="020B0503020204020204" pitchFamily="34" charset="-122"/>
              </a:rPr>
              <a:t>员工幸福项目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计划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  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Employee Happiness 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Program</a:t>
            </a: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</a:t>
            </a:r>
            <a:r>
              <a:rPr lang="en-US" altLang="zh-CN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EHP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98068" y="4141694"/>
            <a:ext cx="4332675" cy="2437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42915" y="4141694"/>
            <a:ext cx="4332676" cy="24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5133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圆角矩形 37"/>
          <p:cNvSpPr/>
          <p:nvPr/>
        </p:nvSpPr>
        <p:spPr>
          <a:xfrm>
            <a:off x="7650397" y="3343088"/>
            <a:ext cx="4155875" cy="1662190"/>
          </a:xfrm>
          <a:prstGeom prst="roundRect">
            <a:avLst>
              <a:gd name="adj" fmla="val 5242"/>
            </a:avLst>
          </a:prstGeom>
          <a:solidFill>
            <a:schemeClr val="bg1"/>
          </a:solidFill>
          <a:ln>
            <a:solidFill>
              <a:srgbClr val="FF94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1483482" y="3339113"/>
            <a:ext cx="4087474" cy="1662190"/>
          </a:xfrm>
          <a:prstGeom prst="roundRect">
            <a:avLst>
              <a:gd name="adj" fmla="val 5242"/>
            </a:avLst>
          </a:prstGeom>
          <a:solidFill>
            <a:schemeClr val="bg1"/>
          </a:solidFill>
          <a:ln>
            <a:solidFill>
              <a:srgbClr val="9FCC3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71600" y="716804"/>
            <a:ext cx="247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7.3 PCA&amp;EHP</a:t>
            </a:r>
            <a:r>
              <a:rPr lang="zh-CN" altLang="en-US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的共同特点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71600" y="1364639"/>
            <a:ext cx="10546309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中国人与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西方人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的差别不仅在于皮肤、眼睛、鼻子，更深层次的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差异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在于文化。中国人相对内敛，不太愿意向别人敞开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心扉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谈论自己内心深处的消极面及存在的问题，而更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愿意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在一种积极向上的氛围熏陶下，在组织正面的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鼓励和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引导下，“自我救赎”、“奋发图强”。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483481" y="5977625"/>
            <a:ext cx="10434428" cy="441730"/>
            <a:chOff x="2643687" y="5697297"/>
            <a:chExt cx="10434428" cy="441730"/>
          </a:xfrm>
        </p:grpSpPr>
        <p:sp>
          <p:nvSpPr>
            <p:cNvPr id="21" name="圆角矩形 20"/>
            <p:cNvSpPr/>
            <p:nvPr/>
          </p:nvSpPr>
          <p:spPr>
            <a:xfrm>
              <a:off x="3419417" y="5702210"/>
              <a:ext cx="9658698" cy="436817"/>
            </a:xfrm>
            <a:prstGeom prst="roundRect">
              <a:avLst/>
            </a:prstGeom>
            <a:solidFill>
              <a:srgbClr val="8CB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22" name="文本框 45"/>
            <p:cNvSpPr txBox="1"/>
            <p:nvPr/>
          </p:nvSpPr>
          <p:spPr>
            <a:xfrm>
              <a:off x="3419416" y="5735952"/>
              <a:ext cx="9658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以</a:t>
              </a:r>
              <a:r>
                <a:rPr lang="en-US" altLang="zh-CN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PCA</a:t>
              </a:r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为导向的</a:t>
              </a:r>
              <a:r>
                <a:rPr lang="en-US" altLang="zh-CN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EAP</a:t>
              </a:r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更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符合中国文化</a:t>
              </a:r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背景和实际状况，或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直接称之为</a:t>
              </a:r>
              <a:r>
                <a:rPr lang="en-US" altLang="zh-CN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EHP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，员工</a:t>
              </a:r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幸福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项目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2643687" y="5697297"/>
              <a:ext cx="719997" cy="436817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结论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911072" y="3110153"/>
            <a:ext cx="3399209" cy="2128060"/>
            <a:chOff x="4386639" y="3016024"/>
            <a:chExt cx="3399209" cy="2128060"/>
          </a:xfrm>
        </p:grpSpPr>
        <p:sp>
          <p:nvSpPr>
            <p:cNvPr id="30" name="任意多边形 29"/>
            <p:cNvSpPr/>
            <p:nvPr/>
          </p:nvSpPr>
          <p:spPr>
            <a:xfrm>
              <a:off x="5674660" y="3244984"/>
              <a:ext cx="823166" cy="1670140"/>
            </a:xfrm>
            <a:custGeom>
              <a:avLst/>
              <a:gdLst>
                <a:gd name="connsiteX0" fmla="*/ 422865 w 823166"/>
                <a:gd name="connsiteY0" fmla="*/ 0 h 1670140"/>
                <a:gd name="connsiteX1" fmla="*/ 439028 w 823166"/>
                <a:gd name="connsiteY1" fmla="*/ 12087 h 1670140"/>
                <a:gd name="connsiteX2" fmla="*/ 823166 w 823166"/>
                <a:gd name="connsiteY2" fmla="*/ 826634 h 1670140"/>
                <a:gd name="connsiteX3" fmla="*/ 439028 w 823166"/>
                <a:gd name="connsiteY3" fmla="*/ 1641181 h 1670140"/>
                <a:gd name="connsiteX4" fmla="*/ 400302 w 823166"/>
                <a:gd name="connsiteY4" fmla="*/ 1670140 h 1670140"/>
                <a:gd name="connsiteX5" fmla="*/ 384138 w 823166"/>
                <a:gd name="connsiteY5" fmla="*/ 1658053 h 1670140"/>
                <a:gd name="connsiteX6" fmla="*/ 0 w 823166"/>
                <a:gd name="connsiteY6" fmla="*/ 843506 h 1670140"/>
                <a:gd name="connsiteX7" fmla="*/ 384138 w 823166"/>
                <a:gd name="connsiteY7" fmla="*/ 28959 h 1670140"/>
                <a:gd name="connsiteX8" fmla="*/ 422865 w 823166"/>
                <a:gd name="connsiteY8" fmla="*/ 0 h 167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3166" h="1670140">
                  <a:moveTo>
                    <a:pt x="422865" y="0"/>
                  </a:moveTo>
                  <a:lnTo>
                    <a:pt x="439028" y="12087"/>
                  </a:lnTo>
                  <a:cubicBezTo>
                    <a:pt x="673631" y="205698"/>
                    <a:pt x="823166" y="498703"/>
                    <a:pt x="823166" y="826634"/>
                  </a:cubicBezTo>
                  <a:cubicBezTo>
                    <a:pt x="823166" y="1154565"/>
                    <a:pt x="673631" y="1447570"/>
                    <a:pt x="439028" y="1641181"/>
                  </a:cubicBezTo>
                  <a:lnTo>
                    <a:pt x="400302" y="1670140"/>
                  </a:lnTo>
                  <a:lnTo>
                    <a:pt x="384138" y="1658053"/>
                  </a:lnTo>
                  <a:cubicBezTo>
                    <a:pt x="149536" y="1464442"/>
                    <a:pt x="0" y="1171437"/>
                    <a:pt x="0" y="843506"/>
                  </a:cubicBezTo>
                  <a:cubicBezTo>
                    <a:pt x="0" y="515575"/>
                    <a:pt x="149536" y="222570"/>
                    <a:pt x="384138" y="28959"/>
                  </a:cubicBezTo>
                  <a:lnTo>
                    <a:pt x="422865" y="0"/>
                  </a:lnTo>
                  <a:close/>
                </a:path>
              </a:pathLst>
            </a:custGeom>
            <a:solidFill>
              <a:srgbClr val="806D3E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4386639" y="3016024"/>
              <a:ext cx="1710887" cy="2111188"/>
            </a:xfrm>
            <a:custGeom>
              <a:avLst/>
              <a:gdLst>
                <a:gd name="connsiteX0" fmla="*/ 1055594 w 1710887"/>
                <a:gd name="connsiteY0" fmla="*/ 0 h 2111188"/>
                <a:gd name="connsiteX1" fmla="*/ 1645786 w 1710887"/>
                <a:gd name="connsiteY1" fmla="*/ 180279 h 2111188"/>
                <a:gd name="connsiteX2" fmla="*/ 1710887 w 1710887"/>
                <a:gd name="connsiteY2" fmla="*/ 228960 h 2111188"/>
                <a:gd name="connsiteX3" fmla="*/ 1672160 w 1710887"/>
                <a:gd name="connsiteY3" fmla="*/ 257919 h 2111188"/>
                <a:gd name="connsiteX4" fmla="*/ 1288022 w 1710887"/>
                <a:gd name="connsiteY4" fmla="*/ 1072466 h 2111188"/>
                <a:gd name="connsiteX5" fmla="*/ 1672160 w 1710887"/>
                <a:gd name="connsiteY5" fmla="*/ 1887013 h 2111188"/>
                <a:gd name="connsiteX6" fmla="*/ 1688324 w 1710887"/>
                <a:gd name="connsiteY6" fmla="*/ 1899100 h 2111188"/>
                <a:gd name="connsiteX7" fmla="*/ 1645786 w 1710887"/>
                <a:gd name="connsiteY7" fmla="*/ 1930909 h 2111188"/>
                <a:gd name="connsiteX8" fmla="*/ 1055594 w 1710887"/>
                <a:gd name="connsiteY8" fmla="*/ 2111188 h 2111188"/>
                <a:gd name="connsiteX9" fmla="*/ 0 w 1710887"/>
                <a:gd name="connsiteY9" fmla="*/ 1055594 h 2111188"/>
                <a:gd name="connsiteX10" fmla="*/ 1055594 w 1710887"/>
                <a:gd name="connsiteY10" fmla="*/ 0 h 211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0887" h="2111188">
                  <a:moveTo>
                    <a:pt x="1055594" y="0"/>
                  </a:moveTo>
                  <a:cubicBezTo>
                    <a:pt x="1274215" y="0"/>
                    <a:pt x="1477313" y="66460"/>
                    <a:pt x="1645786" y="180279"/>
                  </a:cubicBezTo>
                  <a:lnTo>
                    <a:pt x="1710887" y="228960"/>
                  </a:lnTo>
                  <a:lnTo>
                    <a:pt x="1672160" y="257919"/>
                  </a:lnTo>
                  <a:cubicBezTo>
                    <a:pt x="1437558" y="451530"/>
                    <a:pt x="1288022" y="744535"/>
                    <a:pt x="1288022" y="1072466"/>
                  </a:cubicBezTo>
                  <a:cubicBezTo>
                    <a:pt x="1288022" y="1400397"/>
                    <a:pt x="1437558" y="1693402"/>
                    <a:pt x="1672160" y="1887013"/>
                  </a:cubicBezTo>
                  <a:lnTo>
                    <a:pt x="1688324" y="1899100"/>
                  </a:lnTo>
                  <a:lnTo>
                    <a:pt x="1645786" y="1930909"/>
                  </a:lnTo>
                  <a:cubicBezTo>
                    <a:pt x="1477313" y="2044728"/>
                    <a:pt x="1274215" y="2111188"/>
                    <a:pt x="1055594" y="2111188"/>
                  </a:cubicBezTo>
                  <a:cubicBezTo>
                    <a:pt x="472606" y="2111188"/>
                    <a:pt x="0" y="1638582"/>
                    <a:pt x="0" y="1055594"/>
                  </a:cubicBezTo>
                  <a:cubicBezTo>
                    <a:pt x="0" y="472606"/>
                    <a:pt x="472606" y="0"/>
                    <a:pt x="1055594" y="0"/>
                  </a:cubicBezTo>
                  <a:close/>
                </a:path>
              </a:pathLst>
            </a:custGeom>
            <a:solidFill>
              <a:srgbClr val="8CB208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6074962" y="3032896"/>
              <a:ext cx="1710886" cy="2111188"/>
            </a:xfrm>
            <a:custGeom>
              <a:avLst/>
              <a:gdLst>
                <a:gd name="connsiteX0" fmla="*/ 655292 w 1710886"/>
                <a:gd name="connsiteY0" fmla="*/ 0 h 2111188"/>
                <a:gd name="connsiteX1" fmla="*/ 1710886 w 1710886"/>
                <a:gd name="connsiteY1" fmla="*/ 1055594 h 2111188"/>
                <a:gd name="connsiteX2" fmla="*/ 655292 w 1710886"/>
                <a:gd name="connsiteY2" fmla="*/ 2111188 h 2111188"/>
                <a:gd name="connsiteX3" fmla="*/ 65100 w 1710886"/>
                <a:gd name="connsiteY3" fmla="*/ 1930909 h 2111188"/>
                <a:gd name="connsiteX4" fmla="*/ 0 w 1710886"/>
                <a:gd name="connsiteY4" fmla="*/ 1882228 h 2111188"/>
                <a:gd name="connsiteX5" fmla="*/ 38726 w 1710886"/>
                <a:gd name="connsiteY5" fmla="*/ 1853269 h 2111188"/>
                <a:gd name="connsiteX6" fmla="*/ 422864 w 1710886"/>
                <a:gd name="connsiteY6" fmla="*/ 1038722 h 2111188"/>
                <a:gd name="connsiteX7" fmla="*/ 38726 w 1710886"/>
                <a:gd name="connsiteY7" fmla="*/ 224175 h 2111188"/>
                <a:gd name="connsiteX8" fmla="*/ 22563 w 1710886"/>
                <a:gd name="connsiteY8" fmla="*/ 212088 h 2111188"/>
                <a:gd name="connsiteX9" fmla="*/ 65100 w 1710886"/>
                <a:gd name="connsiteY9" fmla="*/ 180279 h 2111188"/>
                <a:gd name="connsiteX10" fmla="*/ 655292 w 1710886"/>
                <a:gd name="connsiteY10" fmla="*/ 0 h 211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0886" h="2111188">
                  <a:moveTo>
                    <a:pt x="655292" y="0"/>
                  </a:moveTo>
                  <a:cubicBezTo>
                    <a:pt x="1238280" y="0"/>
                    <a:pt x="1710886" y="472606"/>
                    <a:pt x="1710886" y="1055594"/>
                  </a:cubicBezTo>
                  <a:cubicBezTo>
                    <a:pt x="1710886" y="1638582"/>
                    <a:pt x="1238280" y="2111188"/>
                    <a:pt x="655292" y="2111188"/>
                  </a:cubicBezTo>
                  <a:cubicBezTo>
                    <a:pt x="436672" y="2111188"/>
                    <a:pt x="233574" y="2044728"/>
                    <a:pt x="65100" y="1930909"/>
                  </a:cubicBezTo>
                  <a:lnTo>
                    <a:pt x="0" y="1882228"/>
                  </a:lnTo>
                  <a:lnTo>
                    <a:pt x="38726" y="1853269"/>
                  </a:lnTo>
                  <a:cubicBezTo>
                    <a:pt x="273329" y="1659658"/>
                    <a:pt x="422864" y="1366653"/>
                    <a:pt x="422864" y="1038722"/>
                  </a:cubicBezTo>
                  <a:cubicBezTo>
                    <a:pt x="422864" y="710791"/>
                    <a:pt x="273329" y="417786"/>
                    <a:pt x="38726" y="224175"/>
                  </a:cubicBezTo>
                  <a:lnTo>
                    <a:pt x="22563" y="212088"/>
                  </a:lnTo>
                  <a:lnTo>
                    <a:pt x="65100" y="180279"/>
                  </a:lnTo>
                  <a:cubicBezTo>
                    <a:pt x="233574" y="66460"/>
                    <a:pt x="436672" y="0"/>
                    <a:pt x="655292" y="0"/>
                  </a:cubicBezTo>
                  <a:close/>
                </a:path>
              </a:pathLst>
            </a:custGeom>
            <a:solidFill>
              <a:srgbClr val="FF9400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549256" y="3779229"/>
              <a:ext cx="8883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EAP</a:t>
              </a:r>
              <a:endParaRPr lang="zh-CN" altLang="en-US" sz="3200" dirty="0">
                <a:solidFill>
                  <a:schemeClr val="bg1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704444" y="3779229"/>
              <a:ext cx="9460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EHP</a:t>
              </a:r>
              <a:endParaRPr lang="zh-CN" altLang="en-US" sz="3200" dirty="0">
                <a:solidFill>
                  <a:schemeClr val="bg1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655042" y="3840784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PCA</a:t>
              </a:r>
              <a:endParaRPr lang="zh-CN" altLang="en-US" sz="2400" dirty="0">
                <a:solidFill>
                  <a:schemeClr val="bg1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1465263" y="3615114"/>
            <a:ext cx="3401808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隐性假设员工是有问题的，帮助员工从消极达到常态，聚焦于消除负面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能量。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381589" y="3615114"/>
            <a:ext cx="342493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重视正面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能量的激发和应用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，发掘每个人的潜能，帮助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健康的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人们更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高效地追求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幸福。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121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371600" y="716804"/>
            <a:ext cx="1704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1.1 EAP </a:t>
            </a:r>
            <a:r>
              <a:rPr lang="zh-CN" altLang="en-US" sz="16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是什么？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2" descr="F:\360云盘\02-个人资料\！PPT图片及版面资源\04-PPT精选插图\01-生活类\02-生活人物\219049-12100419302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8289" y="0"/>
            <a:ext cx="45537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0" y="1223522"/>
            <a:ext cx="8538882" cy="849086"/>
          </a:xfrm>
          <a:prstGeom prst="rect">
            <a:avLst/>
          </a:prstGeom>
          <a:pattFill prst="ltUpDiag">
            <a:fgClr>
              <a:srgbClr val="9FCC3E"/>
            </a:fgClr>
            <a:bgClr>
              <a:srgbClr val="8CB208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atin typeface="+mj-lt"/>
                <a:ea typeface="微软雅黑" panose="020B0503020204020204" pitchFamily="34" charset="-122"/>
              </a:rPr>
              <a:t>员工帮助</a:t>
            </a:r>
            <a:r>
              <a:rPr lang="zh-CN" altLang="en-US" sz="4000" b="1" dirty="0">
                <a:latin typeface="+mj-lt"/>
                <a:ea typeface="微软雅黑" panose="020B0503020204020204" pitchFamily="34" charset="-122"/>
              </a:rPr>
              <a:t>项目</a:t>
            </a:r>
            <a:r>
              <a:rPr lang="zh-CN" altLang="en-US" sz="4000" b="1" dirty="0" smtClean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Employee 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Assistance 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Program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</a:t>
            </a:r>
            <a:r>
              <a:rPr lang="en-US" altLang="zh-CN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EAP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8971" y="3064900"/>
            <a:ext cx="7159317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组织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为员工提供的一套系统的、长期的</a:t>
            </a:r>
            <a:r>
              <a:rPr lang="zh-CN" altLang="zh-CN" b="1" kern="100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福利项目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</a:p>
          <a:p>
            <a:pPr marL="285750" indent="-285750" algn="just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帮助员工</a:t>
            </a:r>
            <a:r>
              <a:rPr lang="zh-CN" altLang="en-US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及亲属</a:t>
            </a: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解决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可能影响</a:t>
            </a: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其绩效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或</a:t>
            </a: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健康的</a:t>
            </a:r>
            <a:r>
              <a:rPr lang="zh-CN" altLang="en-US" b="1" kern="100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心理或行为问题</a:t>
            </a:r>
            <a:r>
              <a:rPr lang="zh-CN" altLang="en-US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kern="1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en-US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其</a:t>
            </a: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本质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是通过组织对员工的深层</a:t>
            </a: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关怀</a:t>
            </a:r>
            <a:r>
              <a:rPr lang="zh-CN" altLang="en-US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，实现：</a:t>
            </a:r>
            <a:endParaRPr lang="en-US" altLang="zh-CN" kern="1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56369" y="4411862"/>
            <a:ext cx="6125551" cy="182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4800" b="1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altLang="en-US" sz="4800" b="1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心理资本的积累</a:t>
            </a:r>
            <a:endParaRPr lang="en-US" altLang="zh-CN" sz="4800" b="1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3000"/>
              </a:lnSpc>
            </a:pPr>
            <a:r>
              <a:rPr lang="zh-CN" altLang="en-US" sz="4800" b="1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员工幸福感的提升</a:t>
            </a:r>
          </a:p>
        </p:txBody>
      </p:sp>
    </p:spTree>
    <p:extLst>
      <p:ext uri="{BB962C8B-B14F-4D97-AF65-F5344CB8AC3E}">
        <p14:creationId xmlns:p14="http://schemas.microsoft.com/office/powerpoint/2010/main" xmlns="" val="355304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55728"/>
            <a:ext cx="1219200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云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24717" y="1684341"/>
            <a:ext cx="302471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云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4502" y="2363788"/>
            <a:ext cx="399203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7"/>
          <p:cNvSpPr>
            <a:spLocks noChangeShapeType="1"/>
          </p:cNvSpPr>
          <p:nvPr/>
        </p:nvSpPr>
        <p:spPr bwMode="auto">
          <a:xfrm>
            <a:off x="0" y="5943600"/>
            <a:ext cx="12192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2054" name="Line 33"/>
          <p:cNvSpPr>
            <a:spLocks noChangeShapeType="1"/>
          </p:cNvSpPr>
          <p:nvPr/>
        </p:nvSpPr>
        <p:spPr bwMode="auto">
          <a:xfrm>
            <a:off x="-33867" y="1257300"/>
            <a:ext cx="12192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1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2055" name="Line 36"/>
          <p:cNvSpPr>
            <a:spLocks noChangeShapeType="1"/>
          </p:cNvSpPr>
          <p:nvPr/>
        </p:nvSpPr>
        <p:spPr bwMode="auto">
          <a:xfrm>
            <a:off x="0" y="5956300"/>
            <a:ext cx="12192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1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</a:endParaRPr>
          </a:p>
        </p:txBody>
      </p:sp>
      <p:pic>
        <p:nvPicPr>
          <p:cNvPr id="82984" name="Picture 40" descr="音乐泡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8767" y="7183438"/>
            <a:ext cx="1344084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5" name="Picture 41" descr="音乐泡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0267" y="7302500"/>
            <a:ext cx="863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43"/>
          <p:cNvSpPr>
            <a:spLocks noChangeArrowheads="1"/>
          </p:cNvSpPr>
          <p:nvPr/>
        </p:nvSpPr>
        <p:spPr bwMode="auto">
          <a:xfrm>
            <a:off x="0" y="3"/>
            <a:ext cx="12192000" cy="1196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</a:endParaRPr>
          </a:p>
        </p:txBody>
      </p:sp>
      <p:pic>
        <p:nvPicPr>
          <p:cNvPr id="82979" name="Picture 35" descr="热气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2517" y="361950"/>
            <a:ext cx="19050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983569" y="549275"/>
            <a:ext cx="6913033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PPT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宝藏致力于优秀的</a:t>
            </a:r>
            <a:r>
              <a:rPr lang="en-US" altLang="zh-CN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ppt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分享</a:t>
            </a:r>
          </a:p>
        </p:txBody>
      </p:sp>
      <p:pic>
        <p:nvPicPr>
          <p:cNvPr id="2061" name="图片 3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9" y="130178"/>
            <a:ext cx="397721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0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852" y="-76200"/>
            <a:ext cx="131233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9" descr="美女跳舞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84" y="1341439"/>
            <a:ext cx="3062816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60" descr="绿风车棍子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1833" y="4217991"/>
            <a:ext cx="95251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9" descr="绿风车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6917" y="3722688"/>
            <a:ext cx="162348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3503086" y="2476500"/>
            <a:ext cx="7105649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prstClr val="black"/>
                </a:solidFill>
                <a:hlinkClick r:id="rId9"/>
              </a:rPr>
              <a:t>PPT</a:t>
            </a:r>
            <a:r>
              <a:rPr lang="zh-CN" altLang="en-US" smtClean="0">
                <a:solidFill>
                  <a:prstClr val="black"/>
                </a:solidFill>
                <a:hlinkClick r:id="rId9"/>
              </a:rPr>
              <a:t>模板下载 </a:t>
            </a:r>
            <a:r>
              <a:rPr lang="en-US" altLang="zh-CN" smtClean="0">
                <a:solidFill>
                  <a:prstClr val="black"/>
                </a:solidFill>
                <a:hlinkClick r:id="rId9"/>
              </a:rPr>
              <a:t>http://www.pptbz.com/</a:t>
            </a: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prstClr val="black"/>
                </a:solidFill>
                <a:hlinkClick r:id="rId15"/>
              </a:rPr>
              <a:t>PPT</a:t>
            </a:r>
            <a:r>
              <a:rPr lang="zh-CN" altLang="en-US" smtClean="0">
                <a:solidFill>
                  <a:prstClr val="black"/>
                </a:solidFill>
                <a:hlinkClick r:id="rId15"/>
              </a:rPr>
              <a:t>素材下载  </a:t>
            </a:r>
            <a:r>
              <a:rPr lang="en-US" altLang="zh-CN" smtClean="0">
                <a:solidFill>
                  <a:prstClr val="black"/>
                </a:solidFill>
                <a:hlinkClick r:id="rId15"/>
              </a:rPr>
              <a:t>http://www.pptbz.com/pptshucai/</a:t>
            </a: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prstClr val="black"/>
                </a:solidFill>
                <a:hlinkClick r:id="rId16"/>
              </a:rPr>
              <a:t>PPT</a:t>
            </a:r>
            <a:r>
              <a:rPr lang="zh-CN" altLang="en-US" smtClean="0">
                <a:solidFill>
                  <a:prstClr val="black"/>
                </a:solidFill>
                <a:hlinkClick r:id="rId16"/>
              </a:rPr>
              <a:t>背景图片 </a:t>
            </a:r>
            <a:r>
              <a:rPr lang="en-US" altLang="zh-CN" smtClean="0">
                <a:solidFill>
                  <a:prstClr val="black"/>
                </a:solidFill>
                <a:hlinkClick r:id="rId16"/>
              </a:rPr>
              <a:t>http://www.pptbz.com/pptpic/</a:t>
            </a: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prstClr val="black"/>
                </a:solidFill>
                <a:hlinkClick r:id="rId17"/>
              </a:rPr>
              <a:t>PPT</a:t>
            </a:r>
            <a:r>
              <a:rPr lang="zh-CN" altLang="en-US" smtClean="0">
                <a:solidFill>
                  <a:prstClr val="black"/>
                </a:solidFill>
                <a:hlinkClick r:id="rId17"/>
              </a:rPr>
              <a:t>课件下载 </a:t>
            </a:r>
            <a:r>
              <a:rPr lang="en-US" altLang="zh-CN" smtClean="0">
                <a:solidFill>
                  <a:prstClr val="black"/>
                </a:solidFill>
                <a:hlinkClick r:id="rId17"/>
              </a:rPr>
              <a:t>http://www.pptbz.com/kejian/</a:t>
            </a:r>
            <a:endParaRPr lang="zh-CN" altLang="en-US" smtClean="0">
              <a:solidFill>
                <a:prstClr val="black"/>
              </a:solidFill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206">
            <a:off x="3058584" y="237013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206">
            <a:off x="3058584" y="295116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206">
            <a:off x="3058584" y="35274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206">
            <a:off x="3058584" y="41036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Box 22"/>
          <p:cNvSpPr txBox="1">
            <a:spLocks noChangeArrowheads="1"/>
          </p:cNvSpPr>
          <p:nvPr/>
        </p:nvSpPr>
        <p:spPr bwMode="auto">
          <a:xfrm>
            <a:off x="2537886" y="6165853"/>
            <a:ext cx="6916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smtClean="0">
                <a:solidFill>
                  <a:srgbClr val="FF0000"/>
                </a:solidFill>
              </a:rPr>
              <a:t>更多精美</a:t>
            </a:r>
            <a:r>
              <a:rPr lang="en-US" altLang="zh-CN" sz="2400" smtClean="0">
                <a:solidFill>
                  <a:srgbClr val="FF0000"/>
                </a:solidFill>
              </a:rPr>
              <a:t>ppt</a:t>
            </a:r>
            <a:r>
              <a:rPr lang="zh-CN" altLang="en-US" sz="2400" smtClean="0">
                <a:solidFill>
                  <a:srgbClr val="FF0000"/>
                </a:solidFill>
              </a:rPr>
              <a:t>下载请点击：</a:t>
            </a:r>
            <a:r>
              <a:rPr lang="en-US" altLang="zh-CN" sz="2400" smtClean="0">
                <a:solidFill>
                  <a:srgbClr val="FF0000"/>
                </a:solidFill>
                <a:hlinkClick r:id="rId9"/>
              </a:rPr>
              <a:t>ppt</a:t>
            </a:r>
            <a:r>
              <a:rPr lang="zh-CN" altLang="en-US" sz="2400" smtClean="0">
                <a:solidFill>
                  <a:srgbClr val="FF0000"/>
                </a:solidFill>
                <a:hlinkClick r:id="rId9"/>
              </a:rPr>
              <a:t>宝藏</a:t>
            </a:r>
            <a:r>
              <a:rPr lang="en-US" altLang="zh-CN" sz="2400" smtClean="0">
                <a:solidFill>
                  <a:srgbClr val="FF0000"/>
                </a:solidFill>
                <a:hlinkClick r:id="rId9"/>
              </a:rPr>
              <a:t>_www.pptbz.com</a:t>
            </a:r>
            <a:endParaRPr lang="zh-CN" altLang="en-US" sz="2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048800"/>
      </p:ext>
    </p:extLst>
  </p:cSld>
  <p:clrMapOvr>
    <a:masterClrMapping/>
  </p:clrMapOvr>
  <p:transition>
    <p:sndAc>
      <p:stSnd loop="1">
        <p:snd r:embed="rId2" name="亡灵序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1111 L 1.79965 0.01111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1111 L -1.8467 0.01111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4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2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C 0.03281 -0.09329 0.06597 -0.18588 0.11666 -0.24745 C 0.16788 -0.30879 0.29392 -0.30625 0.30503 -0.36898 C 0.31632 -0.43171 0.20034 -0.5493 0.18368 -0.6243 C 0.16736 -0.6993 0.17517 -0.77292 0.20538 -0.81782 C 0.23593 -0.86296 0.35625 -0.8618 0.36614 -0.89421 C 0.37604 -0.92685 0.25225 -0.98287 0.26458 -1.01366 C 0.27725 -1.04444 0.35902 -1.0618 0.44097 -1.0794 " pathEditMode="relative" rAng="0" ptsTypes="aaaaaaaA">
                                      <p:cBhvr>
                                        <p:cTn id="28" dur="12000" fill="hold"/>
                                        <p:tgtEl>
                                          <p:spTgt spid="82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-539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0.00024 C -0.01267 -0.09676 -0.025 -0.19283 -0.04409 -0.25649 C -0.06319 -0.31991 -0.11041 -0.31737 -0.11475 -0.38218 C -0.11892 -0.44723 -0.07534 -0.56922 -0.06909 -0.64676 C -0.06302 -0.72454 -0.06597 -0.80093 -0.07743 -0.84723 C -0.08871 -0.89375 -0.13368 -0.8926 -0.13732 -0.92616 C -0.14132 -0.95996 -0.09461 -1.01783 -0.09948 -1.05 C -0.10416 -1.08149 -0.13489 -1.09954 -0.16527 -1.11783 " pathEditMode="relative" rAng="0" ptsTypes="aaaaaaaA">
                                      <p:cBhvr>
                                        <p:cTn id="30" dur="8000" fill="hold"/>
                                        <p:tgtEl>
                                          <p:spTgt spid="82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-5588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4954" y="-1"/>
            <a:ext cx="6097046" cy="1659467"/>
          </a:xfrm>
          <a:prstGeom prst="rect">
            <a:avLst/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71600" y="716804"/>
            <a:ext cx="2149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1.2 EAP </a:t>
            </a:r>
            <a:r>
              <a:rPr lang="zh-CN" altLang="en-US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的起源与发展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9795" y="3767679"/>
            <a:ext cx="5573804" cy="279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起源于</a:t>
            </a: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20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世纪初美国企业对员工酗酒行为的干预；</a:t>
            </a:r>
          </a:p>
          <a:p>
            <a:pPr marL="285750" indent="-285750" algn="just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二战和</a:t>
            </a: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20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世纪</a:t>
            </a: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60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70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年代美国社会的动荡推动了</a:t>
            </a: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EAP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的发展；</a:t>
            </a:r>
          </a:p>
          <a:p>
            <a:pPr marL="285750" indent="-285750" algn="just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20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世纪</a:t>
            </a: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80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年代以来，</a:t>
            </a: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随着人力资源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管理的发展而在全世界迅速普及</a:t>
            </a:r>
            <a:r>
              <a:rPr lang="zh-CN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；</a:t>
            </a:r>
            <a:endParaRPr lang="en-US" altLang="zh-CN" kern="1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en-US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目前，</a:t>
            </a:r>
            <a:r>
              <a:rPr lang="en-US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EAP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已成为衡量组织人性化管理的一项</a:t>
            </a:r>
            <a:r>
              <a:rPr lang="zh-CN" altLang="en-US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指标，</a:t>
            </a:r>
            <a:r>
              <a:rPr lang="en-US" altLang="zh-CN" sz="2800" kern="100" dirty="0" smtClean="0">
                <a:solidFill>
                  <a:srgbClr val="8CB2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rPr>
              <a:t>95</a:t>
            </a:r>
            <a:r>
              <a:rPr lang="en-US" altLang="zh-CN" sz="2800" kern="100" dirty="0">
                <a:solidFill>
                  <a:srgbClr val="8CB2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rPr>
              <a:t>%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以上的世界</a:t>
            </a: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500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强企业均配备</a:t>
            </a:r>
            <a:r>
              <a:rPr lang="en-US" altLang="zh-CN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EAP</a:t>
            </a:r>
            <a:r>
              <a:rPr lang="zh-CN" altLang="en-US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。</a:t>
            </a:r>
            <a:endParaRPr lang="en-US" altLang="zh-CN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2037"/>
          <a:stretch/>
        </p:blipFill>
        <p:spPr>
          <a:xfrm>
            <a:off x="6094955" y="1659467"/>
            <a:ext cx="6097045" cy="519853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659466"/>
            <a:ext cx="6094953" cy="1659467"/>
          </a:xfrm>
          <a:prstGeom prst="rect">
            <a:avLst/>
          </a:prstGeom>
          <a:solidFill>
            <a:srgbClr val="8CB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8600" y="1786799"/>
            <a:ext cx="5714999" cy="1455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已成为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企业心理资本增值的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最佳方式</a:t>
            </a:r>
          </a:p>
        </p:txBody>
      </p:sp>
    </p:spTree>
    <p:extLst>
      <p:ext uri="{BB962C8B-B14F-4D97-AF65-F5344CB8AC3E}">
        <p14:creationId xmlns:p14="http://schemas.microsoft.com/office/powerpoint/2010/main" xmlns="" val="44670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68652" y="2897945"/>
            <a:ext cx="2356338" cy="3488787"/>
          </a:xfrm>
          <a:prstGeom prst="rect">
            <a:avLst/>
          </a:prstGeom>
          <a:solidFill>
            <a:srgbClr val="8CB20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371599" y="2897944"/>
            <a:ext cx="2356338" cy="3488787"/>
          </a:xfrm>
          <a:prstGeom prst="rect">
            <a:avLst/>
          </a:prstGeom>
          <a:solidFill>
            <a:srgbClr val="8CB20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71600" y="716804"/>
            <a:ext cx="1534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 EAP </a:t>
            </a:r>
            <a:r>
              <a:rPr lang="zh-CN" altLang="en-US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的分类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65704" y="2897945"/>
            <a:ext cx="2356338" cy="3488787"/>
          </a:xfrm>
          <a:prstGeom prst="rect">
            <a:avLst/>
          </a:prstGeom>
          <a:solidFill>
            <a:srgbClr val="8CB20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162757" y="2897945"/>
            <a:ext cx="2356338" cy="3488787"/>
          </a:xfrm>
          <a:prstGeom prst="rect">
            <a:avLst/>
          </a:prstGeom>
          <a:solidFill>
            <a:srgbClr val="8CB20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371599" y="1800665"/>
            <a:ext cx="10147495" cy="787790"/>
          </a:xfrm>
          <a:prstGeom prst="rect">
            <a:avLst/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EAP 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的分类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1371600" y="3530708"/>
            <a:ext cx="2356338" cy="2856024"/>
          </a:xfrm>
          <a:custGeom>
            <a:avLst/>
            <a:gdLst>
              <a:gd name="connsiteX0" fmla="*/ 1175287 w 2356338"/>
              <a:gd name="connsiteY0" fmla="*/ 0 h 2856024"/>
              <a:gd name="connsiteX1" fmla="*/ 1474827 w 2356338"/>
              <a:gd name="connsiteY1" fmla="*/ 140960 h 2856024"/>
              <a:gd name="connsiteX2" fmla="*/ 2356338 w 2356338"/>
              <a:gd name="connsiteY2" fmla="*/ 140960 h 2856024"/>
              <a:gd name="connsiteX3" fmla="*/ 2356338 w 2356338"/>
              <a:gd name="connsiteY3" fmla="*/ 2856024 h 2856024"/>
              <a:gd name="connsiteX4" fmla="*/ 0 w 2356338"/>
              <a:gd name="connsiteY4" fmla="*/ 2856024 h 2856024"/>
              <a:gd name="connsiteX5" fmla="*/ 0 w 2356338"/>
              <a:gd name="connsiteY5" fmla="*/ 140960 h 2856024"/>
              <a:gd name="connsiteX6" fmla="*/ 875747 w 2356338"/>
              <a:gd name="connsiteY6" fmla="*/ 140960 h 285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6338" h="2856024">
                <a:moveTo>
                  <a:pt x="1175287" y="0"/>
                </a:moveTo>
                <a:lnTo>
                  <a:pt x="1474827" y="140960"/>
                </a:lnTo>
                <a:lnTo>
                  <a:pt x="2356338" y="140960"/>
                </a:lnTo>
                <a:lnTo>
                  <a:pt x="2356338" y="2856024"/>
                </a:lnTo>
                <a:lnTo>
                  <a:pt x="0" y="2856024"/>
                </a:lnTo>
                <a:lnTo>
                  <a:pt x="0" y="140960"/>
                </a:lnTo>
                <a:lnTo>
                  <a:pt x="875747" y="140960"/>
                </a:lnTo>
                <a:close/>
              </a:path>
            </a:pathLst>
          </a:custGeom>
          <a:solidFill>
            <a:srgbClr val="8CB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>
              <a:lnSpc>
                <a:spcPct val="120000"/>
              </a:lnSpc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作为一个系统项目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，长期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实施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终止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时间。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3968652" y="3530708"/>
            <a:ext cx="2356338" cy="2856024"/>
          </a:xfrm>
          <a:custGeom>
            <a:avLst/>
            <a:gdLst>
              <a:gd name="connsiteX0" fmla="*/ 1175287 w 2356338"/>
              <a:gd name="connsiteY0" fmla="*/ 0 h 2856024"/>
              <a:gd name="connsiteX1" fmla="*/ 1474827 w 2356338"/>
              <a:gd name="connsiteY1" fmla="*/ 140960 h 2856024"/>
              <a:gd name="connsiteX2" fmla="*/ 2356338 w 2356338"/>
              <a:gd name="connsiteY2" fmla="*/ 140960 h 2856024"/>
              <a:gd name="connsiteX3" fmla="*/ 2356338 w 2356338"/>
              <a:gd name="connsiteY3" fmla="*/ 2856024 h 2856024"/>
              <a:gd name="connsiteX4" fmla="*/ 0 w 2356338"/>
              <a:gd name="connsiteY4" fmla="*/ 2856024 h 2856024"/>
              <a:gd name="connsiteX5" fmla="*/ 0 w 2356338"/>
              <a:gd name="connsiteY5" fmla="*/ 140960 h 2856024"/>
              <a:gd name="connsiteX6" fmla="*/ 875747 w 2356338"/>
              <a:gd name="connsiteY6" fmla="*/ 140960 h 285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6338" h="2856024">
                <a:moveTo>
                  <a:pt x="1175287" y="0"/>
                </a:moveTo>
                <a:lnTo>
                  <a:pt x="1474827" y="140960"/>
                </a:lnTo>
                <a:lnTo>
                  <a:pt x="2356338" y="140960"/>
                </a:lnTo>
                <a:lnTo>
                  <a:pt x="2356338" y="2856024"/>
                </a:lnTo>
                <a:lnTo>
                  <a:pt x="0" y="2856024"/>
                </a:lnTo>
                <a:lnTo>
                  <a:pt x="0" y="140960"/>
                </a:lnTo>
                <a:lnTo>
                  <a:pt x="875747" y="140960"/>
                </a:lnTo>
                <a:close/>
              </a:path>
            </a:pathLst>
          </a:custGeom>
          <a:solidFill>
            <a:srgbClr val="8CB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特定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状况下才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实施，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并购、裁员、灾难事件等。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6565704" y="3530707"/>
            <a:ext cx="2356338" cy="2856024"/>
          </a:xfrm>
          <a:custGeom>
            <a:avLst/>
            <a:gdLst>
              <a:gd name="connsiteX0" fmla="*/ 1175287 w 2356338"/>
              <a:gd name="connsiteY0" fmla="*/ 0 h 2856024"/>
              <a:gd name="connsiteX1" fmla="*/ 1474827 w 2356338"/>
              <a:gd name="connsiteY1" fmla="*/ 140960 h 2856024"/>
              <a:gd name="connsiteX2" fmla="*/ 2356338 w 2356338"/>
              <a:gd name="connsiteY2" fmla="*/ 140960 h 2856024"/>
              <a:gd name="connsiteX3" fmla="*/ 2356338 w 2356338"/>
              <a:gd name="connsiteY3" fmla="*/ 2856024 h 2856024"/>
              <a:gd name="connsiteX4" fmla="*/ 0 w 2356338"/>
              <a:gd name="connsiteY4" fmla="*/ 2856024 h 2856024"/>
              <a:gd name="connsiteX5" fmla="*/ 0 w 2356338"/>
              <a:gd name="connsiteY5" fmla="*/ 140960 h 2856024"/>
              <a:gd name="connsiteX6" fmla="*/ 875747 w 2356338"/>
              <a:gd name="connsiteY6" fmla="*/ 140960 h 285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6338" h="2856024">
                <a:moveTo>
                  <a:pt x="1175287" y="0"/>
                </a:moveTo>
                <a:lnTo>
                  <a:pt x="1474827" y="140960"/>
                </a:lnTo>
                <a:lnTo>
                  <a:pt x="2356338" y="140960"/>
                </a:lnTo>
                <a:lnTo>
                  <a:pt x="2356338" y="2856024"/>
                </a:lnTo>
                <a:lnTo>
                  <a:pt x="0" y="2856024"/>
                </a:lnTo>
                <a:lnTo>
                  <a:pt x="0" y="140960"/>
                </a:lnTo>
                <a:lnTo>
                  <a:pt x="875747" y="140960"/>
                </a:lnTo>
                <a:close/>
              </a:path>
            </a:pathLst>
          </a:custGeom>
          <a:solidFill>
            <a:srgbClr val="8CB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建立在企业内部，配置专门机构或人员，为员工提供服务。</a:t>
            </a:r>
          </a:p>
        </p:txBody>
      </p:sp>
      <p:sp>
        <p:nvSpPr>
          <p:cNvPr id="17" name="任意多边形 16"/>
          <p:cNvSpPr/>
          <p:nvPr/>
        </p:nvSpPr>
        <p:spPr>
          <a:xfrm>
            <a:off x="9162756" y="3530707"/>
            <a:ext cx="2356338" cy="2856024"/>
          </a:xfrm>
          <a:custGeom>
            <a:avLst/>
            <a:gdLst>
              <a:gd name="connsiteX0" fmla="*/ 1175287 w 2356338"/>
              <a:gd name="connsiteY0" fmla="*/ 0 h 2856024"/>
              <a:gd name="connsiteX1" fmla="*/ 1474827 w 2356338"/>
              <a:gd name="connsiteY1" fmla="*/ 140960 h 2856024"/>
              <a:gd name="connsiteX2" fmla="*/ 2356338 w 2356338"/>
              <a:gd name="connsiteY2" fmla="*/ 140960 h 2856024"/>
              <a:gd name="connsiteX3" fmla="*/ 2356338 w 2356338"/>
              <a:gd name="connsiteY3" fmla="*/ 2856024 h 2856024"/>
              <a:gd name="connsiteX4" fmla="*/ 0 w 2356338"/>
              <a:gd name="connsiteY4" fmla="*/ 2856024 h 2856024"/>
              <a:gd name="connsiteX5" fmla="*/ 0 w 2356338"/>
              <a:gd name="connsiteY5" fmla="*/ 140960 h 2856024"/>
              <a:gd name="connsiteX6" fmla="*/ 875747 w 2356338"/>
              <a:gd name="connsiteY6" fmla="*/ 140960 h 285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6338" h="2856024">
                <a:moveTo>
                  <a:pt x="1175287" y="0"/>
                </a:moveTo>
                <a:lnTo>
                  <a:pt x="1474827" y="140960"/>
                </a:lnTo>
                <a:lnTo>
                  <a:pt x="2356338" y="140960"/>
                </a:lnTo>
                <a:lnTo>
                  <a:pt x="2356338" y="2856024"/>
                </a:lnTo>
                <a:lnTo>
                  <a:pt x="0" y="2856024"/>
                </a:lnTo>
                <a:lnTo>
                  <a:pt x="0" y="140960"/>
                </a:lnTo>
                <a:lnTo>
                  <a:pt x="875747" y="140960"/>
                </a:lnTo>
                <a:close/>
              </a:path>
            </a:pathLst>
          </a:custGeom>
          <a:solidFill>
            <a:srgbClr val="8CB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144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由外部专业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服务机构操作。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371598" y="3044400"/>
            <a:ext cx="2356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</a:t>
            </a:r>
            <a:r>
              <a:rPr lang="en-US" altLang="zh-CN" sz="20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endParaRPr lang="zh-CN" altLang="en-US" sz="20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68650" y="3044400"/>
            <a:ext cx="2356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短期</a:t>
            </a:r>
            <a:r>
              <a:rPr lang="en-US" altLang="zh-CN" sz="20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endParaRPr lang="zh-CN" altLang="en-US" sz="20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65702" y="3044400"/>
            <a:ext cx="2356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</a:t>
            </a:r>
            <a:r>
              <a:rPr lang="en-US" altLang="zh-CN" sz="20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endParaRPr lang="zh-CN" altLang="en-US" sz="20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62754" y="3044400"/>
            <a:ext cx="2356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外部</a:t>
            </a:r>
            <a:r>
              <a:rPr lang="en-US" altLang="zh-CN" sz="2000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endParaRPr lang="zh-CN" altLang="en-US" sz="20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889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371600" y="716804"/>
            <a:ext cx="153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1.4 EAP </a:t>
            </a:r>
            <a:r>
              <a:rPr lang="zh-CN" altLang="en-US" sz="1600" dirty="0" smtClean="0">
                <a:solidFill>
                  <a:srgbClr val="806D3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的作用</a:t>
            </a:r>
            <a:endParaRPr lang="zh-CN" altLang="en-US" sz="1600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75013" y="1568670"/>
            <a:ext cx="4061011" cy="1134188"/>
            <a:chOff x="1775013" y="1568670"/>
            <a:chExt cx="4061011" cy="1134188"/>
          </a:xfrm>
        </p:grpSpPr>
        <p:sp>
          <p:nvSpPr>
            <p:cNvPr id="4" name="圆角矩形 3"/>
            <p:cNvSpPr/>
            <p:nvPr/>
          </p:nvSpPr>
          <p:spPr>
            <a:xfrm>
              <a:off x="2438554" y="1806311"/>
              <a:ext cx="3397470" cy="658906"/>
            </a:xfrm>
            <a:prstGeom prst="roundRect">
              <a:avLst/>
            </a:prstGeom>
            <a:solidFill>
              <a:srgbClr val="8CB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1775013" y="1568670"/>
              <a:ext cx="1134188" cy="1134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FC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2071805" y="1730013"/>
              <a:ext cx="540604" cy="811502"/>
            </a:xfrm>
            <a:custGeom>
              <a:avLst/>
              <a:gdLst>
                <a:gd name="T0" fmla="*/ 1021 w 1295"/>
                <a:gd name="T1" fmla="*/ 376 h 1946"/>
                <a:gd name="T2" fmla="*/ 645 w 1295"/>
                <a:gd name="T3" fmla="*/ 751 h 1946"/>
                <a:gd name="T4" fmla="*/ 270 w 1295"/>
                <a:gd name="T5" fmla="*/ 376 h 1946"/>
                <a:gd name="T6" fmla="*/ 645 w 1295"/>
                <a:gd name="T7" fmla="*/ 0 h 1946"/>
                <a:gd name="T8" fmla="*/ 1021 w 1295"/>
                <a:gd name="T9" fmla="*/ 376 h 1946"/>
                <a:gd name="T10" fmla="*/ 645 w 1295"/>
                <a:gd name="T11" fmla="*/ 922 h 1946"/>
                <a:gd name="T12" fmla="*/ 589 w 1295"/>
                <a:gd name="T13" fmla="*/ 815 h 1946"/>
                <a:gd name="T14" fmla="*/ 327 w 1295"/>
                <a:gd name="T15" fmla="*/ 668 h 1946"/>
                <a:gd name="T16" fmla="*/ 4 w 1295"/>
                <a:gd name="T17" fmla="*/ 1504 h 1946"/>
                <a:gd name="T18" fmla="*/ 34 w 1295"/>
                <a:gd name="T19" fmla="*/ 1717 h 1946"/>
                <a:gd name="T20" fmla="*/ 209 w 1295"/>
                <a:gd name="T21" fmla="*/ 1857 h 1946"/>
                <a:gd name="T22" fmla="*/ 645 w 1295"/>
                <a:gd name="T23" fmla="*/ 1946 h 1946"/>
                <a:gd name="T24" fmla="*/ 650 w 1295"/>
                <a:gd name="T25" fmla="*/ 1946 h 1946"/>
                <a:gd name="T26" fmla="*/ 1086 w 1295"/>
                <a:gd name="T27" fmla="*/ 1857 h 1946"/>
                <a:gd name="T28" fmla="*/ 1261 w 1295"/>
                <a:gd name="T29" fmla="*/ 1717 h 1946"/>
                <a:gd name="T30" fmla="*/ 1291 w 1295"/>
                <a:gd name="T31" fmla="*/ 1504 h 1946"/>
                <a:gd name="T32" fmla="*/ 969 w 1295"/>
                <a:gd name="T33" fmla="*/ 668 h 1946"/>
                <a:gd name="T34" fmla="*/ 695 w 1295"/>
                <a:gd name="T35" fmla="*/ 811 h 1946"/>
                <a:gd name="T36" fmla="*/ 645 w 1295"/>
                <a:gd name="T37" fmla="*/ 922 h 1946"/>
                <a:gd name="T38" fmla="*/ 644 w 1295"/>
                <a:gd name="T39" fmla="*/ 1592 h 1946"/>
                <a:gd name="T40" fmla="*/ 571 w 1295"/>
                <a:gd name="T41" fmla="*/ 1492 h 1946"/>
                <a:gd name="T42" fmla="*/ 601 w 1295"/>
                <a:gd name="T43" fmla="*/ 1038 h 1946"/>
                <a:gd name="T44" fmla="*/ 644 w 1295"/>
                <a:gd name="T45" fmla="*/ 983 h 1946"/>
                <a:gd name="T46" fmla="*/ 689 w 1295"/>
                <a:gd name="T47" fmla="*/ 1038 h 1946"/>
                <a:gd name="T48" fmla="*/ 720 w 1295"/>
                <a:gd name="T49" fmla="*/ 1492 h 1946"/>
                <a:gd name="T50" fmla="*/ 644 w 1295"/>
                <a:gd name="T51" fmla="*/ 1592 h 1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5" h="1946">
                  <a:moveTo>
                    <a:pt x="1021" y="376"/>
                  </a:moveTo>
                  <a:cubicBezTo>
                    <a:pt x="1021" y="583"/>
                    <a:pt x="853" y="751"/>
                    <a:pt x="645" y="751"/>
                  </a:cubicBezTo>
                  <a:cubicBezTo>
                    <a:pt x="438" y="751"/>
                    <a:pt x="270" y="583"/>
                    <a:pt x="270" y="376"/>
                  </a:cubicBezTo>
                  <a:cubicBezTo>
                    <a:pt x="270" y="168"/>
                    <a:pt x="438" y="0"/>
                    <a:pt x="645" y="0"/>
                  </a:cubicBezTo>
                  <a:cubicBezTo>
                    <a:pt x="853" y="0"/>
                    <a:pt x="1021" y="168"/>
                    <a:pt x="1021" y="376"/>
                  </a:cubicBezTo>
                  <a:close/>
                  <a:moveTo>
                    <a:pt x="645" y="922"/>
                  </a:moveTo>
                  <a:cubicBezTo>
                    <a:pt x="589" y="815"/>
                    <a:pt x="589" y="815"/>
                    <a:pt x="589" y="815"/>
                  </a:cubicBezTo>
                  <a:cubicBezTo>
                    <a:pt x="589" y="815"/>
                    <a:pt x="424" y="757"/>
                    <a:pt x="327" y="668"/>
                  </a:cubicBezTo>
                  <a:cubicBezTo>
                    <a:pt x="174" y="922"/>
                    <a:pt x="4" y="1196"/>
                    <a:pt x="4" y="1504"/>
                  </a:cubicBezTo>
                  <a:cubicBezTo>
                    <a:pt x="4" y="1574"/>
                    <a:pt x="0" y="1652"/>
                    <a:pt x="34" y="1717"/>
                  </a:cubicBezTo>
                  <a:cubicBezTo>
                    <a:pt x="73" y="1791"/>
                    <a:pt x="139" y="1821"/>
                    <a:pt x="209" y="1857"/>
                  </a:cubicBezTo>
                  <a:cubicBezTo>
                    <a:pt x="342" y="1926"/>
                    <a:pt x="498" y="1933"/>
                    <a:pt x="645" y="1946"/>
                  </a:cubicBezTo>
                  <a:cubicBezTo>
                    <a:pt x="650" y="1946"/>
                    <a:pt x="650" y="1946"/>
                    <a:pt x="650" y="1946"/>
                  </a:cubicBezTo>
                  <a:cubicBezTo>
                    <a:pt x="797" y="1933"/>
                    <a:pt x="953" y="1926"/>
                    <a:pt x="1086" y="1857"/>
                  </a:cubicBezTo>
                  <a:cubicBezTo>
                    <a:pt x="1156" y="1821"/>
                    <a:pt x="1223" y="1791"/>
                    <a:pt x="1261" y="1717"/>
                  </a:cubicBezTo>
                  <a:cubicBezTo>
                    <a:pt x="1295" y="1652"/>
                    <a:pt x="1291" y="1574"/>
                    <a:pt x="1291" y="1504"/>
                  </a:cubicBezTo>
                  <a:cubicBezTo>
                    <a:pt x="1291" y="1196"/>
                    <a:pt x="1122" y="922"/>
                    <a:pt x="969" y="668"/>
                  </a:cubicBezTo>
                  <a:cubicBezTo>
                    <a:pt x="872" y="757"/>
                    <a:pt x="821" y="775"/>
                    <a:pt x="695" y="811"/>
                  </a:cubicBezTo>
                  <a:lnTo>
                    <a:pt x="645" y="922"/>
                  </a:lnTo>
                  <a:close/>
                  <a:moveTo>
                    <a:pt x="644" y="1592"/>
                  </a:moveTo>
                  <a:cubicBezTo>
                    <a:pt x="571" y="1492"/>
                    <a:pt x="571" y="1492"/>
                    <a:pt x="571" y="1492"/>
                  </a:cubicBezTo>
                  <a:cubicBezTo>
                    <a:pt x="601" y="1038"/>
                    <a:pt x="601" y="1038"/>
                    <a:pt x="601" y="1038"/>
                  </a:cubicBezTo>
                  <a:cubicBezTo>
                    <a:pt x="644" y="983"/>
                    <a:pt x="644" y="983"/>
                    <a:pt x="644" y="983"/>
                  </a:cubicBezTo>
                  <a:cubicBezTo>
                    <a:pt x="689" y="1038"/>
                    <a:pt x="689" y="1038"/>
                    <a:pt x="689" y="1038"/>
                  </a:cubicBezTo>
                  <a:cubicBezTo>
                    <a:pt x="720" y="1492"/>
                    <a:pt x="720" y="1492"/>
                    <a:pt x="720" y="1492"/>
                  </a:cubicBezTo>
                  <a:lnTo>
                    <a:pt x="644" y="1592"/>
                  </a:lnTo>
                  <a:close/>
                </a:path>
              </a:pathLst>
            </a:custGeom>
            <a:solidFill>
              <a:srgbClr val="806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48694" y="1568670"/>
            <a:ext cx="4061011" cy="1134188"/>
            <a:chOff x="1775013" y="1568670"/>
            <a:chExt cx="4061011" cy="1134188"/>
          </a:xfrm>
        </p:grpSpPr>
        <p:sp>
          <p:nvSpPr>
            <p:cNvPr id="12" name="圆角矩形 11"/>
            <p:cNvSpPr/>
            <p:nvPr/>
          </p:nvSpPr>
          <p:spPr>
            <a:xfrm>
              <a:off x="2438554" y="1806311"/>
              <a:ext cx="3397470" cy="658906"/>
            </a:xfrm>
            <a:prstGeom prst="roundRect">
              <a:avLst/>
            </a:prstGeom>
            <a:solidFill>
              <a:srgbClr val="8CB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775013" y="1568670"/>
              <a:ext cx="1134188" cy="1134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FC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7390616" y="1757764"/>
            <a:ext cx="650344" cy="756000"/>
            <a:chOff x="7148694" y="4177446"/>
            <a:chExt cx="566738" cy="658812"/>
          </a:xfrm>
        </p:grpSpPr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7278869" y="4255233"/>
              <a:ext cx="436563" cy="581025"/>
            </a:xfrm>
            <a:custGeom>
              <a:avLst/>
              <a:gdLst>
                <a:gd name="T0" fmla="*/ 104 w 154"/>
                <a:gd name="T1" fmla="*/ 85 h 205"/>
                <a:gd name="T2" fmla="*/ 124 w 154"/>
                <a:gd name="T3" fmla="*/ 47 h 205"/>
                <a:gd name="T4" fmla="*/ 77 w 154"/>
                <a:gd name="T5" fmla="*/ 0 h 205"/>
                <a:gd name="T6" fmla="*/ 30 w 154"/>
                <a:gd name="T7" fmla="*/ 47 h 205"/>
                <a:gd name="T8" fmla="*/ 50 w 154"/>
                <a:gd name="T9" fmla="*/ 85 h 205"/>
                <a:gd name="T10" fmla="*/ 0 w 154"/>
                <a:gd name="T11" fmla="*/ 157 h 205"/>
                <a:gd name="T12" fmla="*/ 6 w 154"/>
                <a:gd name="T13" fmla="*/ 186 h 205"/>
                <a:gd name="T14" fmla="*/ 77 w 154"/>
                <a:gd name="T15" fmla="*/ 205 h 205"/>
                <a:gd name="T16" fmla="*/ 148 w 154"/>
                <a:gd name="T17" fmla="*/ 186 h 205"/>
                <a:gd name="T18" fmla="*/ 154 w 154"/>
                <a:gd name="T19" fmla="*/ 157 h 205"/>
                <a:gd name="T20" fmla="*/ 104 w 154"/>
                <a:gd name="T21" fmla="*/ 8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205">
                  <a:moveTo>
                    <a:pt x="104" y="85"/>
                  </a:moveTo>
                  <a:cubicBezTo>
                    <a:pt x="116" y="77"/>
                    <a:pt x="124" y="63"/>
                    <a:pt x="124" y="47"/>
                  </a:cubicBezTo>
                  <a:cubicBezTo>
                    <a:pt x="124" y="21"/>
                    <a:pt x="103" y="0"/>
                    <a:pt x="77" y="0"/>
                  </a:cubicBezTo>
                  <a:cubicBezTo>
                    <a:pt x="51" y="0"/>
                    <a:pt x="30" y="21"/>
                    <a:pt x="30" y="47"/>
                  </a:cubicBezTo>
                  <a:cubicBezTo>
                    <a:pt x="30" y="63"/>
                    <a:pt x="38" y="77"/>
                    <a:pt x="50" y="85"/>
                  </a:cubicBezTo>
                  <a:cubicBezTo>
                    <a:pt x="21" y="96"/>
                    <a:pt x="0" y="124"/>
                    <a:pt x="0" y="157"/>
                  </a:cubicBezTo>
                  <a:cubicBezTo>
                    <a:pt x="0" y="167"/>
                    <a:pt x="2" y="177"/>
                    <a:pt x="6" y="186"/>
                  </a:cubicBezTo>
                  <a:cubicBezTo>
                    <a:pt x="27" y="198"/>
                    <a:pt x="51" y="205"/>
                    <a:pt x="77" y="205"/>
                  </a:cubicBezTo>
                  <a:cubicBezTo>
                    <a:pt x="103" y="205"/>
                    <a:pt x="127" y="198"/>
                    <a:pt x="148" y="186"/>
                  </a:cubicBezTo>
                  <a:cubicBezTo>
                    <a:pt x="152" y="177"/>
                    <a:pt x="154" y="167"/>
                    <a:pt x="154" y="157"/>
                  </a:cubicBezTo>
                  <a:cubicBezTo>
                    <a:pt x="154" y="124"/>
                    <a:pt x="133" y="96"/>
                    <a:pt x="104" y="85"/>
                  </a:cubicBezTo>
                  <a:close/>
                </a:path>
              </a:pathLst>
            </a:custGeom>
            <a:solidFill>
              <a:srgbClr val="806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>
              <a:off x="7148694" y="4177446"/>
              <a:ext cx="303213" cy="519113"/>
            </a:xfrm>
            <a:custGeom>
              <a:avLst/>
              <a:gdLst>
                <a:gd name="T0" fmla="*/ 53 w 107"/>
                <a:gd name="T1" fmla="*/ 135 h 183"/>
                <a:gd name="T2" fmla="*/ 81 w 107"/>
                <a:gd name="T3" fmla="*/ 110 h 183"/>
                <a:gd name="T4" fmla="*/ 68 w 107"/>
                <a:gd name="T5" fmla="*/ 74 h 183"/>
                <a:gd name="T6" fmla="*/ 107 w 107"/>
                <a:gd name="T7" fmla="*/ 21 h 183"/>
                <a:gd name="T8" fmla="*/ 70 w 107"/>
                <a:gd name="T9" fmla="*/ 0 h 183"/>
                <a:gd name="T10" fmla="*/ 28 w 107"/>
                <a:gd name="T11" fmla="*/ 43 h 183"/>
                <a:gd name="T12" fmla="*/ 46 w 107"/>
                <a:gd name="T13" fmla="*/ 78 h 183"/>
                <a:gd name="T14" fmla="*/ 0 w 107"/>
                <a:gd name="T15" fmla="*/ 143 h 183"/>
                <a:gd name="T16" fmla="*/ 6 w 107"/>
                <a:gd name="T17" fmla="*/ 169 h 183"/>
                <a:gd name="T18" fmla="*/ 38 w 107"/>
                <a:gd name="T19" fmla="*/ 183 h 183"/>
                <a:gd name="T20" fmla="*/ 53 w 107"/>
                <a:gd name="T21" fmla="*/ 13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83">
                  <a:moveTo>
                    <a:pt x="53" y="135"/>
                  </a:moveTo>
                  <a:cubicBezTo>
                    <a:pt x="61" y="124"/>
                    <a:pt x="70" y="116"/>
                    <a:pt x="81" y="110"/>
                  </a:cubicBezTo>
                  <a:cubicBezTo>
                    <a:pt x="73" y="100"/>
                    <a:pt x="68" y="87"/>
                    <a:pt x="68" y="74"/>
                  </a:cubicBezTo>
                  <a:cubicBezTo>
                    <a:pt x="68" y="49"/>
                    <a:pt x="84" y="28"/>
                    <a:pt x="107" y="21"/>
                  </a:cubicBezTo>
                  <a:cubicBezTo>
                    <a:pt x="100" y="8"/>
                    <a:pt x="86" y="0"/>
                    <a:pt x="70" y="0"/>
                  </a:cubicBezTo>
                  <a:cubicBezTo>
                    <a:pt x="47" y="0"/>
                    <a:pt x="28" y="19"/>
                    <a:pt x="28" y="43"/>
                  </a:cubicBezTo>
                  <a:cubicBezTo>
                    <a:pt x="28" y="57"/>
                    <a:pt x="35" y="70"/>
                    <a:pt x="46" y="78"/>
                  </a:cubicBezTo>
                  <a:cubicBezTo>
                    <a:pt x="19" y="87"/>
                    <a:pt x="0" y="113"/>
                    <a:pt x="0" y="143"/>
                  </a:cubicBezTo>
                  <a:cubicBezTo>
                    <a:pt x="0" y="152"/>
                    <a:pt x="2" y="161"/>
                    <a:pt x="6" y="169"/>
                  </a:cubicBezTo>
                  <a:cubicBezTo>
                    <a:pt x="16" y="175"/>
                    <a:pt x="26" y="180"/>
                    <a:pt x="38" y="183"/>
                  </a:cubicBezTo>
                  <a:cubicBezTo>
                    <a:pt x="38" y="165"/>
                    <a:pt x="43" y="149"/>
                    <a:pt x="53" y="135"/>
                  </a:cubicBezTo>
                  <a:close/>
                </a:path>
              </a:pathLst>
            </a:custGeom>
            <a:solidFill>
              <a:srgbClr val="9FCC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3003710" y="1889698"/>
            <a:ext cx="2294181" cy="437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对员工的作用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24804" y="1889698"/>
            <a:ext cx="2294181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对组织的作用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12409" y="2891952"/>
            <a:ext cx="3223615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摆脱心理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困扰；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塑造积极心态；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优化人际关系；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调节情绪，化解矛盾；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提升工作绩效；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促进家庭和睦；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促进工作</a:t>
            </a: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与生活的平衡；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引导职业生涯</a:t>
            </a: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040960" y="2891952"/>
            <a:ext cx="3621157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zh-CN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</a:t>
            </a:r>
            <a:r>
              <a:rPr lang="zh-CN" altLang="zh-CN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</a:t>
            </a:r>
            <a:r>
              <a:rPr lang="zh-CN" altLang="zh-CN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制度；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改善组织氛围；</a:t>
            </a:r>
            <a:endParaRPr lang="zh-CN" altLang="zh-CN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增强员工幸福感</a:t>
            </a:r>
            <a:r>
              <a:rPr lang="zh-CN" altLang="zh-CN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积累企业心理资本；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提升组织绩效；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提升企业的向心力；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zh-CN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降低管理成本；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树立企业的良好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形象</a:t>
            </a: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zh-CN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587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4834" y="2190426"/>
            <a:ext cx="2813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eiryo UI" panose="020B0604030504040204" pitchFamily="34" charset="-128"/>
              </a:rPr>
              <a:t>Chapter.2</a:t>
            </a:r>
            <a:endParaRPr lang="zh-CN" altLang="en-US" sz="4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Meiryo UI" panose="020B06040305040402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4834" y="2996984"/>
            <a:ext cx="608371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1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实施原则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4058" y="1086837"/>
            <a:ext cx="166915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过渡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页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lvl="0" algn="ctr">
              <a:lnSpc>
                <a:spcPct val="112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  <a:latin typeface="+mj-lt"/>
                <a:ea typeface="微软雅黑 Light" panose="020B0502040204020203" pitchFamily="34" charset="-122"/>
              </a:rPr>
              <a:t>TRANSITION PAGE </a:t>
            </a:r>
          </a:p>
        </p:txBody>
      </p:sp>
    </p:spTree>
    <p:extLst>
      <p:ext uri="{BB962C8B-B14F-4D97-AF65-F5344CB8AC3E}">
        <p14:creationId xmlns:p14="http://schemas.microsoft.com/office/powerpoint/2010/main" xmlns="" val="48554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1322363" y="2728725"/>
            <a:ext cx="8848579" cy="1322769"/>
          </a:xfrm>
          <a:prstGeom prst="roundRect">
            <a:avLst>
              <a:gd name="adj" fmla="val 8159"/>
            </a:avLst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11053482" y="0"/>
            <a:ext cx="0" cy="6858000"/>
          </a:xfrm>
          <a:prstGeom prst="line">
            <a:avLst/>
          </a:prstGeom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0609729" y="1290920"/>
            <a:ext cx="887506" cy="887506"/>
          </a:xfrm>
          <a:prstGeom prst="ellipse">
            <a:avLst/>
          </a:prstGeom>
          <a:solidFill>
            <a:srgbClr val="EDDCB9"/>
          </a:solidFill>
          <a:ln w="57150">
            <a:solidFill>
              <a:srgbClr val="BCA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703859" y="1385049"/>
            <a:ext cx="699247" cy="699247"/>
          </a:xfrm>
          <a:prstGeom prst="ellipse">
            <a:avLst/>
          </a:prstGeom>
          <a:solidFill>
            <a:srgbClr val="806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zh-CN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8581293" y="1017220"/>
            <a:ext cx="1440000" cy="1440000"/>
          </a:xfrm>
          <a:prstGeom prst="wedgeEllipseCallout">
            <a:avLst>
              <a:gd name="adj1" fmla="val 70998"/>
              <a:gd name="adj2" fmla="val -23"/>
            </a:avLst>
          </a:prstGeom>
          <a:solidFill>
            <a:srgbClr val="9FCC3E">
              <a:alpha val="1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26"/>
          <p:cNvSpPr>
            <a:spLocks noEditPoints="1"/>
          </p:cNvSpPr>
          <p:nvPr/>
        </p:nvSpPr>
        <p:spPr bwMode="auto">
          <a:xfrm>
            <a:off x="8815518" y="1247309"/>
            <a:ext cx="971550" cy="974725"/>
          </a:xfrm>
          <a:custGeom>
            <a:avLst/>
            <a:gdLst>
              <a:gd name="T0" fmla="*/ 58 w 259"/>
              <a:gd name="T1" fmla="*/ 154 h 259"/>
              <a:gd name="T2" fmla="*/ 74 w 259"/>
              <a:gd name="T3" fmla="*/ 144 h 259"/>
              <a:gd name="T4" fmla="*/ 72 w 259"/>
              <a:gd name="T5" fmla="*/ 150 h 259"/>
              <a:gd name="T6" fmla="*/ 64 w 259"/>
              <a:gd name="T7" fmla="*/ 161 h 259"/>
              <a:gd name="T8" fmla="*/ 62 w 259"/>
              <a:gd name="T9" fmla="*/ 165 h 259"/>
              <a:gd name="T10" fmla="*/ 42 w 259"/>
              <a:gd name="T11" fmla="*/ 150 h 259"/>
              <a:gd name="T12" fmla="*/ 78 w 259"/>
              <a:gd name="T13" fmla="*/ 128 h 259"/>
              <a:gd name="T14" fmla="*/ 99 w 259"/>
              <a:gd name="T15" fmla="*/ 149 h 259"/>
              <a:gd name="T16" fmla="*/ 108 w 259"/>
              <a:gd name="T17" fmla="*/ 168 h 259"/>
              <a:gd name="T18" fmla="*/ 92 w 259"/>
              <a:gd name="T19" fmla="*/ 178 h 259"/>
              <a:gd name="T20" fmla="*/ 70 w 259"/>
              <a:gd name="T21" fmla="*/ 187 h 259"/>
              <a:gd name="T22" fmla="*/ 45 w 259"/>
              <a:gd name="T23" fmla="*/ 172 h 259"/>
              <a:gd name="T24" fmla="*/ 55 w 259"/>
              <a:gd name="T25" fmla="*/ 166 h 259"/>
              <a:gd name="T26" fmla="*/ 83 w 259"/>
              <a:gd name="T27" fmla="*/ 170 h 259"/>
              <a:gd name="T28" fmla="*/ 94 w 259"/>
              <a:gd name="T29" fmla="*/ 164 h 259"/>
              <a:gd name="T30" fmla="*/ 88 w 259"/>
              <a:gd name="T31" fmla="*/ 150 h 259"/>
              <a:gd name="T32" fmla="*/ 71 w 259"/>
              <a:gd name="T33" fmla="*/ 139 h 259"/>
              <a:gd name="T34" fmla="*/ 55 w 259"/>
              <a:gd name="T35" fmla="*/ 166 h 259"/>
              <a:gd name="T36" fmla="*/ 150 w 259"/>
              <a:gd name="T37" fmla="*/ 85 h 259"/>
              <a:gd name="T38" fmla="*/ 134 w 259"/>
              <a:gd name="T39" fmla="*/ 105 h 259"/>
              <a:gd name="T40" fmla="*/ 225 w 259"/>
              <a:gd name="T41" fmla="*/ 129 h 259"/>
              <a:gd name="T42" fmla="*/ 120 w 259"/>
              <a:gd name="T43" fmla="*/ 156 h 259"/>
              <a:gd name="T44" fmla="*/ 115 w 259"/>
              <a:gd name="T45" fmla="*/ 172 h 259"/>
              <a:gd name="T46" fmla="*/ 119 w 259"/>
              <a:gd name="T47" fmla="*/ 182 h 259"/>
              <a:gd name="T48" fmla="*/ 125 w 259"/>
              <a:gd name="T49" fmla="*/ 207 h 259"/>
              <a:gd name="T50" fmla="*/ 154 w 259"/>
              <a:gd name="T51" fmla="*/ 221 h 259"/>
              <a:gd name="T52" fmla="*/ 111 w 259"/>
              <a:gd name="T53" fmla="*/ 141 h 259"/>
              <a:gd name="T54" fmla="*/ 120 w 259"/>
              <a:gd name="T55" fmla="*/ 156 h 259"/>
              <a:gd name="T56" fmla="*/ 130 w 259"/>
              <a:gd name="T57" fmla="*/ 259 h 259"/>
              <a:gd name="T58" fmla="*/ 130 w 259"/>
              <a:gd name="T59" fmla="*/ 0 h 259"/>
              <a:gd name="T60" fmla="*/ 192 w 259"/>
              <a:gd name="T61" fmla="*/ 211 h 259"/>
              <a:gd name="T62" fmla="*/ 47 w 259"/>
              <a:gd name="T63" fmla="*/ 68 h 259"/>
              <a:gd name="T64" fmla="*/ 130 w 259"/>
              <a:gd name="T65" fmla="*/ 232 h 259"/>
              <a:gd name="T66" fmla="*/ 192 w 259"/>
              <a:gd name="T67" fmla="*/ 211 h 259"/>
              <a:gd name="T68" fmla="*/ 130 w 259"/>
              <a:gd name="T69" fmla="*/ 26 h 259"/>
              <a:gd name="T70" fmla="*/ 66 w 259"/>
              <a:gd name="T71" fmla="*/ 48 h 259"/>
              <a:gd name="T72" fmla="*/ 211 w 259"/>
              <a:gd name="T73" fmla="*/ 19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59" h="259">
                <a:moveTo>
                  <a:pt x="59" y="164"/>
                </a:moveTo>
                <a:cubicBezTo>
                  <a:pt x="57" y="161"/>
                  <a:pt x="57" y="157"/>
                  <a:pt x="58" y="154"/>
                </a:cubicBezTo>
                <a:cubicBezTo>
                  <a:pt x="59" y="148"/>
                  <a:pt x="65" y="144"/>
                  <a:pt x="71" y="144"/>
                </a:cubicBezTo>
                <a:cubicBezTo>
                  <a:pt x="72" y="144"/>
                  <a:pt x="73" y="144"/>
                  <a:pt x="74" y="144"/>
                </a:cubicBezTo>
                <a:cubicBezTo>
                  <a:pt x="75" y="145"/>
                  <a:pt x="76" y="146"/>
                  <a:pt x="76" y="148"/>
                </a:cubicBezTo>
                <a:cubicBezTo>
                  <a:pt x="75" y="149"/>
                  <a:pt x="74" y="150"/>
                  <a:pt x="72" y="150"/>
                </a:cubicBezTo>
                <a:cubicBezTo>
                  <a:pt x="68" y="149"/>
                  <a:pt x="64" y="151"/>
                  <a:pt x="63" y="155"/>
                </a:cubicBezTo>
                <a:cubicBezTo>
                  <a:pt x="63" y="157"/>
                  <a:pt x="63" y="159"/>
                  <a:pt x="64" y="161"/>
                </a:cubicBezTo>
                <a:cubicBezTo>
                  <a:pt x="65" y="162"/>
                  <a:pt x="64" y="164"/>
                  <a:pt x="63" y="165"/>
                </a:cubicBezTo>
                <a:cubicBezTo>
                  <a:pt x="63" y="165"/>
                  <a:pt x="62" y="165"/>
                  <a:pt x="62" y="165"/>
                </a:cubicBezTo>
                <a:cubicBezTo>
                  <a:pt x="61" y="165"/>
                  <a:pt x="60" y="165"/>
                  <a:pt x="59" y="164"/>
                </a:cubicBezTo>
                <a:close/>
                <a:moveTo>
                  <a:pt x="42" y="150"/>
                </a:moveTo>
                <a:cubicBezTo>
                  <a:pt x="45" y="137"/>
                  <a:pt x="57" y="127"/>
                  <a:pt x="71" y="127"/>
                </a:cubicBezTo>
                <a:cubicBezTo>
                  <a:pt x="73" y="127"/>
                  <a:pt x="75" y="128"/>
                  <a:pt x="78" y="128"/>
                </a:cubicBezTo>
                <a:cubicBezTo>
                  <a:pt x="87" y="131"/>
                  <a:pt x="94" y="137"/>
                  <a:pt x="98" y="146"/>
                </a:cubicBezTo>
                <a:cubicBezTo>
                  <a:pt x="98" y="147"/>
                  <a:pt x="99" y="148"/>
                  <a:pt x="99" y="149"/>
                </a:cubicBezTo>
                <a:cubicBezTo>
                  <a:pt x="102" y="155"/>
                  <a:pt x="103" y="158"/>
                  <a:pt x="107" y="162"/>
                </a:cubicBezTo>
                <a:cubicBezTo>
                  <a:pt x="109" y="164"/>
                  <a:pt x="109" y="166"/>
                  <a:pt x="108" y="168"/>
                </a:cubicBezTo>
                <a:cubicBezTo>
                  <a:pt x="108" y="170"/>
                  <a:pt x="106" y="172"/>
                  <a:pt x="104" y="172"/>
                </a:cubicBezTo>
                <a:cubicBezTo>
                  <a:pt x="99" y="173"/>
                  <a:pt x="96" y="175"/>
                  <a:pt x="92" y="178"/>
                </a:cubicBezTo>
                <a:cubicBezTo>
                  <a:pt x="91" y="179"/>
                  <a:pt x="90" y="179"/>
                  <a:pt x="90" y="180"/>
                </a:cubicBezTo>
                <a:cubicBezTo>
                  <a:pt x="83" y="184"/>
                  <a:pt x="77" y="187"/>
                  <a:pt x="70" y="187"/>
                </a:cubicBezTo>
                <a:cubicBezTo>
                  <a:pt x="68" y="187"/>
                  <a:pt x="65" y="186"/>
                  <a:pt x="63" y="186"/>
                </a:cubicBezTo>
                <a:cubicBezTo>
                  <a:pt x="56" y="184"/>
                  <a:pt x="49" y="179"/>
                  <a:pt x="45" y="172"/>
                </a:cubicBezTo>
                <a:cubicBezTo>
                  <a:pt x="41" y="165"/>
                  <a:pt x="40" y="157"/>
                  <a:pt x="42" y="150"/>
                </a:cubicBezTo>
                <a:close/>
                <a:moveTo>
                  <a:pt x="55" y="166"/>
                </a:moveTo>
                <a:cubicBezTo>
                  <a:pt x="57" y="171"/>
                  <a:pt x="61" y="174"/>
                  <a:pt x="66" y="175"/>
                </a:cubicBezTo>
                <a:cubicBezTo>
                  <a:pt x="71" y="176"/>
                  <a:pt x="77" y="175"/>
                  <a:pt x="83" y="170"/>
                </a:cubicBezTo>
                <a:cubicBezTo>
                  <a:pt x="84" y="170"/>
                  <a:pt x="85" y="169"/>
                  <a:pt x="85" y="169"/>
                </a:cubicBezTo>
                <a:cubicBezTo>
                  <a:pt x="88" y="167"/>
                  <a:pt x="90" y="165"/>
                  <a:pt x="94" y="164"/>
                </a:cubicBezTo>
                <a:cubicBezTo>
                  <a:pt x="92" y="160"/>
                  <a:pt x="90" y="157"/>
                  <a:pt x="89" y="154"/>
                </a:cubicBezTo>
                <a:cubicBezTo>
                  <a:pt x="88" y="152"/>
                  <a:pt x="88" y="151"/>
                  <a:pt x="88" y="150"/>
                </a:cubicBezTo>
                <a:cubicBezTo>
                  <a:pt x="85" y="145"/>
                  <a:pt x="81" y="141"/>
                  <a:pt x="75" y="139"/>
                </a:cubicBezTo>
                <a:cubicBezTo>
                  <a:pt x="74" y="139"/>
                  <a:pt x="72" y="139"/>
                  <a:pt x="71" y="139"/>
                </a:cubicBezTo>
                <a:cubicBezTo>
                  <a:pt x="62" y="139"/>
                  <a:pt x="55" y="144"/>
                  <a:pt x="53" y="153"/>
                </a:cubicBezTo>
                <a:cubicBezTo>
                  <a:pt x="52" y="157"/>
                  <a:pt x="52" y="162"/>
                  <a:pt x="55" y="166"/>
                </a:cubicBezTo>
                <a:close/>
                <a:moveTo>
                  <a:pt x="183" y="50"/>
                </a:moveTo>
                <a:cubicBezTo>
                  <a:pt x="160" y="51"/>
                  <a:pt x="135" y="72"/>
                  <a:pt x="150" y="85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4" y="103"/>
                  <a:pt x="134" y="104"/>
                  <a:pt x="134" y="105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219" y="165"/>
                  <a:pt x="225" y="147"/>
                  <a:pt x="225" y="129"/>
                </a:cubicBezTo>
                <a:cubicBezTo>
                  <a:pt x="225" y="97"/>
                  <a:pt x="208" y="68"/>
                  <a:pt x="183" y="50"/>
                </a:cubicBezTo>
                <a:close/>
                <a:moveTo>
                  <a:pt x="120" y="156"/>
                </a:moveTo>
                <a:cubicBezTo>
                  <a:pt x="120" y="162"/>
                  <a:pt x="114" y="161"/>
                  <a:pt x="114" y="161"/>
                </a:cubicBezTo>
                <a:cubicBezTo>
                  <a:pt x="110" y="167"/>
                  <a:pt x="115" y="172"/>
                  <a:pt x="115" y="172"/>
                </a:cubicBezTo>
                <a:cubicBezTo>
                  <a:pt x="115" y="172"/>
                  <a:pt x="111" y="174"/>
                  <a:pt x="112" y="178"/>
                </a:cubicBezTo>
                <a:cubicBezTo>
                  <a:pt x="112" y="178"/>
                  <a:pt x="114" y="179"/>
                  <a:pt x="119" y="182"/>
                </a:cubicBezTo>
                <a:cubicBezTo>
                  <a:pt x="123" y="185"/>
                  <a:pt x="122" y="187"/>
                  <a:pt x="121" y="191"/>
                </a:cubicBezTo>
                <a:cubicBezTo>
                  <a:pt x="116" y="202"/>
                  <a:pt x="125" y="207"/>
                  <a:pt x="125" y="207"/>
                </a:cubicBezTo>
                <a:cubicBezTo>
                  <a:pt x="125" y="207"/>
                  <a:pt x="134" y="211"/>
                  <a:pt x="149" y="208"/>
                </a:cubicBezTo>
                <a:cubicBezTo>
                  <a:pt x="160" y="206"/>
                  <a:pt x="158" y="214"/>
                  <a:pt x="154" y="221"/>
                </a:cubicBezTo>
                <a:cubicBezTo>
                  <a:pt x="163" y="219"/>
                  <a:pt x="172" y="215"/>
                  <a:pt x="180" y="210"/>
                </a:cubicBezTo>
                <a:cubicBezTo>
                  <a:pt x="111" y="141"/>
                  <a:pt x="111" y="141"/>
                  <a:pt x="111" y="141"/>
                </a:cubicBezTo>
                <a:cubicBezTo>
                  <a:pt x="109" y="145"/>
                  <a:pt x="108" y="147"/>
                  <a:pt x="109" y="150"/>
                </a:cubicBezTo>
                <a:cubicBezTo>
                  <a:pt x="116" y="154"/>
                  <a:pt x="117" y="155"/>
                  <a:pt x="120" y="156"/>
                </a:cubicBezTo>
                <a:close/>
                <a:moveTo>
                  <a:pt x="259" y="129"/>
                </a:moveTo>
                <a:cubicBezTo>
                  <a:pt x="259" y="201"/>
                  <a:pt x="201" y="259"/>
                  <a:pt x="130" y="259"/>
                </a:cubicBezTo>
                <a:cubicBezTo>
                  <a:pt x="58" y="259"/>
                  <a:pt x="0" y="201"/>
                  <a:pt x="0" y="129"/>
                </a:cubicBezTo>
                <a:cubicBezTo>
                  <a:pt x="0" y="58"/>
                  <a:pt x="58" y="0"/>
                  <a:pt x="130" y="0"/>
                </a:cubicBezTo>
                <a:cubicBezTo>
                  <a:pt x="201" y="0"/>
                  <a:pt x="259" y="58"/>
                  <a:pt x="259" y="129"/>
                </a:cubicBezTo>
                <a:close/>
                <a:moveTo>
                  <a:pt x="192" y="211"/>
                </a:moveTo>
                <a:cubicBezTo>
                  <a:pt x="48" y="67"/>
                  <a:pt x="48" y="67"/>
                  <a:pt x="48" y="67"/>
                </a:cubicBezTo>
                <a:cubicBezTo>
                  <a:pt x="47" y="68"/>
                  <a:pt x="47" y="68"/>
                  <a:pt x="47" y="68"/>
                </a:cubicBezTo>
                <a:cubicBezTo>
                  <a:pt x="34" y="86"/>
                  <a:pt x="27" y="107"/>
                  <a:pt x="27" y="129"/>
                </a:cubicBezTo>
                <a:cubicBezTo>
                  <a:pt x="27" y="186"/>
                  <a:pt x="73" y="232"/>
                  <a:pt x="130" y="232"/>
                </a:cubicBezTo>
                <a:cubicBezTo>
                  <a:pt x="152" y="232"/>
                  <a:pt x="173" y="225"/>
                  <a:pt x="191" y="212"/>
                </a:cubicBezTo>
                <a:lnTo>
                  <a:pt x="192" y="211"/>
                </a:lnTo>
                <a:close/>
                <a:moveTo>
                  <a:pt x="233" y="129"/>
                </a:moveTo>
                <a:cubicBezTo>
                  <a:pt x="233" y="73"/>
                  <a:pt x="186" y="26"/>
                  <a:pt x="130" y="26"/>
                </a:cubicBezTo>
                <a:cubicBezTo>
                  <a:pt x="107" y="26"/>
                  <a:pt x="86" y="34"/>
                  <a:pt x="67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211" y="192"/>
                  <a:pt x="211" y="192"/>
                  <a:pt x="211" y="192"/>
                </a:cubicBezTo>
                <a:cubicBezTo>
                  <a:pt x="211" y="191"/>
                  <a:pt x="211" y="191"/>
                  <a:pt x="211" y="191"/>
                </a:cubicBezTo>
                <a:cubicBezTo>
                  <a:pt x="225" y="173"/>
                  <a:pt x="233" y="152"/>
                  <a:pt x="233" y="129"/>
                </a:cubicBezTo>
                <a:close/>
              </a:path>
            </a:pathLst>
          </a:custGeom>
          <a:solidFill>
            <a:srgbClr val="8CB20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499847" y="1349950"/>
            <a:ext cx="3000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4400" b="1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保密原则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315124" y="211939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适应于</a:t>
            </a:r>
            <a:r>
              <a:rPr lang="zh-CN" altLang="en-US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心理咨询、辅导等情形</a:t>
            </a:r>
            <a:endParaRPr lang="zh-CN" altLang="en-US" dirty="0">
              <a:solidFill>
                <a:srgbClr val="8CB2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38835" y="2770929"/>
            <a:ext cx="8582458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保密原则是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的重要原则之一。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之所以能够在西方国家产生并流行，关键就是这些国家非常重视个人隐私权的保护，同时也普遍建立了诚信制度，这也是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产生并流行的社会基础。</a:t>
            </a:r>
          </a:p>
        </p:txBody>
      </p:sp>
      <p:sp>
        <p:nvSpPr>
          <p:cNvPr id="10" name="矩形 9"/>
          <p:cNvSpPr/>
          <p:nvPr/>
        </p:nvSpPr>
        <p:spPr>
          <a:xfrm>
            <a:off x="2944906" y="4222194"/>
            <a:ext cx="7664823" cy="125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en-US" altLang="zh-CN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EAP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心理辅导师需要签订</a:t>
            </a:r>
            <a:r>
              <a:rPr lang="zh-CN" altLang="en-US" sz="2000" b="1" dirty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保密承诺书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匿名案例分析及宣传</a:t>
            </a: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，需要当事人的</a:t>
            </a:r>
            <a:r>
              <a:rPr lang="zh-CN" altLang="en-US" sz="2000" b="1" dirty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口头或书面</a:t>
            </a:r>
            <a:r>
              <a:rPr lang="zh-CN" altLang="en-US" sz="2000" b="1" dirty="0" smtClean="0">
                <a:solidFill>
                  <a:srgbClr val="8CB2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同意；</a:t>
            </a:r>
            <a:endParaRPr lang="en-US" altLang="zh-CN" sz="2000" b="1" dirty="0" smtClean="0">
              <a:solidFill>
                <a:srgbClr val="8CB2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E463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例外情形：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当来访者</a:t>
            </a:r>
            <a:r>
              <a:rPr lang="zh-CN" altLang="en-US" dirty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对自身和他人是危险</a:t>
            </a:r>
            <a:r>
              <a:rPr lang="zh-CN" altLang="en-US" dirty="0" smtClean="0">
                <a:solidFill>
                  <a:srgbClr val="806D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的，要采取必要措施；</a:t>
            </a:r>
            <a:endParaRPr lang="zh-CN" altLang="en-US" dirty="0">
              <a:solidFill>
                <a:srgbClr val="806D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1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06D3E"/>
        </a:solidFill>
        <a:ln w="28575">
          <a:solidFill>
            <a:schemeClr val="bg1"/>
          </a:solidFill>
        </a:ln>
      </a:spPr>
      <a:bodyPr rtlCol="0" anchor="ctr"/>
      <a:lstStyle>
        <a:defPPr algn="ctr">
          <a:defRPr sz="4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3188</Words>
  <Application>Microsoft Office PowerPoint</Application>
  <PresentationFormat>自定义</PresentationFormat>
  <Paragraphs>297</Paragraphs>
  <Slides>40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42" baseType="lpstr">
      <vt:lpstr>Office 主题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www.pptbz.com</dc:title>
  <dc:creator>ppt宝藏</dc:creator>
  <cp:lastModifiedBy>Windows 用户</cp:lastModifiedBy>
  <cp:revision>780</cp:revision>
  <dcterms:created xsi:type="dcterms:W3CDTF">2014-04-05T12:30:57Z</dcterms:created>
  <dcterms:modified xsi:type="dcterms:W3CDTF">2014-11-23T09:43:50Z</dcterms:modified>
</cp:coreProperties>
</file>