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18"/>
  </p:notesMasterIdLst>
  <p:sldIdLst>
    <p:sldId id="270" r:id="rId5"/>
    <p:sldId id="267" r:id="rId6"/>
    <p:sldId id="269" r:id="rId7"/>
    <p:sldId id="268" r:id="rId8"/>
    <p:sldId id="265" r:id="rId9"/>
    <p:sldId id="266" r:id="rId10"/>
    <p:sldId id="261" r:id="rId11"/>
    <p:sldId id="259" r:id="rId12"/>
    <p:sldId id="262" r:id="rId13"/>
    <p:sldId id="264" r:id="rId14"/>
    <p:sldId id="260" r:id="rId15"/>
    <p:sldId id="271" r:id="rId16"/>
    <p:sldId id="272" r:id="rId17"/>
  </p:sldIdLst>
  <p:sldSz cx="9144000" cy="5143500" type="screen16x9"/>
  <p:notesSz cx="6858000" cy="9144000"/>
  <p:embeddedFontLst>
    <p:embeddedFont>
      <p:font typeface="汉仪丫丫体简" charset="-122"/>
      <p:regular r:id="rId19"/>
    </p:embeddedFont>
    <p:embeddedFont>
      <p:font typeface="Franklin Gothic Book" charset="0"/>
      <p:regular r:id="rId20"/>
      <p:italic r:id="rId21"/>
    </p:embeddedFont>
    <p:embeddedFont>
      <p:font typeface="微软雅黑" pitchFamily="34" charset="-122"/>
      <p:regular r:id="rId22"/>
      <p:bold r:id="rId23"/>
    </p:embeddedFont>
    <p:embeddedFont>
      <p:font typeface="汉仪太极体简" charset="-122"/>
      <p:regular r:id="rId24"/>
    </p:embeddedFont>
    <p:embeddedFont>
      <p:font typeface="汉仪细行楷简" charset="-122"/>
      <p:regular r:id="rId25"/>
    </p:embeddedFont>
    <p:embeddedFont>
      <p:font typeface="汉仪立黑简" charset="-122"/>
      <p:regular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黑体" pitchFamily="49" charset="-122"/>
      <p:regular r:id="rId31"/>
    </p:embeddedFont>
    <p:embeddedFont>
      <p:font typeface="Franklin Gothic Medium" pitchFamily="34" charset="0"/>
      <p:regular r:id="rId32"/>
      <p:italic r:id="rId3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619" autoAdjust="0"/>
    <p:restoredTop sz="94907" autoAdjust="0"/>
  </p:normalViewPr>
  <p:slideViewPr>
    <p:cSldViewPr>
      <p:cViewPr>
        <p:scale>
          <a:sx n="75" d="100"/>
          <a:sy n="75" d="100"/>
        </p:scale>
        <p:origin x="-1290" y="-5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5B592-DB10-4659-AE97-5F9563703C37}" type="datetimeFigureOut">
              <a:rPr lang="zh-CN" altLang="en-US" smtClean="0"/>
              <a:pPr/>
              <a:t>2014/11/23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7AD73-CEEB-4389-A6FA-5E180DC224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18339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7AD73-CEEB-4389-A6FA-5E180DC224E9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974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7AD73-CEEB-4389-A6FA-5E180DC224E9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974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7AD73-CEEB-4389-A6FA-5E180DC224E9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974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7AD73-CEEB-4389-A6FA-5E180DC224E9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974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7AD73-CEEB-4389-A6FA-5E180DC224E9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974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7AD73-CEEB-4389-A6FA-5E180DC224E9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974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7AD73-CEEB-4389-A6FA-5E180DC224E9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974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7AD73-CEEB-4389-A6FA-5E180DC224E9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974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7AD73-CEEB-4389-A6FA-5E180DC224E9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974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7AD73-CEEB-4389-A6FA-5E180DC224E9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974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396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3120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843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981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3561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167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5711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180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016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5836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1108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9038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765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072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0460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3912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317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14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53570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1722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008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95412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0D425-6E4E-4336-AFAA-9E848928FE4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9C476-00B3-4A0C-88C8-44DD891F1D9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6184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CFCA7-1D70-4A41-BCF3-68B3FF0A9A3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CB2F8-ACEC-43F6-9207-BA52B7AE0FF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31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4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43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32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20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9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374F6-2252-40DE-8E7A-91A3621D704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EEF8A-3286-4432-A7BB-5FDDE0FFDFE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8767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E2CA5-479B-4C3F-87F1-FB738A3574A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89793-AA86-4030-812D-D2188570E9A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1744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7" indent="0">
              <a:buNone/>
              <a:defRPr sz="1500" b="1"/>
            </a:lvl2pPr>
            <a:lvl3pPr marL="685774" indent="0">
              <a:buNone/>
              <a:defRPr sz="1400" b="1"/>
            </a:lvl3pPr>
            <a:lvl4pPr marL="1028660" indent="0">
              <a:buNone/>
              <a:defRPr sz="1200" b="1"/>
            </a:lvl4pPr>
            <a:lvl5pPr marL="1371547" indent="0">
              <a:buNone/>
              <a:defRPr sz="1200" b="1"/>
            </a:lvl5pPr>
            <a:lvl6pPr marL="1714433" indent="0">
              <a:buNone/>
              <a:defRPr sz="1200" b="1"/>
            </a:lvl6pPr>
            <a:lvl7pPr marL="2057321" indent="0">
              <a:buNone/>
              <a:defRPr sz="1200" b="1"/>
            </a:lvl7pPr>
            <a:lvl8pPr marL="2400207" indent="0">
              <a:buNone/>
              <a:defRPr sz="1200" b="1"/>
            </a:lvl8pPr>
            <a:lvl9pPr marL="2743094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7" indent="0">
              <a:buNone/>
              <a:defRPr sz="1500" b="1"/>
            </a:lvl2pPr>
            <a:lvl3pPr marL="685774" indent="0">
              <a:buNone/>
              <a:defRPr sz="1400" b="1"/>
            </a:lvl3pPr>
            <a:lvl4pPr marL="1028660" indent="0">
              <a:buNone/>
              <a:defRPr sz="1200" b="1"/>
            </a:lvl4pPr>
            <a:lvl5pPr marL="1371547" indent="0">
              <a:buNone/>
              <a:defRPr sz="1200" b="1"/>
            </a:lvl5pPr>
            <a:lvl6pPr marL="1714433" indent="0">
              <a:buNone/>
              <a:defRPr sz="1200" b="1"/>
            </a:lvl6pPr>
            <a:lvl7pPr marL="2057321" indent="0">
              <a:buNone/>
              <a:defRPr sz="1200" b="1"/>
            </a:lvl7pPr>
            <a:lvl8pPr marL="2400207" indent="0">
              <a:buNone/>
              <a:defRPr sz="1200" b="1"/>
            </a:lvl8pPr>
            <a:lvl9pPr marL="2743094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776B7-AB4B-4877-AB99-13CC716369C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C7E0-7939-4AA2-A306-6E6DE3920CD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7777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1C14A-3F5B-4B08-BCD5-FB38EFA695C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D8955-9BE4-4BCA-9ECB-38C2BAF502E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93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DD28-4A7D-4223-81E1-8EAFCB39D28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A6C91-0A3D-4337-9088-F384029C28D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9433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87" indent="0">
              <a:buNone/>
              <a:defRPr sz="900"/>
            </a:lvl2pPr>
            <a:lvl3pPr marL="685774" indent="0">
              <a:buNone/>
              <a:defRPr sz="800"/>
            </a:lvl3pPr>
            <a:lvl4pPr marL="1028660" indent="0">
              <a:buNone/>
              <a:defRPr sz="700"/>
            </a:lvl4pPr>
            <a:lvl5pPr marL="1371547" indent="0">
              <a:buNone/>
              <a:defRPr sz="700"/>
            </a:lvl5pPr>
            <a:lvl6pPr marL="1714433" indent="0">
              <a:buNone/>
              <a:defRPr sz="700"/>
            </a:lvl6pPr>
            <a:lvl7pPr marL="2057321" indent="0">
              <a:buNone/>
              <a:defRPr sz="700"/>
            </a:lvl7pPr>
            <a:lvl8pPr marL="2400207" indent="0">
              <a:buNone/>
              <a:defRPr sz="700"/>
            </a:lvl8pPr>
            <a:lvl9pPr marL="2743094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BE748-08C7-49E1-8A5D-60DEC194DE3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CF291-EC27-4A97-A4A1-1CB63FF6692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90068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87" indent="0">
              <a:buNone/>
              <a:defRPr sz="2100"/>
            </a:lvl2pPr>
            <a:lvl3pPr marL="685774" indent="0">
              <a:buNone/>
              <a:defRPr sz="1800"/>
            </a:lvl3pPr>
            <a:lvl4pPr marL="1028660" indent="0">
              <a:buNone/>
              <a:defRPr sz="1500"/>
            </a:lvl4pPr>
            <a:lvl5pPr marL="1371547" indent="0">
              <a:buNone/>
              <a:defRPr sz="1500"/>
            </a:lvl5pPr>
            <a:lvl6pPr marL="1714433" indent="0">
              <a:buNone/>
              <a:defRPr sz="1500"/>
            </a:lvl6pPr>
            <a:lvl7pPr marL="2057321" indent="0">
              <a:buNone/>
              <a:defRPr sz="1500"/>
            </a:lvl7pPr>
            <a:lvl8pPr marL="2400207" indent="0">
              <a:buNone/>
              <a:defRPr sz="1500"/>
            </a:lvl8pPr>
            <a:lvl9pPr marL="2743094" indent="0">
              <a:buNone/>
              <a:defRPr sz="15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87" indent="0">
              <a:buNone/>
              <a:defRPr sz="900"/>
            </a:lvl2pPr>
            <a:lvl3pPr marL="685774" indent="0">
              <a:buNone/>
              <a:defRPr sz="800"/>
            </a:lvl3pPr>
            <a:lvl4pPr marL="1028660" indent="0">
              <a:buNone/>
              <a:defRPr sz="700"/>
            </a:lvl4pPr>
            <a:lvl5pPr marL="1371547" indent="0">
              <a:buNone/>
              <a:defRPr sz="700"/>
            </a:lvl5pPr>
            <a:lvl6pPr marL="1714433" indent="0">
              <a:buNone/>
              <a:defRPr sz="700"/>
            </a:lvl6pPr>
            <a:lvl7pPr marL="2057321" indent="0">
              <a:buNone/>
              <a:defRPr sz="700"/>
            </a:lvl7pPr>
            <a:lvl8pPr marL="2400207" indent="0">
              <a:buNone/>
              <a:defRPr sz="700"/>
            </a:lvl8pPr>
            <a:lvl9pPr marL="2743094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02141-10B6-4C3D-8CBF-07F19AAFE2D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7D9D3-4063-481B-B7E2-CBBE7E39E89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13538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0F89B-A441-41B4-8328-0CBB44ECA03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2D614-A0B3-45E5-BD65-29FF9566224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1589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702F4-BF34-45AC-B921-5C0A6A8083E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485CB-7B03-4AA0-B8BD-DC8C9E03C1F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44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865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85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7" tIns="34289" rIns="68577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685774">
              <a:defRPr/>
            </a:pPr>
            <a:fld id="{3329193E-3D03-42CD-AE65-A089CA103C7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 defTabSz="685774">
                <a:defRPr/>
              </a:pPr>
              <a:t>2014/11/23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685774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685774">
              <a:defRPr/>
            </a:pPr>
            <a:fld id="{AF908E88-2996-40BA-8674-8FA10C06AD5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 defTabSz="685774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58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5pPr>
      <a:lvl6pPr marL="342887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6pPr>
      <a:lvl7pPr marL="685774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7pPr>
      <a:lvl8pPr marL="102866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8pPr>
      <a:lvl9pPr marL="1371547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257165" indent="-25716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1" indent="-21430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17" indent="-1714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04" indent="-1714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91" indent="-1714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77" indent="-171443" algn="l" defTabSz="68577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4" indent="-171443" algn="l" defTabSz="68577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50" indent="-171443" algn="l" defTabSz="68577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7" indent="-171443" algn="l" defTabSz="68577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4" algn="l" defTabSz="6857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0" algn="l" defTabSz="6857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7" algn="l" defTabSz="6857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3" algn="l" defTabSz="6857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21" algn="l" defTabSz="6857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7" algn="l" defTabSz="6857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4" algn="l" defTabSz="68577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18" Type="http://schemas.openxmlformats.org/officeDocument/2006/relationships/image" Target="../media/image24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17" Type="http://schemas.openxmlformats.org/officeDocument/2006/relationships/hyperlink" Target="http://www.pptbz.com/kejian/" TargetMode="External"/><Relationship Id="rId2" Type="http://schemas.openxmlformats.org/officeDocument/2006/relationships/audio" Target="../media/audio1.wav"/><Relationship Id="rId16" Type="http://schemas.openxmlformats.org/officeDocument/2006/relationships/hyperlink" Target="http://www.pptbz.com/pptpic/" TargetMode="Externa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5" Type="http://schemas.openxmlformats.org/officeDocument/2006/relationships/hyperlink" Target="http://www.pptbz.com/pptshucai/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hyperlink" Target="http://www.pptbz.com/" TargetMode="External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2771800" y="2499742"/>
            <a:ext cx="5472608" cy="0"/>
          </a:xfrm>
          <a:prstGeom prst="line">
            <a:avLst/>
          </a:prstGeom>
          <a:ln w="57150">
            <a:solidFill>
              <a:srgbClr val="FFCC9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355976" y="264375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>
                <a:latin typeface="汉仪丫丫体简" pitchFamily="2" charset="-122"/>
                <a:ea typeface="汉仪丫丫体简" pitchFamily="2" charset="-122"/>
              </a:rPr>
              <a:t>原来，管理也可以变得很</a:t>
            </a:r>
            <a:r>
              <a:rPr lang="zh-CN" altLang="en-US" b="1" dirty="0" smtClean="0">
                <a:solidFill>
                  <a:srgbClr val="FF0000"/>
                </a:solidFill>
                <a:latin typeface="汉仪丫丫体简" pitchFamily="2" charset="-122"/>
                <a:ea typeface="汉仪丫丫体简" pitchFamily="2" charset="-122"/>
              </a:rPr>
              <a:t>轻松</a:t>
            </a:r>
            <a:r>
              <a:rPr lang="zh-CN" altLang="en-US" dirty="0" smtClean="0">
                <a:latin typeface="汉仪丫丫体简" pitchFamily="2" charset="-122"/>
                <a:ea typeface="汉仪丫丫体简" pitchFamily="2" charset="-122"/>
              </a:rPr>
              <a:t>和</a:t>
            </a:r>
            <a:r>
              <a:rPr lang="zh-CN" altLang="en-US" b="1" dirty="0" smtClean="0">
                <a:solidFill>
                  <a:srgbClr val="FF0000"/>
                </a:solidFill>
                <a:latin typeface="汉仪丫丫体简" pitchFamily="2" charset="-122"/>
                <a:ea typeface="汉仪丫丫体简" pitchFamily="2" charset="-122"/>
              </a:rPr>
              <a:t>简单</a:t>
            </a:r>
            <a:endParaRPr lang="zh-CN" altLang="en-US" b="1" dirty="0">
              <a:solidFill>
                <a:srgbClr val="FF0000"/>
              </a:solidFill>
              <a:latin typeface="汉仪丫丫体简" pitchFamily="2" charset="-122"/>
              <a:ea typeface="汉仪丫丫体简" pitchFamily="2" charset="-122"/>
            </a:endParaRPr>
          </a:p>
        </p:txBody>
      </p:sp>
      <p:sp>
        <p:nvSpPr>
          <p:cNvPr id="8" name="斜纹 7"/>
          <p:cNvSpPr/>
          <p:nvPr/>
        </p:nvSpPr>
        <p:spPr>
          <a:xfrm rot="10800000">
            <a:off x="7524328" y="3723878"/>
            <a:ext cx="1619672" cy="1419622"/>
          </a:xfrm>
          <a:prstGeom prst="diagStripe">
            <a:avLst>
              <a:gd name="adj" fmla="val 41087"/>
            </a:avLst>
          </a:prstGeom>
          <a:solidFill>
            <a:srgbClr val="FFCC9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126562">
            <a:off x="7599892" y="4371419"/>
            <a:ext cx="1943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solidFill>
                  <a:sysClr val="windowText" lastClr="000000"/>
                </a:solidFill>
              </a:rPr>
              <a:t>QQ</a:t>
            </a:r>
            <a:r>
              <a:rPr lang="zh-CN" altLang="en-US" sz="1400" dirty="0" smtClean="0">
                <a:solidFill>
                  <a:sysClr val="windowText" lastClr="000000"/>
                </a:solidFill>
              </a:rPr>
              <a:t>：</a:t>
            </a:r>
            <a:r>
              <a:rPr lang="en-US" altLang="zh-CN" sz="1400" dirty="0" smtClean="0">
                <a:solidFill>
                  <a:sysClr val="windowText" lastClr="000000"/>
                </a:solidFill>
              </a:rPr>
              <a:t>876801960</a:t>
            </a:r>
          </a:p>
          <a:p>
            <a:pPr algn="ctr"/>
            <a:r>
              <a:rPr lang="en-US" altLang="zh-CN" sz="1400" dirty="0" smtClean="0">
                <a:solidFill>
                  <a:sysClr val="windowText" lastClr="000000"/>
                </a:solidFill>
              </a:rPr>
              <a:t>2012-3-5</a:t>
            </a:r>
            <a:endParaRPr lang="en-US" altLang="zh-CN" sz="1400" dirty="0">
              <a:solidFill>
                <a:sysClr val="windowText" lastClr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37922" y="1419622"/>
            <a:ext cx="61598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  <a:latin typeface="汉仪太极体简" pitchFamily="2" charset="-122"/>
                <a:ea typeface="汉仪太极体简" pitchFamily="2" charset="-122"/>
              </a:rPr>
              <a:t>看</a:t>
            </a:r>
            <a:r>
              <a:rPr lang="zh-CN" altLang="en-US" sz="4000" dirty="0">
                <a:solidFill>
                  <a:srgbClr val="FF0000"/>
                </a:solidFill>
                <a:latin typeface="汉仪太极体简" pitchFamily="2" charset="-122"/>
                <a:ea typeface="汉仪太极体简" pitchFamily="2" charset="-122"/>
              </a:rPr>
              <a:t>职</a:t>
            </a:r>
            <a:r>
              <a:rPr lang="zh-CN" altLang="en-US" sz="4000" dirty="0" smtClean="0">
                <a:solidFill>
                  <a:srgbClr val="FF0000"/>
                </a:solidFill>
                <a:latin typeface="汉仪太极体简" pitchFamily="2" charset="-122"/>
                <a:ea typeface="汉仪太极体简" pitchFamily="2" charset="-122"/>
              </a:rPr>
              <a:t>场</a:t>
            </a:r>
            <a:r>
              <a:rPr lang="en-US" altLang="zh-CN" sz="6600" dirty="0" smtClean="0">
                <a:latin typeface="汉仪太极体简" pitchFamily="2" charset="-122"/>
                <a:ea typeface="汉仪太极体简" pitchFamily="2" charset="-122"/>
              </a:rPr>
              <a:t>10</a:t>
            </a:r>
            <a:r>
              <a:rPr lang="zh-CN" altLang="en-US" sz="4000" dirty="0" smtClean="0">
                <a:solidFill>
                  <a:srgbClr val="FF0000"/>
                </a:solidFill>
                <a:latin typeface="汉仪太极体简" pitchFamily="2" charset="-122"/>
                <a:ea typeface="汉仪太极体简" pitchFamily="2" charset="-122"/>
              </a:rPr>
              <a:t>大隐</a:t>
            </a:r>
            <a:r>
              <a:rPr lang="zh-CN" altLang="en-US" sz="4000" dirty="0">
                <a:solidFill>
                  <a:srgbClr val="FF0000"/>
                </a:solidFill>
                <a:latin typeface="汉仪太极体简" pitchFamily="2" charset="-122"/>
                <a:ea typeface="汉仪太极体简" pitchFamily="2" charset="-122"/>
              </a:rPr>
              <a:t>规则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95536" y="1203598"/>
            <a:ext cx="2520280" cy="393990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592071" y="195486"/>
            <a:ext cx="800219" cy="1626407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lvl="0"/>
            <a:r>
              <a:rPr lang="zh-CN" altLang="en-US" sz="4000" dirty="0">
                <a:solidFill>
                  <a:srgbClr val="FF0000"/>
                </a:solidFill>
                <a:latin typeface="汉仪太极体简" pitchFamily="2" charset="-122"/>
                <a:ea typeface="汉仪太极体简" pitchFamily="2" charset="-122"/>
              </a:rPr>
              <a:t>从漫画</a:t>
            </a:r>
            <a:endParaRPr lang="en-US" altLang="zh-CN" sz="4000" dirty="0">
              <a:solidFill>
                <a:srgbClr val="FF0000"/>
              </a:solidFill>
              <a:latin typeface="汉仪太极体简" pitchFamily="2" charset="-122"/>
              <a:ea typeface="汉仪太极体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11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http://blog.cfw.cn/wedits/uploadfile/2008042415393355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7723" y="0"/>
            <a:ext cx="5276277" cy="513702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矩形 14"/>
          <p:cNvSpPr/>
          <p:nvPr/>
        </p:nvSpPr>
        <p:spPr>
          <a:xfrm>
            <a:off x="295949" y="1234370"/>
            <a:ext cx="341195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 smtClean="0">
                <a:solidFill>
                  <a:prstClr val="black"/>
                </a:solidFill>
                <a:latin typeface="汉仪细行楷简" pitchFamily="49" charset="-122"/>
                <a:ea typeface="汉仪细行楷简" pitchFamily="49" charset="-122"/>
              </a:rPr>
              <a:t>在</a:t>
            </a:r>
            <a:r>
              <a:rPr lang="zh-CN" altLang="en-US" sz="1200" dirty="0">
                <a:solidFill>
                  <a:prstClr val="black"/>
                </a:solidFill>
                <a:latin typeface="汉仪细行楷简" pitchFamily="49" charset="-122"/>
                <a:ea typeface="汉仪细行楷简" pitchFamily="49" charset="-122"/>
              </a:rPr>
              <a:t>少数企业中，管理者在管理员工时往往会因人而异：对于赏识的或者对企业发展有重要作用的员工，如果他们犯了错误，就轻描淡写地说几句；对于不欣赏的或者最基层的普通员工，如果他们犯了错误，就大张旗鼓地开会批评。其实，这样的“因人而异式管理”不仅会使管理者在员工面前失去威信，而且会使员工之间出现隔阂和矛盾。所以，在管理员工时，一定要坚持公平的原则，“一碗水端平”，这样才能营造一种和谐的工作氛围，从而有利于企业的持续健康发展。 </a:t>
            </a:r>
          </a:p>
        </p:txBody>
      </p:sp>
      <p:pic>
        <p:nvPicPr>
          <p:cNvPr id="1026" name="Picture 2" descr="C:\Users\joyce\Desktop\QQ截图20120305105324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2109007" y="195486"/>
            <a:ext cx="149931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01720" y="268364"/>
            <a:ext cx="678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汉仪立黑简" pitchFamily="2" charset="-122"/>
                <a:ea typeface="汉仪立黑简" pitchFamily="2" charset="-122"/>
              </a:rPr>
              <a:t>图  </a:t>
            </a:r>
            <a:endParaRPr lang="zh-CN" altLang="en-US" sz="3600" b="1" dirty="0">
              <a:solidFill>
                <a:srgbClr val="FF0000"/>
              </a:solidFill>
              <a:latin typeface="汉仪立黑简" pitchFamily="2" charset="-122"/>
              <a:ea typeface="汉仪立黑简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61986" y="26836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汉仪立黑简" pitchFamily="2" charset="-122"/>
                <a:ea typeface="汉仪立黑简" pitchFamily="2" charset="-122"/>
              </a:rPr>
              <a:t>解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3851920" y="-6477"/>
            <a:ext cx="0" cy="514350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13216" y="1679778"/>
            <a:ext cx="3245517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13216" y="2039818"/>
            <a:ext cx="3245517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13216" y="2399858"/>
            <a:ext cx="3245517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13216" y="2759898"/>
            <a:ext cx="3245517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13216" y="3119938"/>
            <a:ext cx="3245517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13216" y="3479978"/>
            <a:ext cx="3245517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313216" y="3867894"/>
            <a:ext cx="3245517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13216" y="4227934"/>
            <a:ext cx="3245517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313216" y="4587974"/>
            <a:ext cx="3245517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13216" y="4948014"/>
            <a:ext cx="3245517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594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http://blog.cfw.cn/wedits/uploadfile/2008042415371675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1467" y="-6477"/>
            <a:ext cx="5552533" cy="514997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矩形 14"/>
          <p:cNvSpPr/>
          <p:nvPr/>
        </p:nvSpPr>
        <p:spPr>
          <a:xfrm>
            <a:off x="467544" y="2407121"/>
            <a:ext cx="2767620" cy="225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汉仪细行楷简" pitchFamily="49" charset="-122"/>
                <a:ea typeface="汉仪细行楷简" pitchFamily="49" charset="-122"/>
              </a:rPr>
              <a:t>作为一个领导者，最聪明的领导方法不是告诉属下怎么去做，而是教会属下如何去思考。如果不能让属下学会思考，仅仅使其成为自己的执行工具，那么企业就无法打造一支强有力的团队，也无法持续地、长久地发展下去。</a:t>
            </a:r>
          </a:p>
        </p:txBody>
      </p:sp>
      <p:pic>
        <p:nvPicPr>
          <p:cNvPr id="1026" name="Picture 2" descr="C:\Users\joyce\Desktop\QQ截图20120305105324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1621413" y="1059582"/>
            <a:ext cx="149931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14126" y="1132460"/>
            <a:ext cx="678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汉仪立黑简" pitchFamily="2" charset="-122"/>
                <a:ea typeface="汉仪立黑简" pitchFamily="2" charset="-122"/>
              </a:rPr>
              <a:t>图  </a:t>
            </a:r>
            <a:endParaRPr lang="zh-CN" altLang="en-US" sz="3600" b="1" dirty="0">
              <a:solidFill>
                <a:srgbClr val="FF0000"/>
              </a:solidFill>
              <a:latin typeface="汉仪立黑简" pitchFamily="2" charset="-122"/>
              <a:ea typeface="汉仪立黑简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74392" y="113246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汉仪立黑简" pitchFamily="2" charset="-122"/>
                <a:ea typeface="汉仪立黑简" pitchFamily="2" charset="-122"/>
              </a:rPr>
              <a:t>解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3591467" y="-6477"/>
            <a:ext cx="0" cy="514350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84810" y="2852529"/>
            <a:ext cx="2632613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84810" y="3212569"/>
            <a:ext cx="2632613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84810" y="3572609"/>
            <a:ext cx="2632613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84810" y="3932649"/>
            <a:ext cx="2632613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84810" y="4292689"/>
            <a:ext cx="2632613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484810" y="4652729"/>
            <a:ext cx="2632613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9565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2987824" y="2499742"/>
            <a:ext cx="513031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43808" y="2643758"/>
            <a:ext cx="5283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汉仪丫丫体简" pitchFamily="2" charset="-122"/>
                <a:ea typeface="汉仪丫丫体简" pitchFamily="2" charset="-122"/>
              </a:rPr>
              <a:t>THE END</a:t>
            </a:r>
          </a:p>
          <a:p>
            <a:pPr algn="ctr"/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汉仪丫丫体简" pitchFamily="2" charset="-122"/>
                <a:ea typeface="汉仪丫丫体简" pitchFamily="2" charset="-122"/>
              </a:rPr>
              <a:t>制作人：应芳萍</a:t>
            </a:r>
            <a:endParaRPr lang="en-US" altLang="zh-CN" b="1" dirty="0" smtClean="0">
              <a:solidFill>
                <a:schemeClr val="tx1">
                  <a:lumMod val="65000"/>
                  <a:lumOff val="35000"/>
                </a:schemeClr>
              </a:solidFill>
              <a:latin typeface="汉仪丫丫体简" pitchFamily="2" charset="-122"/>
              <a:ea typeface="汉仪丫丫体简" pitchFamily="2" charset="-122"/>
            </a:endParaRPr>
          </a:p>
          <a:p>
            <a:pPr algn="ctr"/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汉仪丫丫体简" pitchFamily="2" charset="-122"/>
                <a:ea typeface="汉仪丫丫体简" pitchFamily="2" charset="-122"/>
              </a:rPr>
              <a:t>制作时间：</a:t>
            </a:r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汉仪丫丫体简" pitchFamily="2" charset="-122"/>
                <a:ea typeface="汉仪丫丫体简" pitchFamily="2" charset="-122"/>
              </a:rPr>
              <a:t>2012-3-5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汉仪丫丫体简" pitchFamily="2" charset="-122"/>
              <a:ea typeface="汉仪丫丫体简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9792" y="1851670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FF0000"/>
                </a:solidFill>
                <a:latin typeface="汉仪太极体简" pitchFamily="2" charset="-122"/>
                <a:ea typeface="汉仪太极体简" pitchFamily="2" charset="-122"/>
              </a:rPr>
              <a:t>快乐</a:t>
            </a:r>
            <a:r>
              <a:rPr lang="zh-CN" altLang="en-US" sz="3200" dirty="0" smtClean="0">
                <a:solidFill>
                  <a:srgbClr val="FF0000"/>
                </a:solidFill>
                <a:latin typeface="汉仪太极体简" pitchFamily="2" charset="-122"/>
                <a:ea typeface="汉仪太极体简" pitchFamily="2" charset="-122"/>
              </a:rPr>
              <a:t>看漫画，轻松学管理</a:t>
            </a:r>
            <a:endParaRPr lang="zh-CN" altLang="en-US" sz="3200" dirty="0">
              <a:solidFill>
                <a:srgbClr val="FF0000"/>
              </a:solidFill>
              <a:latin typeface="汉仪太极体简" pitchFamily="2" charset="-122"/>
              <a:ea typeface="汉仪太极体简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11560" y="1203598"/>
            <a:ext cx="2520280" cy="393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639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16798"/>
            <a:ext cx="9144000" cy="347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 descr="云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68537" y="1263258"/>
            <a:ext cx="2268538" cy="5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云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8379" y="1772842"/>
            <a:ext cx="29940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Line 7"/>
          <p:cNvSpPr>
            <a:spLocks noChangeShapeType="1"/>
          </p:cNvSpPr>
          <p:nvPr/>
        </p:nvSpPr>
        <p:spPr bwMode="auto">
          <a:xfrm>
            <a:off x="0" y="4457700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8576" tIns="34289" rIns="68576" bIns="34289"/>
          <a:lstStyle/>
          <a:p>
            <a:pPr defTabSz="685757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2054" name="Line 33"/>
          <p:cNvSpPr>
            <a:spLocks noChangeShapeType="1"/>
          </p:cNvSpPr>
          <p:nvPr/>
        </p:nvSpPr>
        <p:spPr bwMode="auto">
          <a:xfrm>
            <a:off x="-25400" y="942975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8576" tIns="34289" rIns="68576" bIns="34289"/>
          <a:lstStyle/>
          <a:p>
            <a:pPr defTabSz="685757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2055" name="Line 36"/>
          <p:cNvSpPr>
            <a:spLocks noChangeShapeType="1"/>
          </p:cNvSpPr>
          <p:nvPr/>
        </p:nvSpPr>
        <p:spPr bwMode="auto">
          <a:xfrm>
            <a:off x="0" y="4467225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68576" tIns="34289" rIns="68576" bIns="34289"/>
          <a:lstStyle/>
          <a:p>
            <a:pPr defTabSz="685757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prstClr val="black"/>
              </a:solidFill>
            </a:endParaRPr>
          </a:p>
        </p:txBody>
      </p:sp>
      <p:pic>
        <p:nvPicPr>
          <p:cNvPr id="82984" name="Picture 40" descr="音乐泡泡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387579"/>
            <a:ext cx="1008063" cy="70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85" name="Picture 41" descr="音乐泡泡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5200" y="5476876"/>
            <a:ext cx="6477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43"/>
          <p:cNvSpPr>
            <a:spLocks noChangeArrowheads="1"/>
          </p:cNvSpPr>
          <p:nvPr/>
        </p:nvSpPr>
        <p:spPr bwMode="auto">
          <a:xfrm>
            <a:off x="0" y="5"/>
            <a:ext cx="9144000" cy="897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76" tIns="34289" rIns="68576" bIns="34289" anchor="ctr"/>
          <a:lstStyle/>
          <a:p>
            <a:pPr defTabSz="685757" fontAlgn="base">
              <a:spcBef>
                <a:spcPct val="0"/>
              </a:spcBef>
              <a:spcAft>
                <a:spcPct val="0"/>
              </a:spcAft>
            </a:pPr>
            <a:endParaRPr lang="zh-CN" altLang="en-US" sz="1400">
              <a:solidFill>
                <a:prstClr val="black"/>
              </a:solidFill>
            </a:endParaRPr>
          </a:p>
        </p:txBody>
      </p:sp>
      <p:pic>
        <p:nvPicPr>
          <p:cNvPr id="82979" name="Picture 35" descr="热气球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9" y="271463"/>
            <a:ext cx="142875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987679" y="411958"/>
            <a:ext cx="5184775" cy="30007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9" rIns="68576" bIns="34289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68575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PPT</a:t>
            </a:r>
            <a:r>
              <a:rPr lang="zh-CN" alt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宝藏致力于优秀的</a:t>
            </a:r>
            <a:r>
              <a:rPr lang="en-US" altLang="zh-CN" sz="1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ppt</a:t>
            </a:r>
            <a:r>
              <a:rPr lang="zh-CN" altLang="en-US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分享</a:t>
            </a:r>
          </a:p>
        </p:txBody>
      </p:sp>
      <p:pic>
        <p:nvPicPr>
          <p:cNvPr id="2061" name="图片 3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8" y="97636"/>
            <a:ext cx="2982913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07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7891" y="-57150"/>
            <a:ext cx="9842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 descr="美女跳舞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06080"/>
            <a:ext cx="1968501" cy="393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60" descr="绿风车棍子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1377" y="3163495"/>
            <a:ext cx="71438" cy="124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9" descr="绿风车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2536" y="2792016"/>
            <a:ext cx="104962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4"/>
          <p:cNvSpPr txBox="1">
            <a:spLocks noChangeArrowheads="1"/>
          </p:cNvSpPr>
          <p:nvPr/>
        </p:nvSpPr>
        <p:spPr bwMode="auto">
          <a:xfrm>
            <a:off x="2627317" y="1857376"/>
            <a:ext cx="5329237" cy="160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9" rIns="68576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defTabSz="68575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hlinkClick r:id="rId9"/>
              </a:rPr>
              <a:t>PPT</a:t>
            </a:r>
            <a:r>
              <a:rPr lang="zh-CN" altLang="en-US" sz="1400">
                <a:solidFill>
                  <a:prstClr val="black"/>
                </a:solidFill>
                <a:hlinkClick r:id="rId9"/>
              </a:rPr>
              <a:t>模板下载 </a:t>
            </a:r>
            <a:r>
              <a:rPr lang="en-US" altLang="zh-CN" sz="1400">
                <a:solidFill>
                  <a:prstClr val="black"/>
                </a:solidFill>
                <a:hlinkClick r:id="rId9"/>
              </a:rPr>
              <a:t>http://www.pptbz.com/</a:t>
            </a:r>
            <a:endParaRPr lang="en-US" altLang="zh-CN" sz="1400">
              <a:solidFill>
                <a:prstClr val="black"/>
              </a:solidFill>
            </a:endParaRPr>
          </a:p>
          <a:p>
            <a:pPr defTabSz="685757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1400">
              <a:solidFill>
                <a:prstClr val="black"/>
              </a:solidFill>
            </a:endParaRPr>
          </a:p>
          <a:p>
            <a:pPr defTabSz="68575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hlinkClick r:id="rId15"/>
              </a:rPr>
              <a:t>PPT</a:t>
            </a:r>
            <a:r>
              <a:rPr lang="zh-CN" altLang="en-US" sz="1400">
                <a:solidFill>
                  <a:prstClr val="black"/>
                </a:solidFill>
                <a:hlinkClick r:id="rId15"/>
              </a:rPr>
              <a:t>素材下载  </a:t>
            </a:r>
            <a:r>
              <a:rPr lang="en-US" altLang="zh-CN" sz="1400">
                <a:solidFill>
                  <a:prstClr val="black"/>
                </a:solidFill>
                <a:hlinkClick r:id="rId15"/>
              </a:rPr>
              <a:t>http://www.pptbz.com/pptshucai/</a:t>
            </a:r>
            <a:endParaRPr lang="en-US" altLang="zh-CN" sz="1400">
              <a:solidFill>
                <a:prstClr val="black"/>
              </a:solidFill>
            </a:endParaRPr>
          </a:p>
          <a:p>
            <a:pPr defTabSz="685757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1400">
              <a:solidFill>
                <a:prstClr val="black"/>
              </a:solidFill>
            </a:endParaRPr>
          </a:p>
          <a:p>
            <a:pPr defTabSz="68575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hlinkClick r:id="rId16"/>
              </a:rPr>
              <a:t>PPT</a:t>
            </a:r>
            <a:r>
              <a:rPr lang="zh-CN" altLang="en-US" sz="1400">
                <a:solidFill>
                  <a:prstClr val="black"/>
                </a:solidFill>
                <a:hlinkClick r:id="rId16"/>
              </a:rPr>
              <a:t>背景图片 </a:t>
            </a:r>
            <a:r>
              <a:rPr lang="en-US" altLang="zh-CN" sz="1400">
                <a:solidFill>
                  <a:prstClr val="black"/>
                </a:solidFill>
                <a:hlinkClick r:id="rId16"/>
              </a:rPr>
              <a:t>http://www.pptbz.com/pptpic/</a:t>
            </a:r>
            <a:endParaRPr lang="en-US" altLang="zh-CN" sz="1400">
              <a:solidFill>
                <a:prstClr val="black"/>
              </a:solidFill>
            </a:endParaRPr>
          </a:p>
          <a:p>
            <a:pPr defTabSz="685757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1400">
              <a:solidFill>
                <a:prstClr val="black"/>
              </a:solidFill>
            </a:endParaRPr>
          </a:p>
          <a:p>
            <a:pPr defTabSz="68575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hlinkClick r:id="rId17"/>
              </a:rPr>
              <a:t>PPT</a:t>
            </a:r>
            <a:r>
              <a:rPr lang="zh-CN" altLang="en-US" sz="1400">
                <a:solidFill>
                  <a:prstClr val="black"/>
                </a:solidFill>
                <a:hlinkClick r:id="rId17"/>
              </a:rPr>
              <a:t>课件下载 </a:t>
            </a:r>
            <a:r>
              <a:rPr lang="en-US" altLang="zh-CN" sz="1400">
                <a:solidFill>
                  <a:prstClr val="black"/>
                </a:solidFill>
                <a:hlinkClick r:id="rId17"/>
              </a:rPr>
              <a:t>http://www.pptbz.com/kejian/</a:t>
            </a:r>
            <a:endParaRPr lang="zh-CN" altLang="en-US" sz="1400">
              <a:solidFill>
                <a:prstClr val="black"/>
              </a:solidFill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05206">
            <a:off x="2293938" y="1777604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05206">
            <a:off x="2293938" y="2213372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05206">
            <a:off x="2293938" y="2645569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305206">
            <a:off x="2293938" y="3077766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1" name="TextBox 22"/>
          <p:cNvSpPr txBox="1">
            <a:spLocks noChangeArrowheads="1"/>
          </p:cNvSpPr>
          <p:nvPr/>
        </p:nvSpPr>
        <p:spPr bwMode="auto">
          <a:xfrm>
            <a:off x="1903416" y="4624392"/>
            <a:ext cx="5187328" cy="34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9" rIns="68576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defTabSz="685757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rgbClr val="FF0000"/>
                </a:solidFill>
              </a:rPr>
              <a:t>更多精美</a:t>
            </a:r>
            <a:r>
              <a:rPr lang="en-US" altLang="zh-CN">
                <a:solidFill>
                  <a:srgbClr val="FF0000"/>
                </a:solidFill>
              </a:rPr>
              <a:t>ppt</a:t>
            </a:r>
            <a:r>
              <a:rPr lang="zh-CN" altLang="en-US">
                <a:solidFill>
                  <a:srgbClr val="FF0000"/>
                </a:solidFill>
              </a:rPr>
              <a:t>下载请点击：</a:t>
            </a:r>
            <a:r>
              <a:rPr lang="en-US" altLang="zh-CN">
                <a:solidFill>
                  <a:srgbClr val="FF0000"/>
                </a:solidFill>
                <a:hlinkClick r:id="rId9"/>
              </a:rPr>
              <a:t>ppt</a:t>
            </a:r>
            <a:r>
              <a:rPr lang="zh-CN" altLang="en-US">
                <a:solidFill>
                  <a:srgbClr val="FF0000"/>
                </a:solidFill>
                <a:hlinkClick r:id="rId9"/>
              </a:rPr>
              <a:t>宝藏</a:t>
            </a:r>
            <a:r>
              <a:rPr lang="en-US" altLang="zh-CN">
                <a:solidFill>
                  <a:srgbClr val="FF0000"/>
                </a:solidFill>
                <a:hlinkClick r:id="rId9"/>
              </a:rPr>
              <a:t>_www.pptbz.com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8835602"/>
      </p:ext>
    </p:extLst>
  </p:cSld>
  <p:clrMapOvr>
    <a:masterClrMapping/>
  </p:clrMapOvr>
  <p:transition>
    <p:sndAc>
      <p:stSnd loop="1">
        <p:snd r:embed="rId2" name="亡灵序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1111 L 1.79965 0.01111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8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1111 L -1.8467 0.01111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4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29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C 0.03281 -0.09329 0.06597 -0.18588 0.11666 -0.24745 C 0.16788 -0.30879 0.29392 -0.30625 0.30503 -0.36898 C 0.31632 -0.43171 0.20034 -0.5493 0.18368 -0.6243 C 0.16736 -0.6993 0.17517 -0.77292 0.20538 -0.81782 C 0.23593 -0.86296 0.35625 -0.8618 0.36614 -0.89421 C 0.37604 -0.92685 0.25225 -0.98287 0.26458 -1.01366 C 0.27725 -1.04444 0.35902 -1.0618 0.44097 -1.0794 " pathEditMode="relative" rAng="0" ptsTypes="aaaaaaaA">
                                      <p:cBhvr>
                                        <p:cTn id="28" dur="12000" fill="hold"/>
                                        <p:tgtEl>
                                          <p:spTgt spid="82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-5398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-0.00024 C -0.01267 -0.09676 -0.025 -0.19283 -0.04409 -0.25649 C -0.06319 -0.31991 -0.11041 -0.31737 -0.11475 -0.38218 C -0.11892 -0.44723 -0.07534 -0.56922 -0.06909 -0.64676 C -0.06302 -0.72454 -0.06597 -0.80093 -0.07743 -0.84723 C -0.08871 -0.89375 -0.13368 -0.8926 -0.13732 -0.92616 C -0.14132 -0.95996 -0.09461 -1.01783 -0.09948 -1.05 C -0.10416 -1.08149 -0.13489 -1.09954 -0.16527 -1.11783 " pathEditMode="relative" rAng="0" ptsTypes="aaaaaaaA">
                                      <p:cBhvr>
                                        <p:cTn id="30" dur="8000" fill="hold"/>
                                        <p:tgtEl>
                                          <p:spTgt spid="829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4" y="-558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940152" y="2054334"/>
            <a:ext cx="2952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1200" dirty="0">
                <a:solidFill>
                  <a:prstClr val="black"/>
                </a:solidFill>
                <a:latin typeface="汉仪细行楷简" pitchFamily="49" charset="-122"/>
                <a:ea typeface="汉仪细行楷简" pitchFamily="49" charset="-122"/>
              </a:rPr>
              <a:t>现在很多企业都对员工实行了绩效考核，但其中不少企业的绩效考核都是</a:t>
            </a:r>
            <a:r>
              <a:rPr lang="en-US" altLang="zh-CN" sz="1200" dirty="0">
                <a:solidFill>
                  <a:prstClr val="black"/>
                </a:solidFill>
                <a:latin typeface="汉仪细行楷简" pitchFamily="49" charset="-122"/>
                <a:ea typeface="汉仪细行楷简" pitchFamily="49" charset="-122"/>
              </a:rPr>
              <a:t>“</a:t>
            </a:r>
            <a:r>
              <a:rPr lang="zh-CN" altLang="zh-CN" sz="1200" dirty="0">
                <a:solidFill>
                  <a:prstClr val="black"/>
                </a:solidFill>
                <a:latin typeface="汉仪细行楷简" pitchFamily="49" charset="-122"/>
                <a:ea typeface="汉仪细行楷简" pitchFamily="49" charset="-122"/>
              </a:rPr>
              <a:t>回顾性</a:t>
            </a:r>
            <a:r>
              <a:rPr lang="en-US" altLang="zh-CN" sz="1200" dirty="0">
                <a:solidFill>
                  <a:prstClr val="black"/>
                </a:solidFill>
                <a:latin typeface="汉仪细行楷简" pitchFamily="49" charset="-122"/>
                <a:ea typeface="汉仪细行楷简" pitchFamily="49" charset="-122"/>
              </a:rPr>
              <a:t>”</a:t>
            </a:r>
            <a:r>
              <a:rPr lang="zh-CN" altLang="zh-CN" sz="1200" dirty="0">
                <a:solidFill>
                  <a:prstClr val="black"/>
                </a:solidFill>
                <a:latin typeface="汉仪细行楷简" pitchFamily="49" charset="-122"/>
                <a:ea typeface="汉仪细行楷简" pitchFamily="49" charset="-122"/>
              </a:rPr>
              <a:t>的，只是作为确定员工工资、奖金的依据。其实，现代人力资源管理理念认为，考核不仅要有</a:t>
            </a:r>
            <a:r>
              <a:rPr lang="en-US" altLang="zh-CN" sz="1200" dirty="0">
                <a:solidFill>
                  <a:prstClr val="black"/>
                </a:solidFill>
                <a:latin typeface="汉仪细行楷简" pitchFamily="49" charset="-122"/>
                <a:ea typeface="汉仪细行楷简" pitchFamily="49" charset="-122"/>
              </a:rPr>
              <a:t>“</a:t>
            </a:r>
            <a:r>
              <a:rPr lang="zh-CN" altLang="zh-CN" sz="1200" dirty="0">
                <a:solidFill>
                  <a:prstClr val="black"/>
                </a:solidFill>
                <a:latin typeface="汉仪细行楷简" pitchFamily="49" charset="-122"/>
                <a:ea typeface="汉仪细行楷简" pitchFamily="49" charset="-122"/>
              </a:rPr>
              <a:t>回顾性</a:t>
            </a:r>
            <a:r>
              <a:rPr lang="en-US" altLang="zh-CN" sz="1200" dirty="0">
                <a:solidFill>
                  <a:prstClr val="black"/>
                </a:solidFill>
                <a:latin typeface="汉仪细行楷简" pitchFamily="49" charset="-122"/>
                <a:ea typeface="汉仪细行楷简" pitchFamily="49" charset="-122"/>
              </a:rPr>
              <a:t>”</a:t>
            </a:r>
            <a:r>
              <a:rPr lang="zh-CN" altLang="zh-CN" sz="1200" dirty="0">
                <a:solidFill>
                  <a:prstClr val="black"/>
                </a:solidFill>
                <a:latin typeface="汉仪细行楷简" pitchFamily="49" charset="-122"/>
                <a:ea typeface="汉仪细行楷简" pitchFamily="49" charset="-122"/>
              </a:rPr>
              <a:t>，还要有</a:t>
            </a:r>
            <a:r>
              <a:rPr lang="en-US" altLang="zh-CN" sz="1200" dirty="0">
                <a:solidFill>
                  <a:prstClr val="black"/>
                </a:solidFill>
                <a:latin typeface="汉仪细行楷简" pitchFamily="49" charset="-122"/>
                <a:ea typeface="汉仪细行楷简" pitchFamily="49" charset="-122"/>
              </a:rPr>
              <a:t>“</a:t>
            </a:r>
            <a:r>
              <a:rPr lang="zh-CN" altLang="zh-CN" sz="1200" dirty="0">
                <a:solidFill>
                  <a:prstClr val="black"/>
                </a:solidFill>
                <a:latin typeface="汉仪细行楷简" pitchFamily="49" charset="-122"/>
                <a:ea typeface="汉仪细行楷简" pitchFamily="49" charset="-122"/>
              </a:rPr>
              <a:t>展望性</a:t>
            </a:r>
            <a:r>
              <a:rPr lang="en-US" altLang="zh-CN" sz="1200" dirty="0">
                <a:solidFill>
                  <a:prstClr val="black"/>
                </a:solidFill>
                <a:latin typeface="汉仪细行楷简" pitchFamily="49" charset="-122"/>
                <a:ea typeface="汉仪细行楷简" pitchFamily="49" charset="-122"/>
              </a:rPr>
              <a:t>”</a:t>
            </a:r>
            <a:r>
              <a:rPr lang="zh-CN" altLang="zh-CN" sz="1200" dirty="0">
                <a:solidFill>
                  <a:prstClr val="black"/>
                </a:solidFill>
                <a:latin typeface="汉仪细行楷简" pitchFamily="49" charset="-122"/>
                <a:ea typeface="汉仪细行楷简" pitchFamily="49" charset="-122"/>
              </a:rPr>
              <a:t>，即通过考核发掘员工的潜能，引导其充分发挥自己的能力，更好地实现自己的价值。</a:t>
            </a:r>
            <a:endParaRPr lang="zh-CN" altLang="en-US" sz="1200" dirty="0">
              <a:solidFill>
                <a:prstClr val="black"/>
              </a:solidFill>
              <a:latin typeface="汉仪细行楷简" pitchFamily="49" charset="-122"/>
              <a:ea typeface="汉仪细行楷简" pitchFamily="49" charset="-122"/>
            </a:endParaRPr>
          </a:p>
        </p:txBody>
      </p:sp>
      <p:pic>
        <p:nvPicPr>
          <p:cNvPr id="2" name="图片 1" descr="http://blog.cfw.cn/wedits/uploadfile/2008042415360377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57"/>
          <a:stretch/>
        </p:blipFill>
        <p:spPr bwMode="auto">
          <a:xfrm>
            <a:off x="0" y="-1"/>
            <a:ext cx="572412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joyce\Desktop\QQ截图20120305105324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6012160" y="1059582"/>
            <a:ext cx="149931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04873" y="1132460"/>
            <a:ext cx="678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汉仪立黑简" pitchFamily="2" charset="-122"/>
                <a:ea typeface="汉仪立黑简" pitchFamily="2" charset="-122"/>
              </a:rPr>
              <a:t>图  </a:t>
            </a:r>
            <a:endParaRPr lang="zh-CN" altLang="en-US" sz="3600" b="1" dirty="0">
              <a:solidFill>
                <a:srgbClr val="FF0000"/>
              </a:solidFill>
              <a:latin typeface="汉仪立黑简" pitchFamily="2" charset="-122"/>
              <a:ea typeface="汉仪立黑简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65139" y="113246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汉仪立黑简" pitchFamily="2" charset="-122"/>
                <a:ea typeface="汉仪立黑简" pitchFamily="2" charset="-122"/>
              </a:rPr>
              <a:t>解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5724128" y="0"/>
            <a:ext cx="0" cy="514350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012160" y="2499742"/>
            <a:ext cx="280831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012160" y="2859782"/>
            <a:ext cx="280831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012160" y="3219822"/>
            <a:ext cx="280831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012160" y="3579862"/>
            <a:ext cx="280831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012160" y="4659982"/>
            <a:ext cx="280831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012160" y="3939902"/>
            <a:ext cx="280831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012160" y="4299942"/>
            <a:ext cx="280831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3525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http://blog.cfw.cn/wedits/uploadfile/2008042415400914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5724128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矩形 14"/>
          <p:cNvSpPr/>
          <p:nvPr/>
        </p:nvSpPr>
        <p:spPr>
          <a:xfrm>
            <a:off x="5940152" y="1884481"/>
            <a:ext cx="2952328" cy="2991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汉仪细行楷简" pitchFamily="49" charset="-122"/>
                <a:ea typeface="汉仪细行楷简" pitchFamily="49" charset="-122"/>
              </a:rPr>
              <a:t>在现代企业管理中，适度、巧妙的赞扬，能够激发员工的工作积极性、主动性，促使他们不断向好的方面转化，从而促使执行力得到更有效的落实。因此，一个优秀的管理者，应该清楚地认识到赞扬对于提升企业执行力的重要作用，并注意赞扬方法，抓准赞扬时机，客观公正、恰如其分地加以运用。</a:t>
            </a:r>
          </a:p>
        </p:txBody>
      </p:sp>
      <p:pic>
        <p:nvPicPr>
          <p:cNvPr id="1026" name="Picture 2" descr="C:\Users\joyce\Desktop\QQ截图20120305105324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6012160" y="771550"/>
            <a:ext cx="149931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04873" y="844428"/>
            <a:ext cx="678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汉仪立黑简" pitchFamily="2" charset="-122"/>
                <a:ea typeface="汉仪立黑简" pitchFamily="2" charset="-122"/>
              </a:rPr>
              <a:t>图  </a:t>
            </a:r>
            <a:endParaRPr lang="zh-CN" altLang="en-US" sz="3600" b="1" dirty="0">
              <a:solidFill>
                <a:srgbClr val="FF0000"/>
              </a:solidFill>
              <a:latin typeface="汉仪立黑简" pitchFamily="2" charset="-122"/>
              <a:ea typeface="汉仪立黑简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65139" y="84442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汉仪立黑简" pitchFamily="2" charset="-122"/>
                <a:ea typeface="汉仪立黑简" pitchFamily="2" charset="-122"/>
              </a:rPr>
              <a:t>解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5724128" y="0"/>
            <a:ext cx="0" cy="514350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012160" y="2329889"/>
            <a:ext cx="280831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012160" y="2689929"/>
            <a:ext cx="280831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012160" y="3049969"/>
            <a:ext cx="280831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012160" y="3410009"/>
            <a:ext cx="280831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012160" y="4490129"/>
            <a:ext cx="280831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012160" y="3770049"/>
            <a:ext cx="280831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012160" y="4130089"/>
            <a:ext cx="280831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6012160" y="4855131"/>
            <a:ext cx="280831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1922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http://blog.cfw.cn/wedits/uploadfile/20080424153951735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174"/>
          <a:stretch/>
        </p:blipFill>
        <p:spPr bwMode="auto">
          <a:xfrm>
            <a:off x="0" y="-1"/>
            <a:ext cx="572412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矩形 14"/>
          <p:cNvSpPr/>
          <p:nvPr/>
        </p:nvSpPr>
        <p:spPr>
          <a:xfrm>
            <a:off x="6012160" y="2054334"/>
            <a:ext cx="2736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汉仪细行楷简" pitchFamily="49" charset="-122"/>
                <a:ea typeface="汉仪细行楷简" pitchFamily="49" charset="-122"/>
              </a:rPr>
              <a:t>榜样的力量是无穷的。在现代企业管理中，管理者要想督促员工高效率地完成工作，就要事事为先，严格要求自己，为员工树立一个良好的榜样。只有这样，才能锻造一个风气正、思想觉悟高、严于律己的团队，从而提高整个团队的战斗力。</a:t>
            </a:r>
          </a:p>
        </p:txBody>
      </p:sp>
      <p:pic>
        <p:nvPicPr>
          <p:cNvPr id="1026" name="Picture 2" descr="C:\Users\joyce\Desktop\QQ截图20120305105324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6084168" y="1059582"/>
            <a:ext cx="149931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76881" y="1132460"/>
            <a:ext cx="678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汉仪立黑简" pitchFamily="2" charset="-122"/>
                <a:ea typeface="汉仪立黑简" pitchFamily="2" charset="-122"/>
              </a:rPr>
              <a:t>图  </a:t>
            </a:r>
            <a:endParaRPr lang="zh-CN" altLang="en-US" sz="3600" b="1" dirty="0">
              <a:solidFill>
                <a:srgbClr val="FF0000"/>
              </a:solidFill>
              <a:latin typeface="汉仪立黑简" pitchFamily="2" charset="-122"/>
              <a:ea typeface="汉仪立黑简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37147" y="113246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汉仪立黑简" pitchFamily="2" charset="-122"/>
                <a:ea typeface="汉仪立黑简" pitchFamily="2" charset="-122"/>
              </a:rPr>
              <a:t>解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5724128" y="0"/>
            <a:ext cx="0" cy="514350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084168" y="2499742"/>
            <a:ext cx="260282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084168" y="2859782"/>
            <a:ext cx="260282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084168" y="3219822"/>
            <a:ext cx="260282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084168" y="3579862"/>
            <a:ext cx="260282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084168" y="4659982"/>
            <a:ext cx="260282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084168" y="3939902"/>
            <a:ext cx="260282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084168" y="4299942"/>
            <a:ext cx="260282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8694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http://blog.cfw.cn/wedits/uploadfile/2008042415391064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250238" cy="516403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矩形 14"/>
          <p:cNvSpPr/>
          <p:nvPr/>
        </p:nvSpPr>
        <p:spPr>
          <a:xfrm>
            <a:off x="4572000" y="2792998"/>
            <a:ext cx="3672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汉仪细行楷简" pitchFamily="49" charset="-122"/>
                <a:ea typeface="汉仪细行楷简" pitchFamily="49" charset="-122"/>
              </a:rPr>
              <a:t>在企业发展过程中，管理者只有身先士卒，敬业爱岗，严于律己，带头把企业提倡的先进理念付诸行动，才会激发员工的工作积极性，使员工全身心地投入到工作中去。管理者的带头行为、模范人格，是鼓舞士气、攻克难关的有效精神武器。</a:t>
            </a:r>
          </a:p>
        </p:txBody>
      </p:sp>
      <p:pic>
        <p:nvPicPr>
          <p:cNvPr id="1026" name="Picture 2" descr="C:\Users\joyce\Desktop\QQ截图20120305105324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4644008" y="1059582"/>
            <a:ext cx="149931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36721" y="1132460"/>
            <a:ext cx="678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汉仪立黑简" pitchFamily="2" charset="-122"/>
                <a:ea typeface="汉仪立黑简" pitchFamily="2" charset="-122"/>
              </a:rPr>
              <a:t>图  </a:t>
            </a:r>
            <a:endParaRPr lang="zh-CN" altLang="en-US" sz="3600" b="1" dirty="0">
              <a:solidFill>
                <a:srgbClr val="FF0000"/>
              </a:solidFill>
              <a:latin typeface="汉仪立黑简" pitchFamily="2" charset="-122"/>
              <a:ea typeface="汉仪立黑简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96987" y="113246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汉仪立黑简" pitchFamily="2" charset="-122"/>
                <a:ea typeface="汉仪立黑简" pitchFamily="2" charset="-122"/>
              </a:rPr>
              <a:t>解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4234349" y="0"/>
            <a:ext cx="0" cy="514350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661571" y="3238406"/>
            <a:ext cx="349326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661571" y="3598446"/>
            <a:ext cx="349326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661571" y="3958486"/>
            <a:ext cx="349326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661571" y="4318526"/>
            <a:ext cx="349326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661571" y="4678566"/>
            <a:ext cx="3493266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0841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http://blog.cfw.cn/wedits/uploadfile/2008042415380071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" y="-2"/>
            <a:ext cx="4050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矩形 14"/>
          <p:cNvSpPr/>
          <p:nvPr/>
        </p:nvSpPr>
        <p:spPr>
          <a:xfrm>
            <a:off x="4572000" y="2946306"/>
            <a:ext cx="36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汉仪细行楷简" pitchFamily="49" charset="-122"/>
                <a:ea typeface="汉仪细行楷简" pitchFamily="49" charset="-122"/>
              </a:rPr>
              <a:t>作为企业管理者，在加强员工业务培训，多途径提高员工素质的同时，也要与时俱进，加强学习，不断接受新的知识和信息，以提高自身素质，适应新时代企业的发展要求。</a:t>
            </a:r>
          </a:p>
        </p:txBody>
      </p:sp>
      <p:pic>
        <p:nvPicPr>
          <p:cNvPr id="1026" name="Picture 2" descr="C:\Users\joyce\Desktop\QQ截图20120305105324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4644008" y="1059582"/>
            <a:ext cx="149931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36721" y="1132460"/>
            <a:ext cx="678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汉仪立黑简" pitchFamily="2" charset="-122"/>
                <a:ea typeface="汉仪立黑简" pitchFamily="2" charset="-122"/>
              </a:rPr>
              <a:t>图  </a:t>
            </a:r>
            <a:endParaRPr lang="zh-CN" altLang="en-US" sz="3600" b="1" dirty="0">
              <a:solidFill>
                <a:srgbClr val="FF0000"/>
              </a:solidFill>
              <a:latin typeface="汉仪立黑简" pitchFamily="2" charset="-122"/>
              <a:ea typeface="汉仪立黑简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96987" y="113246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汉仪立黑简" pitchFamily="2" charset="-122"/>
                <a:ea typeface="汉仪立黑简" pitchFamily="2" charset="-122"/>
              </a:rPr>
              <a:t>解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4067944" y="0"/>
            <a:ext cx="0" cy="514350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644008" y="3391714"/>
            <a:ext cx="3424771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644008" y="3751754"/>
            <a:ext cx="3424771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644008" y="4111794"/>
            <a:ext cx="3424771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644008" y="4471834"/>
            <a:ext cx="3424771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59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http://blog.cfw.cn/wedits/uploadfile/2008042415373965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7280" y="0"/>
            <a:ext cx="4236720" cy="513702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矩形 14"/>
          <p:cNvSpPr/>
          <p:nvPr/>
        </p:nvSpPr>
        <p:spPr>
          <a:xfrm>
            <a:off x="971600" y="3003798"/>
            <a:ext cx="34156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汉仪细行楷简" pitchFamily="49" charset="-122"/>
                <a:ea typeface="汉仪细行楷简" pitchFamily="49" charset="-122"/>
              </a:rPr>
              <a:t>碗如果端不平，里面的水就会不断地流失。企业中，管理者对管理原则的运用也是如此，只有一碗水端平，做到公正、公平、合理，才能服众，才能调动员工的工作积极性和主动性。 </a:t>
            </a:r>
          </a:p>
        </p:txBody>
      </p:sp>
      <p:pic>
        <p:nvPicPr>
          <p:cNvPr id="1026" name="Picture 2" descr="C:\Users\joyce\Desktop\QQ截图20120305105324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2773541" y="1059582"/>
            <a:ext cx="149931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66254" y="1132460"/>
            <a:ext cx="678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汉仪立黑简" pitchFamily="2" charset="-122"/>
                <a:ea typeface="汉仪立黑简" pitchFamily="2" charset="-122"/>
              </a:rPr>
              <a:t>图  </a:t>
            </a:r>
            <a:endParaRPr lang="zh-CN" altLang="en-US" sz="3600" b="1" dirty="0">
              <a:solidFill>
                <a:srgbClr val="FF0000"/>
              </a:solidFill>
              <a:latin typeface="汉仪立黑简" pitchFamily="2" charset="-122"/>
              <a:ea typeface="汉仪立黑简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26520" y="113246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汉仪立黑简" pitchFamily="2" charset="-122"/>
                <a:ea typeface="汉仪立黑简" pitchFamily="2" charset="-122"/>
              </a:rPr>
              <a:t>解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4932040" y="-6477"/>
            <a:ext cx="0" cy="514350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020480" y="3449206"/>
            <a:ext cx="3249071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020480" y="3809246"/>
            <a:ext cx="3249071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020480" y="4169286"/>
            <a:ext cx="3249071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020480" y="4529326"/>
            <a:ext cx="3249071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336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http://blog.cfw.cn/wedits/uploadfile/200804241536379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3"/>
            <a:ext cx="4427985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矩形 14"/>
          <p:cNvSpPr/>
          <p:nvPr/>
        </p:nvSpPr>
        <p:spPr>
          <a:xfrm>
            <a:off x="1300324" y="2054334"/>
            <a:ext cx="30556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200" dirty="0" smtClean="0">
                <a:solidFill>
                  <a:prstClr val="black"/>
                </a:solidFill>
                <a:latin typeface="汉仪细行楷简" pitchFamily="49" charset="-122"/>
                <a:ea typeface="汉仪细行楷简" pitchFamily="49" charset="-122"/>
              </a:rPr>
              <a:t>骏马</a:t>
            </a:r>
            <a:r>
              <a:rPr lang="zh-CN" altLang="en-US" sz="1200" dirty="0">
                <a:solidFill>
                  <a:prstClr val="black"/>
                </a:solidFill>
                <a:latin typeface="汉仪细行楷简" pitchFamily="49" charset="-122"/>
                <a:ea typeface="汉仪细行楷简" pitchFamily="49" charset="-122"/>
              </a:rPr>
              <a:t>能历险</a:t>
            </a:r>
            <a:r>
              <a:rPr lang="zh-CN" altLang="en-US" sz="1200" dirty="0" smtClean="0">
                <a:solidFill>
                  <a:prstClr val="black"/>
                </a:solidFill>
                <a:latin typeface="汉仪细行楷简" pitchFamily="49" charset="-122"/>
                <a:ea typeface="汉仪细行楷简" pitchFamily="49" charset="-122"/>
              </a:rPr>
              <a:t>，</a:t>
            </a:r>
            <a:endParaRPr lang="en-US" altLang="zh-CN" sz="1200" dirty="0" smtClean="0">
              <a:solidFill>
                <a:prstClr val="black"/>
              </a:solidFill>
              <a:latin typeface="汉仪细行楷简" pitchFamily="49" charset="-122"/>
              <a:ea typeface="汉仪细行楷简" pitchFamily="49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200" dirty="0" smtClean="0">
                <a:solidFill>
                  <a:prstClr val="black"/>
                </a:solidFill>
                <a:latin typeface="汉仪细行楷简" pitchFamily="49" charset="-122"/>
                <a:ea typeface="汉仪细行楷简" pitchFamily="49" charset="-122"/>
              </a:rPr>
              <a:t>犁田</a:t>
            </a:r>
            <a:r>
              <a:rPr lang="zh-CN" altLang="en-US" sz="1200" dirty="0">
                <a:solidFill>
                  <a:prstClr val="black"/>
                </a:solidFill>
                <a:latin typeface="汉仪细行楷简" pitchFamily="49" charset="-122"/>
                <a:ea typeface="汉仪细行楷简" pitchFamily="49" charset="-122"/>
              </a:rPr>
              <a:t>不如</a:t>
            </a:r>
            <a:r>
              <a:rPr lang="zh-CN" altLang="en-US" sz="1200" dirty="0" smtClean="0">
                <a:solidFill>
                  <a:prstClr val="black"/>
                </a:solidFill>
                <a:latin typeface="汉仪细行楷简" pitchFamily="49" charset="-122"/>
                <a:ea typeface="汉仪细行楷简" pitchFamily="49" charset="-122"/>
              </a:rPr>
              <a:t>牛</a:t>
            </a:r>
            <a:endParaRPr lang="en-US" altLang="zh-CN" sz="1200" dirty="0" smtClean="0">
              <a:solidFill>
                <a:prstClr val="black"/>
              </a:solidFill>
              <a:latin typeface="汉仪细行楷简" pitchFamily="49" charset="-122"/>
              <a:ea typeface="汉仪细行楷简" pitchFamily="49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200" dirty="0" smtClean="0">
                <a:solidFill>
                  <a:prstClr val="black"/>
                </a:solidFill>
                <a:latin typeface="汉仪细行楷简" pitchFamily="49" charset="-122"/>
                <a:ea typeface="汉仪细行楷简" pitchFamily="49" charset="-122"/>
              </a:rPr>
              <a:t>坚</a:t>
            </a:r>
            <a:r>
              <a:rPr lang="zh-CN" altLang="en-US" sz="1200" dirty="0">
                <a:solidFill>
                  <a:prstClr val="black"/>
                </a:solidFill>
                <a:latin typeface="汉仪细行楷简" pitchFamily="49" charset="-122"/>
                <a:ea typeface="汉仪细行楷简" pitchFamily="49" charset="-122"/>
              </a:rPr>
              <a:t>车能</a:t>
            </a:r>
            <a:r>
              <a:rPr lang="zh-CN" altLang="en-US" sz="1200" dirty="0" smtClean="0">
                <a:solidFill>
                  <a:prstClr val="black"/>
                </a:solidFill>
                <a:latin typeface="汉仪细行楷简" pitchFamily="49" charset="-122"/>
                <a:ea typeface="汉仪细行楷简" pitchFamily="49" charset="-122"/>
              </a:rPr>
              <a:t>载重</a:t>
            </a:r>
            <a:endParaRPr lang="en-US" altLang="zh-CN" sz="1200" dirty="0" smtClean="0">
              <a:solidFill>
                <a:prstClr val="black"/>
              </a:solidFill>
              <a:latin typeface="汉仪细行楷简" pitchFamily="49" charset="-122"/>
              <a:ea typeface="汉仪细行楷简" pitchFamily="49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200" dirty="0" smtClean="0">
                <a:solidFill>
                  <a:prstClr val="black"/>
                </a:solidFill>
                <a:latin typeface="汉仪细行楷简" pitchFamily="49" charset="-122"/>
                <a:ea typeface="汉仪细行楷简" pitchFamily="49" charset="-122"/>
              </a:rPr>
              <a:t>渡河</a:t>
            </a:r>
            <a:r>
              <a:rPr lang="zh-CN" altLang="en-US" sz="1200" dirty="0">
                <a:solidFill>
                  <a:prstClr val="black"/>
                </a:solidFill>
                <a:latin typeface="汉仪细行楷简" pitchFamily="49" charset="-122"/>
                <a:ea typeface="汉仪细行楷简" pitchFamily="49" charset="-122"/>
              </a:rPr>
              <a:t>不如</a:t>
            </a:r>
            <a:r>
              <a:rPr lang="zh-CN" altLang="en-US" sz="1200" dirty="0" smtClean="0">
                <a:solidFill>
                  <a:prstClr val="black"/>
                </a:solidFill>
                <a:latin typeface="汉仪细行楷简" pitchFamily="49" charset="-122"/>
                <a:ea typeface="汉仪细行楷简" pitchFamily="49" charset="-122"/>
              </a:rPr>
              <a:t>舟</a:t>
            </a:r>
            <a:endParaRPr lang="en-US" altLang="zh-CN" sz="1200" dirty="0" smtClean="0">
              <a:solidFill>
                <a:prstClr val="black"/>
              </a:solidFill>
              <a:latin typeface="汉仪细行楷简" pitchFamily="49" charset="-122"/>
              <a:ea typeface="汉仪细行楷简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dirty="0" smtClean="0">
                <a:solidFill>
                  <a:prstClr val="black"/>
                </a:solidFill>
                <a:latin typeface="汉仪细行楷简" pitchFamily="49" charset="-122"/>
                <a:ea typeface="汉仪细行楷简" pitchFamily="49" charset="-122"/>
              </a:rPr>
              <a:t>人</a:t>
            </a:r>
            <a:r>
              <a:rPr lang="zh-CN" altLang="en-US" sz="1200" dirty="0">
                <a:solidFill>
                  <a:prstClr val="black"/>
                </a:solidFill>
                <a:latin typeface="汉仪细行楷简" pitchFamily="49" charset="-122"/>
                <a:ea typeface="汉仪细行楷简" pitchFamily="49" charset="-122"/>
              </a:rPr>
              <a:t>的能力各有不同，判定一个人到底是不是人才，不能以学历、资历等进行简单的划分。 </a:t>
            </a:r>
          </a:p>
        </p:txBody>
      </p:sp>
      <p:pic>
        <p:nvPicPr>
          <p:cNvPr id="1026" name="Picture 2" descr="C:\Users\joyce\Desktop\QQ截图20120305105324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2814233" y="1059582"/>
            <a:ext cx="149931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06946" y="1132460"/>
            <a:ext cx="678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汉仪立黑简" pitchFamily="2" charset="-122"/>
                <a:ea typeface="汉仪立黑简" pitchFamily="2" charset="-122"/>
              </a:rPr>
              <a:t>图  </a:t>
            </a:r>
            <a:endParaRPr lang="zh-CN" altLang="en-US" sz="3600" b="1" dirty="0">
              <a:solidFill>
                <a:srgbClr val="FF0000"/>
              </a:solidFill>
              <a:latin typeface="汉仪立黑简" pitchFamily="2" charset="-122"/>
              <a:ea typeface="汉仪立黑简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67212" y="113246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汉仪立黑简" pitchFamily="2" charset="-122"/>
                <a:ea typeface="汉仪立黑简" pitchFamily="2" charset="-122"/>
              </a:rPr>
              <a:t>解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4733595" y="-3"/>
            <a:ext cx="0" cy="514350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331640" y="2499742"/>
            <a:ext cx="2906595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331640" y="2859782"/>
            <a:ext cx="2906595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331640" y="3219822"/>
            <a:ext cx="2906595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1331640" y="3579862"/>
            <a:ext cx="2906595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331640" y="4659982"/>
            <a:ext cx="2906595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331640" y="3939902"/>
            <a:ext cx="2906595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331640" y="4299942"/>
            <a:ext cx="2906595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0659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http://blog.cfw.cn/wedits/uploadfile/2008042415382541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0"/>
            <a:ext cx="4932040" cy="512932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矩形 14"/>
          <p:cNvSpPr/>
          <p:nvPr/>
        </p:nvSpPr>
        <p:spPr>
          <a:xfrm>
            <a:off x="539552" y="2407121"/>
            <a:ext cx="33161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dirty="0">
                <a:solidFill>
                  <a:prstClr val="black"/>
                </a:solidFill>
                <a:latin typeface="汉仪细行楷简" pitchFamily="49" charset="-122"/>
                <a:ea typeface="汉仪细行楷简" pitchFamily="49" charset="-122"/>
              </a:rPr>
              <a:t>有的企业管理者在处理同一问题时，往往会因为对某个员工有好感或对某个员工有偏见，而作出不公正的处理，这最终将不利于企业的健康发展。因此，管理者在处理问题时应摘掉感情的眼镜，坚持客观、公正的原则，以维护制度的权威性，提高员工的工作积极性。</a:t>
            </a:r>
          </a:p>
        </p:txBody>
      </p:sp>
      <p:pic>
        <p:nvPicPr>
          <p:cNvPr id="1026" name="Picture 2" descr="C:\Users\joyce\Desktop\QQ截图20120305105324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2241906" y="1059582"/>
            <a:ext cx="149931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34619" y="1132460"/>
            <a:ext cx="678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汉仪立黑简" pitchFamily="2" charset="-122"/>
                <a:ea typeface="汉仪立黑简" pitchFamily="2" charset="-122"/>
              </a:rPr>
              <a:t>图  </a:t>
            </a:r>
            <a:endParaRPr lang="zh-CN" altLang="en-US" sz="3600" b="1" dirty="0">
              <a:solidFill>
                <a:srgbClr val="FF0000"/>
              </a:solidFill>
              <a:latin typeface="汉仪立黑简" pitchFamily="2" charset="-122"/>
              <a:ea typeface="汉仪立黑简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94885" y="113246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汉仪立黑简" pitchFamily="2" charset="-122"/>
                <a:ea typeface="汉仪立黑简" pitchFamily="2" charset="-122"/>
              </a:rPr>
              <a:t>解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4211960" y="-6477"/>
            <a:ext cx="0" cy="514350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83574" y="2852529"/>
            <a:ext cx="315434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83574" y="3212569"/>
            <a:ext cx="315434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583574" y="3572609"/>
            <a:ext cx="315434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83574" y="3932649"/>
            <a:ext cx="315434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83574" y="4292689"/>
            <a:ext cx="315434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583574" y="4652729"/>
            <a:ext cx="3154342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6208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Franklin Gothic Medium"/>
        <a:ea typeface="微软雅黑"/>
        <a:cs typeface=""/>
      </a:majorFont>
      <a:minorFont>
        <a:latin typeface="Franklin Gothic Book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Franklin Gothic Medium"/>
        <a:ea typeface="微软雅黑"/>
        <a:cs typeface=""/>
      </a:majorFont>
      <a:minorFont>
        <a:latin typeface="Franklin Gothic Book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Franklin Gothic Medium"/>
        <a:ea typeface="微软雅黑"/>
        <a:cs typeface=""/>
      </a:majorFont>
      <a:minorFont>
        <a:latin typeface="Franklin Gothic Book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1263</Words>
  <Application>Microsoft Office PowerPoint</Application>
  <PresentationFormat>全屏显示(16:9)</PresentationFormat>
  <Paragraphs>62</Paragraphs>
  <Slides>13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Arial</vt:lpstr>
      <vt:lpstr>宋体</vt:lpstr>
      <vt:lpstr>汉仪丫丫体简</vt:lpstr>
      <vt:lpstr>Franklin Gothic Book</vt:lpstr>
      <vt:lpstr>微软雅黑</vt:lpstr>
      <vt:lpstr>汉仪太极体简</vt:lpstr>
      <vt:lpstr>汉仪细行楷简</vt:lpstr>
      <vt:lpstr>汉仪立黑简</vt:lpstr>
      <vt:lpstr>Calibri</vt:lpstr>
      <vt:lpstr>黑体</vt:lpstr>
      <vt:lpstr>Franklin Gothic Medium</vt:lpstr>
      <vt:lpstr>Office 主题</vt:lpstr>
      <vt:lpstr>2_Office 主题</vt:lpstr>
      <vt:lpstr>1_Office 主题</vt:lpstr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www.pptbz.com</dc:title>
  <dc:creator>ppt宝藏</dc:creator>
  <cp:lastModifiedBy>Windows 用户</cp:lastModifiedBy>
  <cp:revision>16</cp:revision>
  <dcterms:created xsi:type="dcterms:W3CDTF">2012-03-05T02:00:40Z</dcterms:created>
  <dcterms:modified xsi:type="dcterms:W3CDTF">2014-11-23T09:03:40Z</dcterms:modified>
</cp:coreProperties>
</file>