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6" r:id="rId2"/>
    <p:sldId id="259" r:id="rId3"/>
    <p:sldId id="260" r:id="rId4"/>
    <p:sldId id="261" r:id="rId5"/>
    <p:sldId id="262" r:id="rId6"/>
    <p:sldId id="257" r:id="rId7"/>
    <p:sldId id="258" r:id="rId8"/>
    <p:sldId id="264" r:id="rId9"/>
    <p:sldId id="263" r:id="rId10"/>
    <p:sldId id="265" r:id="rId11"/>
    <p:sldId id="266" r:id="rId12"/>
    <p:sldId id="267" r:id="rId13"/>
    <p:sldId id="268" r:id="rId14"/>
    <p:sldId id="269" r:id="rId15"/>
    <p:sldId id="280" r:id="rId16"/>
    <p:sldId id="293" r:id="rId17"/>
    <p:sldId id="295" r:id="rId18"/>
    <p:sldId id="281" r:id="rId19"/>
    <p:sldId id="282" r:id="rId20"/>
    <p:sldId id="283" r:id="rId21"/>
    <p:sldId id="284" r:id="rId22"/>
    <p:sldId id="285" r:id="rId23"/>
    <p:sldId id="286" r:id="rId24"/>
    <p:sldId id="288" r:id="rId25"/>
    <p:sldId id="290" r:id="rId26"/>
    <p:sldId id="291" r:id="rId27"/>
    <p:sldId id="292" r:id="rId28"/>
    <p:sldId id="270" r:id="rId29"/>
    <p:sldId id="271" r:id="rId30"/>
    <p:sldId id="272" r:id="rId31"/>
    <p:sldId id="273" r:id="rId32"/>
    <p:sldId id="274" r:id="rId33"/>
    <p:sldId id="275" r:id="rId34"/>
    <p:sldId id="276" r:id="rId35"/>
    <p:sldId id="277" r:id="rId36"/>
    <p:sldId id="279" r:id="rId37"/>
    <p:sldId id="294" r:id="rId38"/>
    <p:sldId id="296" r:id="rId39"/>
    <p:sldId id="297" r:id="rId40"/>
    <p:sldId id="299" r:id="rId41"/>
    <p:sldId id="300" r:id="rId42"/>
    <p:sldId id="301" r:id="rId43"/>
    <p:sldId id="304" r:id="rId44"/>
    <p:sldId id="302" r:id="rId45"/>
    <p:sldId id="303" r:id="rId46"/>
    <p:sldId id="305" r:id="rId47"/>
    <p:sldId id="306" r:id="rId48"/>
    <p:sldId id="307" r:id="rId49"/>
    <p:sldId id="298" r:id="rId50"/>
    <p:sldId id="308" r:id="rId51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E78"/>
    <a:srgbClr val="00A29A"/>
    <a:srgbClr val="00ACA4"/>
    <a:srgbClr val="00DED3"/>
    <a:srgbClr val="CECECC"/>
    <a:srgbClr val="00968D"/>
    <a:srgbClr val="00928B"/>
    <a:srgbClr val="F6B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2244" y="-100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62A3F5-2994-4C45-BD50-1883D72D3261}" type="datetimeFigureOut">
              <a:rPr lang="zh-CN" altLang="en-US" smtClean="0"/>
              <a:t>2014/5/24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13901E-3867-4138-9B94-05C373E9F4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4775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3901E-3867-4138-9B94-05C373E9F41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203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3901E-3867-4138-9B94-05C373E9F41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203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3901E-3867-4138-9B94-05C373E9F41F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41544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3901E-3867-4138-9B94-05C373E9F41F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41544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3901E-3867-4138-9B94-05C373E9F41F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41544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3901E-3867-4138-9B94-05C373E9F41F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41544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3901E-3867-4138-9B94-05C373E9F41F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2036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3901E-3867-4138-9B94-05C373E9F41F}" type="slidenum">
              <a:rPr lang="zh-CN" altLang="en-US" smtClean="0"/>
              <a:t>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203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2014/5/24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2014/5/24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2014/5/24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2014/5/24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2014/5/24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2014/5/24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2014/5/24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2014/5/24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2014/5/24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2014/5/24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2014/5/24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2014/5/24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6000">
              <a:schemeClr val="bg1"/>
            </a:gs>
            <a:gs pos="0">
              <a:schemeClr val="bg1">
                <a:lumMod val="0"/>
                <a:lumOff val="100000"/>
              </a:schemeClr>
            </a:gs>
            <a:gs pos="100000">
              <a:srgbClr val="CECECC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763" y="980421"/>
            <a:ext cx="7742237" cy="3170237"/>
          </a:xfrm>
          <a:prstGeom prst="rect">
            <a:avLst/>
          </a:prstGeom>
          <a:noFill/>
          <a:ln>
            <a:noFill/>
          </a:ln>
          <a:effectLst>
            <a:outerShdw blurRad="317500" dist="152400" dir="10020000" sx="103000" sy="103000" algn="tr" rotWithShape="0">
              <a:prstClr val="black">
                <a:alpha val="3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矩形 12"/>
          <p:cNvSpPr/>
          <p:nvPr/>
        </p:nvSpPr>
        <p:spPr>
          <a:xfrm>
            <a:off x="1401763" y="980421"/>
            <a:ext cx="7734455" cy="823048"/>
          </a:xfrm>
          <a:prstGeom prst="rect">
            <a:avLst/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5680123" y="1923678"/>
            <a:ext cx="29963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dirty="0" smtClean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Asepsis</a:t>
            </a:r>
            <a:endParaRPr lang="zh-CN" altLang="en-US" sz="7200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15816" y="1803469"/>
            <a:ext cx="29546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dirty="0" smtClean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无菌术</a:t>
            </a:r>
            <a:endParaRPr lang="zh-CN" altLang="en-US" sz="7200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383838" y="3291830"/>
            <a:ext cx="7734455" cy="864096"/>
          </a:xfrm>
          <a:prstGeom prst="rect">
            <a:avLst/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18" y="672"/>
            <a:ext cx="3225966" cy="5163366"/>
          </a:xfrm>
          <a:prstGeom prst="rect">
            <a:avLst/>
          </a:prstGeom>
          <a:effectLst>
            <a:outerShdw blurRad="114300" dist="127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62306"/>
            <a:ext cx="2952829" cy="381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624291" y="3579862"/>
            <a:ext cx="2052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主讲 </a:t>
            </a:r>
            <a:r>
              <a:rPr lang="en-US" altLang="zh-CN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 </a:t>
            </a:r>
            <a:r>
              <a:rPr lang="zh-CN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刘雁冰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28491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1" r="12698"/>
          <a:stretch/>
        </p:blipFill>
        <p:spPr>
          <a:xfrm>
            <a:off x="747140" y="1076222"/>
            <a:ext cx="3248796" cy="322372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5642"/>
            <a:ext cx="6444208" cy="688722"/>
          </a:xfrm>
          <a:prstGeom prst="rect">
            <a:avLst/>
          </a:prstGeom>
          <a:solidFill>
            <a:srgbClr val="00A2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899592" y="119171"/>
            <a:ext cx="5416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手术器械、物品、敷料的灭菌、消毒法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323528" y="47163"/>
            <a:ext cx="553320" cy="553320"/>
            <a:chOff x="323528" y="267494"/>
            <a:chExt cx="553320" cy="553320"/>
          </a:xfrm>
        </p:grpSpPr>
        <p:sp>
          <p:nvSpPr>
            <p:cNvPr id="11" name="椭圆 10"/>
            <p:cNvSpPr/>
            <p:nvPr/>
          </p:nvSpPr>
          <p:spPr>
            <a:xfrm>
              <a:off x="323528" y="267494"/>
              <a:ext cx="553320" cy="55332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382213" y="323823"/>
              <a:ext cx="435949" cy="435949"/>
            </a:xfrm>
            <a:prstGeom prst="ellipse">
              <a:avLst/>
            </a:prstGeom>
            <a:solidFill>
              <a:srgbClr val="00968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zh-CN" altLang="en-US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ahoma" panose="020B0604030504040204" pitchFamily="34" charset="0"/>
                </a:rPr>
                <a:t>一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anose="020B0604030504040204" pitchFamily="34" charset="0"/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6444208" y="5642"/>
            <a:ext cx="2729552" cy="68872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火烧法</a:t>
            </a:r>
            <a:endParaRPr lang="zh-CN" altLang="en-US" sz="2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44008" y="1338322"/>
            <a:ext cx="2016223" cy="369332"/>
          </a:xfrm>
          <a:prstGeom prst="rect">
            <a:avLst/>
          </a:prstGeom>
          <a:solidFill>
            <a:srgbClr val="007E78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酒精金属盆火烧法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72000" y="1842085"/>
            <a:ext cx="33843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00968D"/>
              </a:buClr>
              <a:buFont typeface="Wingdings" panose="05000000000000000000" pitchFamily="2" charset="2"/>
              <a:buChar char="l"/>
            </a:pPr>
            <a:r>
              <a:rPr lang="zh-CN" altLang="en-US" b="1" dirty="0" smtClean="0">
                <a:solidFill>
                  <a:srgbClr val="00968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主要适用于金属器械的灭菌</a:t>
            </a:r>
            <a:endParaRPr lang="en-US" altLang="zh-CN" b="1" dirty="0" smtClean="0">
              <a:solidFill>
                <a:srgbClr val="00968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Clr>
                <a:srgbClr val="00968D"/>
              </a:buClr>
              <a:buFont typeface="Wingdings" panose="05000000000000000000" pitchFamily="2" charset="2"/>
              <a:buChar char="l"/>
            </a:pPr>
            <a:r>
              <a:rPr lang="en-US" altLang="zh-CN" b="1" dirty="0" smtClean="0">
                <a:solidFill>
                  <a:srgbClr val="00968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95</a:t>
            </a:r>
            <a:r>
              <a:rPr lang="zh-CN" altLang="en-US" b="1" dirty="0" smtClean="0">
                <a:solidFill>
                  <a:srgbClr val="00968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％酒精少许</a:t>
            </a:r>
            <a:endParaRPr lang="en-US" altLang="zh-CN" b="1" dirty="0" smtClean="0">
              <a:solidFill>
                <a:srgbClr val="00968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Clr>
                <a:srgbClr val="00968D"/>
              </a:buClr>
              <a:buFont typeface="Wingdings" panose="05000000000000000000" pitchFamily="2" charset="2"/>
              <a:buChar char="l"/>
            </a:pPr>
            <a:r>
              <a:rPr lang="zh-CN" altLang="en-US" b="1" dirty="0" smtClean="0">
                <a:solidFill>
                  <a:srgbClr val="00968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器械易变钝且失去光泽</a:t>
            </a:r>
            <a:endParaRPr lang="en-US" altLang="zh-CN" b="1" dirty="0" smtClean="0">
              <a:solidFill>
                <a:srgbClr val="00968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Clr>
                <a:srgbClr val="00968D"/>
              </a:buClr>
              <a:buFont typeface="Wingdings" panose="05000000000000000000" pitchFamily="2" charset="2"/>
              <a:buChar char="l"/>
            </a:pPr>
            <a:r>
              <a:rPr lang="zh-CN" altLang="en-US" b="1" dirty="0">
                <a:solidFill>
                  <a:srgbClr val="00968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仅</a:t>
            </a:r>
            <a:r>
              <a:rPr lang="zh-CN" altLang="en-US" b="1" dirty="0" smtClean="0">
                <a:solidFill>
                  <a:srgbClr val="00968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用于急需的特殊情况</a:t>
            </a:r>
            <a:endParaRPr lang="en-US" altLang="zh-CN" b="1" dirty="0" smtClean="0">
              <a:solidFill>
                <a:srgbClr val="00968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0" y="4973166"/>
            <a:ext cx="9173760" cy="170334"/>
          </a:xfrm>
          <a:prstGeom prst="rect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686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75" y="1379403"/>
            <a:ext cx="3341308" cy="2617357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5642"/>
            <a:ext cx="6444208" cy="688722"/>
          </a:xfrm>
          <a:prstGeom prst="rect">
            <a:avLst/>
          </a:prstGeom>
          <a:solidFill>
            <a:srgbClr val="00A2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899592" y="119171"/>
            <a:ext cx="5416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手术器械、物品、敷料的灭菌、消毒法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323528" y="47163"/>
            <a:ext cx="553320" cy="553320"/>
            <a:chOff x="323528" y="267494"/>
            <a:chExt cx="553320" cy="553320"/>
          </a:xfrm>
        </p:grpSpPr>
        <p:sp>
          <p:nvSpPr>
            <p:cNvPr id="11" name="椭圆 10"/>
            <p:cNvSpPr/>
            <p:nvPr/>
          </p:nvSpPr>
          <p:spPr>
            <a:xfrm>
              <a:off x="323528" y="267494"/>
              <a:ext cx="553320" cy="55332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382213" y="323823"/>
              <a:ext cx="435949" cy="435949"/>
            </a:xfrm>
            <a:prstGeom prst="ellipse">
              <a:avLst/>
            </a:prstGeom>
            <a:solidFill>
              <a:srgbClr val="00968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zh-CN" altLang="en-US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ahoma" panose="020B0604030504040204" pitchFamily="34" charset="0"/>
                </a:rPr>
                <a:t>一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anose="020B0604030504040204" pitchFamily="34" charset="0"/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6444208" y="5642"/>
            <a:ext cx="2729552" cy="68872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药液浸泡法</a:t>
            </a:r>
            <a:endParaRPr lang="zh-CN" altLang="en-US" sz="2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22010" y="1338322"/>
            <a:ext cx="3185487" cy="369332"/>
          </a:xfrm>
          <a:prstGeom prst="rect">
            <a:avLst/>
          </a:prstGeom>
          <a:solidFill>
            <a:srgbClr val="007E78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常用</a:t>
            </a: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化学药液灭菌剂和消毒剂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07904" y="1842085"/>
            <a:ext cx="515910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00968D"/>
              </a:buClr>
              <a:buFont typeface="Wingdings" panose="05000000000000000000" pitchFamily="2" charset="2"/>
              <a:buChar char="l"/>
            </a:pPr>
            <a:r>
              <a:rPr lang="en-US" altLang="zh-CN" sz="1600" b="1" dirty="0" smtClean="0">
                <a:solidFill>
                  <a:srgbClr val="00968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2%</a:t>
            </a:r>
            <a:r>
              <a:rPr lang="zh-CN" altLang="en-US" sz="1600" b="1" dirty="0">
                <a:solidFill>
                  <a:srgbClr val="00968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中性</a:t>
            </a:r>
            <a:r>
              <a:rPr lang="zh-CN" altLang="en-US" sz="1600" b="1" dirty="0" smtClean="0">
                <a:solidFill>
                  <a:srgbClr val="00968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戊二醛水溶液，浸泡</a:t>
            </a:r>
            <a:r>
              <a:rPr lang="en-US" altLang="zh-CN" sz="1600" b="1" dirty="0" smtClean="0">
                <a:solidFill>
                  <a:srgbClr val="00968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30min</a:t>
            </a:r>
            <a:r>
              <a:rPr lang="zh-CN" altLang="en-US" sz="1600" b="1" dirty="0" smtClean="0">
                <a:solidFill>
                  <a:srgbClr val="00968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，灭菌时间</a:t>
            </a:r>
            <a:r>
              <a:rPr lang="en-US" altLang="zh-CN" sz="1600" b="1" dirty="0" smtClean="0">
                <a:solidFill>
                  <a:srgbClr val="00968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10h</a:t>
            </a:r>
          </a:p>
          <a:p>
            <a:pPr marL="285750" indent="-285750">
              <a:lnSpc>
                <a:spcPct val="150000"/>
              </a:lnSpc>
              <a:buClr>
                <a:srgbClr val="00968D"/>
              </a:buClr>
              <a:buFont typeface="Wingdings" panose="05000000000000000000" pitchFamily="2" charset="2"/>
              <a:buChar char="l"/>
            </a:pPr>
            <a:r>
              <a:rPr lang="en-US" altLang="zh-CN" sz="1600" b="1" dirty="0" smtClean="0">
                <a:solidFill>
                  <a:srgbClr val="00968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10%</a:t>
            </a:r>
            <a:r>
              <a:rPr lang="zh-CN" altLang="en-US" sz="1600" b="1" dirty="0" smtClean="0">
                <a:solidFill>
                  <a:srgbClr val="00968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甲醛溶液浸泡</a:t>
            </a:r>
            <a:r>
              <a:rPr lang="en-US" altLang="zh-CN" sz="1600" b="1" dirty="0" smtClean="0">
                <a:solidFill>
                  <a:srgbClr val="00968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20~30min</a:t>
            </a:r>
            <a:endParaRPr lang="en-US" altLang="zh-CN" sz="1600" b="1" dirty="0">
              <a:solidFill>
                <a:srgbClr val="00968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Clr>
                <a:srgbClr val="00968D"/>
              </a:buClr>
              <a:buFont typeface="Wingdings" panose="05000000000000000000" pitchFamily="2" charset="2"/>
              <a:buChar char="l"/>
            </a:pPr>
            <a:r>
              <a:rPr lang="en-US" altLang="zh-CN" sz="1600" b="1" dirty="0" smtClean="0">
                <a:solidFill>
                  <a:srgbClr val="00968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70%</a:t>
            </a:r>
            <a:r>
              <a:rPr lang="zh-CN" altLang="en-US" sz="1600" b="1" dirty="0" smtClean="0">
                <a:solidFill>
                  <a:srgbClr val="00968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酒精浸泡</a:t>
            </a:r>
            <a:r>
              <a:rPr lang="en-US" altLang="zh-CN" sz="1600" b="1" dirty="0" smtClean="0">
                <a:solidFill>
                  <a:srgbClr val="00968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30min</a:t>
            </a:r>
            <a:r>
              <a:rPr lang="zh-CN" altLang="en-US" sz="1600" b="1" dirty="0" smtClean="0">
                <a:solidFill>
                  <a:srgbClr val="00968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，酒精每周过滤</a:t>
            </a:r>
            <a:endParaRPr lang="en-US" altLang="zh-CN" sz="1600" b="1" dirty="0" smtClean="0">
              <a:solidFill>
                <a:srgbClr val="00968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Clr>
                <a:srgbClr val="00968D"/>
              </a:buClr>
              <a:buFont typeface="Wingdings" panose="05000000000000000000" pitchFamily="2" charset="2"/>
              <a:buChar char="l"/>
            </a:pPr>
            <a:r>
              <a:rPr lang="en-US" altLang="zh-CN" sz="1600" b="1" dirty="0" smtClean="0">
                <a:solidFill>
                  <a:srgbClr val="00968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1:1000</a:t>
            </a:r>
            <a:r>
              <a:rPr lang="zh-CN" altLang="en-US" sz="1600" b="1" dirty="0" smtClean="0">
                <a:solidFill>
                  <a:srgbClr val="00968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苯扎溴按（新洁尔灭）溶液浸泡</a:t>
            </a:r>
            <a:r>
              <a:rPr lang="en-US" altLang="zh-CN" sz="1600" b="1" dirty="0" smtClean="0">
                <a:solidFill>
                  <a:srgbClr val="00968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30min</a:t>
            </a:r>
          </a:p>
          <a:p>
            <a:pPr marL="285750" indent="-285750">
              <a:lnSpc>
                <a:spcPct val="150000"/>
              </a:lnSpc>
              <a:buClr>
                <a:srgbClr val="00968D"/>
              </a:buClr>
              <a:buFont typeface="Wingdings" panose="05000000000000000000" pitchFamily="2" charset="2"/>
              <a:buChar char="l"/>
            </a:pPr>
            <a:r>
              <a:rPr lang="en-US" altLang="zh-CN" sz="1600" b="1" dirty="0" smtClean="0">
                <a:solidFill>
                  <a:srgbClr val="00968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1:1000</a:t>
            </a:r>
            <a:r>
              <a:rPr lang="zh-CN" altLang="en-US" sz="1600" b="1" dirty="0" smtClean="0">
                <a:solidFill>
                  <a:srgbClr val="00968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氯己定（洗必泰）溶液浸泡</a:t>
            </a:r>
            <a:r>
              <a:rPr lang="en-US" altLang="zh-CN" sz="1600" b="1" dirty="0" smtClean="0">
                <a:solidFill>
                  <a:srgbClr val="00968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30min</a:t>
            </a:r>
          </a:p>
          <a:p>
            <a:pPr algn="r">
              <a:lnSpc>
                <a:spcPct val="150000"/>
              </a:lnSpc>
              <a:buClr>
                <a:srgbClr val="00968D"/>
              </a:buClr>
            </a:pP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注意</a:t>
            </a:r>
            <a:r>
              <a:rPr lang="zh-CN" altLang="en-US" sz="16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事项见课本</a:t>
            </a:r>
            <a:r>
              <a:rPr lang="en-US" altLang="zh-CN" sz="16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P8</a:t>
            </a:r>
          </a:p>
        </p:txBody>
      </p:sp>
      <p:sp>
        <p:nvSpPr>
          <p:cNvPr id="17" name="矩形 16"/>
          <p:cNvSpPr/>
          <p:nvPr/>
        </p:nvSpPr>
        <p:spPr>
          <a:xfrm>
            <a:off x="0" y="4973166"/>
            <a:ext cx="9173760" cy="170334"/>
          </a:xfrm>
          <a:prstGeom prst="rect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123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75" y="1379403"/>
            <a:ext cx="3341308" cy="2617357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5642"/>
            <a:ext cx="6444208" cy="688722"/>
          </a:xfrm>
          <a:prstGeom prst="rect">
            <a:avLst/>
          </a:prstGeom>
          <a:solidFill>
            <a:srgbClr val="00A2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899592" y="119171"/>
            <a:ext cx="5416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手术器械、物品、敷料的灭菌、消毒法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323528" y="47163"/>
            <a:ext cx="553320" cy="553320"/>
            <a:chOff x="323528" y="267494"/>
            <a:chExt cx="553320" cy="553320"/>
          </a:xfrm>
        </p:grpSpPr>
        <p:sp>
          <p:nvSpPr>
            <p:cNvPr id="11" name="椭圆 10"/>
            <p:cNvSpPr/>
            <p:nvPr/>
          </p:nvSpPr>
          <p:spPr>
            <a:xfrm>
              <a:off x="323528" y="267494"/>
              <a:ext cx="553320" cy="55332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382213" y="323823"/>
              <a:ext cx="435949" cy="435949"/>
            </a:xfrm>
            <a:prstGeom prst="ellipse">
              <a:avLst/>
            </a:prstGeom>
            <a:solidFill>
              <a:srgbClr val="00968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zh-CN" altLang="en-US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ahoma" panose="020B0604030504040204" pitchFamily="34" charset="0"/>
                </a:rPr>
                <a:t>一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anose="020B0604030504040204" pitchFamily="34" charset="0"/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6444208" y="5642"/>
            <a:ext cx="2729552" cy="68872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甲醛蒸汽熏蒸法</a:t>
            </a:r>
            <a:endParaRPr lang="zh-CN" altLang="en-US" sz="2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22010" y="1338322"/>
            <a:ext cx="1800493" cy="369332"/>
          </a:xfrm>
          <a:prstGeom prst="rect">
            <a:avLst/>
          </a:prstGeom>
          <a:solidFill>
            <a:srgbClr val="007E78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蒸汽格容器使用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07904" y="1842085"/>
            <a:ext cx="399500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00968D"/>
              </a:buClr>
              <a:buFont typeface="Wingdings" panose="05000000000000000000" pitchFamily="2" charset="2"/>
              <a:buChar char="l"/>
            </a:pPr>
            <a:r>
              <a:rPr lang="zh-CN" altLang="en-US" sz="1600" b="1" dirty="0" smtClean="0">
                <a:solidFill>
                  <a:srgbClr val="00968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高锰酸钾及</a:t>
            </a:r>
            <a:r>
              <a:rPr lang="en-US" altLang="zh-CN" sz="1600" b="1" dirty="0" smtClean="0">
                <a:solidFill>
                  <a:srgbClr val="00968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40%</a:t>
            </a:r>
            <a:r>
              <a:rPr lang="zh-CN" altLang="en-US" sz="1600" b="1" dirty="0" smtClean="0">
                <a:solidFill>
                  <a:srgbClr val="00968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甲醛（福尔马林）溶液</a:t>
            </a:r>
            <a:endParaRPr lang="en-US" altLang="zh-CN" sz="1600" b="1" dirty="0" smtClean="0">
              <a:solidFill>
                <a:srgbClr val="00968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Clr>
                <a:srgbClr val="00968D"/>
              </a:buClr>
              <a:buFont typeface="Wingdings" panose="05000000000000000000" pitchFamily="2" charset="2"/>
              <a:buChar char="l"/>
            </a:pPr>
            <a:r>
              <a:rPr lang="zh-CN" altLang="en-US" sz="1600" b="1" dirty="0" smtClean="0">
                <a:solidFill>
                  <a:srgbClr val="00968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熏蒸</a:t>
            </a:r>
            <a:r>
              <a:rPr lang="en-US" altLang="zh-CN" sz="1600" b="1" dirty="0" smtClean="0">
                <a:solidFill>
                  <a:srgbClr val="00968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b="1" dirty="0" smtClean="0">
                <a:solidFill>
                  <a:srgbClr val="00968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小时</a:t>
            </a:r>
            <a:endParaRPr lang="en-US" altLang="zh-CN" sz="1600" b="1" dirty="0" smtClean="0">
              <a:solidFill>
                <a:srgbClr val="00968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Clr>
                <a:srgbClr val="00968D"/>
              </a:buClr>
              <a:buFont typeface="Wingdings" panose="05000000000000000000" pitchFamily="2" charset="2"/>
              <a:buChar char="l"/>
            </a:pPr>
            <a:r>
              <a:rPr lang="zh-CN" altLang="en-US" sz="1600" b="1" dirty="0" smtClean="0">
                <a:solidFill>
                  <a:srgbClr val="00968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灭菌需</a:t>
            </a:r>
            <a:r>
              <a:rPr lang="en-US" altLang="zh-CN" sz="1600" b="1" dirty="0" smtClean="0">
                <a:solidFill>
                  <a:srgbClr val="00968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6~12</a:t>
            </a:r>
            <a:r>
              <a:rPr lang="zh-CN" altLang="en-US" sz="1600" b="1" dirty="0" smtClean="0">
                <a:solidFill>
                  <a:srgbClr val="00968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小时</a:t>
            </a:r>
            <a:endParaRPr lang="en-US" altLang="zh-CN" sz="1600" b="1" dirty="0" smtClean="0">
              <a:solidFill>
                <a:srgbClr val="00968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50000"/>
              </a:lnSpc>
              <a:buClr>
                <a:srgbClr val="00968D"/>
              </a:buClr>
            </a:pP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注意</a:t>
            </a:r>
            <a:r>
              <a:rPr lang="zh-CN" altLang="en-US" sz="16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事项见课本</a:t>
            </a:r>
            <a:r>
              <a:rPr lang="en-US" altLang="zh-CN" sz="16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P9</a:t>
            </a:r>
          </a:p>
        </p:txBody>
      </p:sp>
      <p:sp>
        <p:nvSpPr>
          <p:cNvPr id="17" name="矩形 16"/>
          <p:cNvSpPr/>
          <p:nvPr/>
        </p:nvSpPr>
        <p:spPr>
          <a:xfrm>
            <a:off x="0" y="4973166"/>
            <a:ext cx="9173760" cy="170334"/>
          </a:xfrm>
          <a:prstGeom prst="rect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054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7" t="4876" r="8045" b="5266"/>
          <a:stretch/>
        </p:blipFill>
        <p:spPr>
          <a:xfrm>
            <a:off x="1023582" y="1476836"/>
            <a:ext cx="2060812" cy="1944216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 flipH="1">
            <a:off x="0" y="1476836"/>
            <a:ext cx="395536" cy="19442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3207098" y="1476836"/>
            <a:ext cx="5936901" cy="1944216"/>
          </a:xfrm>
          <a:prstGeom prst="rect">
            <a:avLst/>
          </a:prstGeom>
          <a:solidFill>
            <a:srgbClr val="0096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 flipH="1">
            <a:off x="815339" y="1481053"/>
            <a:ext cx="112065" cy="194421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 flipH="1">
            <a:off x="467544" y="1481053"/>
            <a:ext cx="266425" cy="194421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3275856" y="2167865"/>
            <a:ext cx="485261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手术人员和病人手术区域的准备</a:t>
            </a:r>
            <a:endParaRPr lang="zh-CN" altLang="en-US" sz="2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75856" y="2732316"/>
            <a:ext cx="5454659" cy="700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掌握手臂消毒法，无菌手套的佩戴及穿手术衣的方法</a:t>
            </a:r>
            <a:r>
              <a:rPr lang="zh-CN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病人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手术区的各项准备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75856" y="1554927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ln w="19050">
                  <a:noFill/>
                </a:ln>
                <a:solidFill>
                  <a:srgbClr val="FFFF00"/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第二节</a:t>
            </a:r>
            <a:endParaRPr lang="zh-CN" altLang="en-US" sz="3600" b="1" dirty="0">
              <a:ln w="19050">
                <a:noFill/>
              </a:ln>
              <a:solidFill>
                <a:srgbClr val="FFFF00"/>
              </a:solidFill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933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5642"/>
            <a:ext cx="6444208" cy="688722"/>
          </a:xfrm>
          <a:prstGeom prst="rect">
            <a:avLst/>
          </a:prstGeom>
          <a:solidFill>
            <a:srgbClr val="00A2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899592" y="119171"/>
            <a:ext cx="4493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手术人员和病人手术区域的准备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323528" y="47163"/>
            <a:ext cx="553320" cy="553320"/>
            <a:chOff x="323528" y="267494"/>
            <a:chExt cx="553320" cy="553320"/>
          </a:xfrm>
        </p:grpSpPr>
        <p:sp>
          <p:nvSpPr>
            <p:cNvPr id="11" name="椭圆 10"/>
            <p:cNvSpPr/>
            <p:nvPr/>
          </p:nvSpPr>
          <p:spPr>
            <a:xfrm>
              <a:off x="323528" y="267494"/>
              <a:ext cx="553320" cy="55332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382213" y="323823"/>
              <a:ext cx="435949" cy="435949"/>
            </a:xfrm>
            <a:prstGeom prst="ellipse">
              <a:avLst/>
            </a:prstGeom>
            <a:solidFill>
              <a:srgbClr val="00968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zh-CN" altLang="en-US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ahoma" panose="020B0604030504040204" pitchFamily="34" charset="0"/>
                </a:rPr>
                <a:t>二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anose="020B0604030504040204" pitchFamily="34" charset="0"/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6444208" y="5642"/>
            <a:ext cx="2729552" cy="68872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手术人员术前准备</a:t>
            </a:r>
            <a:endParaRPr lang="zh-CN" altLang="en-US" sz="2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0" y="4973166"/>
            <a:ext cx="9173760" cy="170334"/>
          </a:xfrm>
          <a:prstGeom prst="rect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9" r="13601"/>
          <a:stretch/>
        </p:blipFill>
        <p:spPr>
          <a:xfrm>
            <a:off x="755576" y="843558"/>
            <a:ext cx="2653478" cy="3888432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>
          <a:xfrm>
            <a:off x="2411760" y="1347614"/>
            <a:ext cx="2880320" cy="0"/>
          </a:xfrm>
          <a:prstGeom prst="line">
            <a:avLst/>
          </a:prstGeom>
          <a:ln w="12700">
            <a:solidFill>
              <a:srgbClr val="00ACA4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2195736" y="2067694"/>
            <a:ext cx="3096344" cy="0"/>
          </a:xfrm>
          <a:prstGeom prst="line">
            <a:avLst/>
          </a:prstGeom>
          <a:ln w="12700">
            <a:solidFill>
              <a:srgbClr val="00ACA4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>
            <a:off x="2411760" y="3291830"/>
            <a:ext cx="2880320" cy="0"/>
          </a:xfrm>
          <a:prstGeom prst="line">
            <a:avLst/>
          </a:prstGeom>
          <a:ln w="12700">
            <a:solidFill>
              <a:srgbClr val="00ACA4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652120" y="1116781"/>
            <a:ext cx="3570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00AC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手术帽</a:t>
            </a:r>
            <a:r>
              <a:rPr lang="zh-CN" alt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（不能露出头发）</a:t>
            </a:r>
            <a:endParaRPr lang="zh-CN" altLang="en-US" sz="2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724128" y="1836861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00AC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口罩</a:t>
            </a:r>
            <a:r>
              <a:rPr lang="zh-CN" alt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（注意正反上下）</a:t>
            </a:r>
            <a:endParaRPr lang="zh-CN" altLang="en-US" sz="2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21801" y="3060997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00AC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手术洗手衣（套装）</a:t>
            </a:r>
            <a:endParaRPr lang="zh-CN" altLang="en-US" sz="2400" b="1" dirty="0">
              <a:solidFill>
                <a:srgbClr val="00ACA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563888" y="3714586"/>
            <a:ext cx="646331" cy="369332"/>
          </a:xfrm>
          <a:prstGeom prst="rect">
            <a:avLst/>
          </a:prstGeom>
          <a:solidFill>
            <a:srgbClr val="00ACA4"/>
          </a:solidFill>
          <a:ln>
            <a:solidFill>
              <a:srgbClr val="00ACA4"/>
            </a:solidFill>
          </a:ln>
        </p:spPr>
        <p:txBody>
          <a:bodyPr wrap="none">
            <a:sp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注意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491880" y="4045009"/>
            <a:ext cx="57246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洗手前按规定穿好手术洗手衣清洁鞋，带好帽子，剪短指甲。</a:t>
            </a:r>
            <a:endParaRPr lang="en-US" altLang="zh-CN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洗手</a:t>
            </a: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后严格遵循无菌原则戴口罩和无菌手套、穿手术衣。</a:t>
            </a:r>
            <a:endParaRPr lang="en-US" altLang="zh-CN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1612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75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75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1" animBg="1"/>
      <p:bldP spid="2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5642"/>
            <a:ext cx="6444208" cy="688722"/>
          </a:xfrm>
          <a:prstGeom prst="rect">
            <a:avLst/>
          </a:prstGeom>
          <a:solidFill>
            <a:srgbClr val="00A2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899592" y="119171"/>
            <a:ext cx="4493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手术人员和病人手术区域的准备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323528" y="47163"/>
            <a:ext cx="553320" cy="553320"/>
            <a:chOff x="323528" y="267494"/>
            <a:chExt cx="553320" cy="553320"/>
          </a:xfrm>
        </p:grpSpPr>
        <p:sp>
          <p:nvSpPr>
            <p:cNvPr id="11" name="椭圆 10"/>
            <p:cNvSpPr/>
            <p:nvPr/>
          </p:nvSpPr>
          <p:spPr>
            <a:xfrm>
              <a:off x="323528" y="267494"/>
              <a:ext cx="553320" cy="55332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382213" y="323823"/>
              <a:ext cx="435949" cy="435949"/>
            </a:xfrm>
            <a:prstGeom prst="ellipse">
              <a:avLst/>
            </a:prstGeom>
            <a:solidFill>
              <a:srgbClr val="00968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zh-CN" altLang="en-US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ahoma" panose="020B0604030504040204" pitchFamily="34" charset="0"/>
                </a:rPr>
                <a:t>二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anose="020B0604030504040204" pitchFamily="34" charset="0"/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6444208" y="5642"/>
            <a:ext cx="2729552" cy="68872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手术人员术前准备</a:t>
            </a:r>
          </a:p>
        </p:txBody>
      </p:sp>
      <p:sp>
        <p:nvSpPr>
          <p:cNvPr id="17" name="矩形 16"/>
          <p:cNvSpPr/>
          <p:nvPr/>
        </p:nvSpPr>
        <p:spPr>
          <a:xfrm>
            <a:off x="0" y="4973166"/>
            <a:ext cx="9173760" cy="170334"/>
          </a:xfrm>
          <a:prstGeom prst="rect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79512" y="1131590"/>
            <a:ext cx="8712968" cy="3600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203598"/>
            <a:ext cx="4032450" cy="3747344"/>
          </a:xfrm>
          <a:prstGeom prst="rect">
            <a:avLst/>
          </a:prstGeom>
        </p:spPr>
      </p:pic>
      <p:sp>
        <p:nvSpPr>
          <p:cNvPr id="29" name="矩形 28"/>
          <p:cNvSpPr/>
          <p:nvPr/>
        </p:nvSpPr>
        <p:spPr>
          <a:xfrm>
            <a:off x="3779912" y="1347614"/>
            <a:ext cx="1440160" cy="581274"/>
          </a:xfrm>
          <a:prstGeom prst="rect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手臂消毒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048" name="直接连接符 2047"/>
          <p:cNvCxnSpPr/>
          <p:nvPr/>
        </p:nvCxnSpPr>
        <p:spPr>
          <a:xfrm>
            <a:off x="2483888" y="1635646"/>
            <a:ext cx="1080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矩形 37"/>
          <p:cNvSpPr/>
          <p:nvPr/>
        </p:nvSpPr>
        <p:spPr>
          <a:xfrm>
            <a:off x="755576" y="1347614"/>
            <a:ext cx="1440160" cy="58127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清洁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6876256" y="1345009"/>
            <a:ext cx="1440160" cy="58127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消毒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0" name="直接连接符 39"/>
          <p:cNvCxnSpPr/>
          <p:nvPr/>
        </p:nvCxnSpPr>
        <p:spPr>
          <a:xfrm>
            <a:off x="5436096" y="1635646"/>
            <a:ext cx="1080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4" name="TextBox 2053"/>
          <p:cNvSpPr txBox="1"/>
          <p:nvPr/>
        </p:nvSpPr>
        <p:spPr>
          <a:xfrm>
            <a:off x="5652120" y="2562165"/>
            <a:ext cx="3096344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 smtClean="0">
                <a:solidFill>
                  <a:srgbClr val="00AC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用消毒剂作皮肤消毒，常用</a:t>
            </a:r>
            <a:r>
              <a:rPr lang="en-US" altLang="zh-CN" dirty="0" smtClean="0">
                <a:solidFill>
                  <a:srgbClr val="00AC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70%</a:t>
            </a:r>
            <a:r>
              <a:rPr lang="zh-CN" altLang="en-US" dirty="0" smtClean="0">
                <a:solidFill>
                  <a:srgbClr val="00AC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酒精，手臂在溶液中浸泡</a:t>
            </a:r>
            <a:r>
              <a:rPr lang="en-US" altLang="zh-CN" dirty="0" smtClean="0">
                <a:solidFill>
                  <a:srgbClr val="00AC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dirty="0" smtClean="0">
                <a:solidFill>
                  <a:srgbClr val="00AC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分钟，或者用新型消毒剂消毒皮肤。</a:t>
            </a:r>
            <a:endParaRPr lang="en-US" altLang="zh-CN" dirty="0" smtClean="0">
              <a:solidFill>
                <a:srgbClr val="00ACA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dirty="0" smtClean="0">
              <a:solidFill>
                <a:srgbClr val="00ACA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55" name="矩形 2054"/>
          <p:cNvSpPr/>
          <p:nvPr/>
        </p:nvSpPr>
        <p:spPr>
          <a:xfrm>
            <a:off x="395536" y="2643758"/>
            <a:ext cx="30453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00AC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用蘸肥皂液的消毒刷对手和手臂刷洗，清洁皮肤</a:t>
            </a:r>
            <a:r>
              <a:rPr lang="zh-CN" altLang="en-US" dirty="0" smtClean="0">
                <a:solidFill>
                  <a:srgbClr val="00AC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污渍。</a:t>
            </a:r>
            <a:endParaRPr lang="en-US" altLang="zh-CN" dirty="0">
              <a:solidFill>
                <a:srgbClr val="00ACA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56918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9" grpId="0" animBg="1"/>
      <p:bldP spid="38" grpId="0" animBg="1"/>
      <p:bldP spid="39" grpId="0" animBg="1"/>
      <p:bldP spid="2054" grpId="0"/>
      <p:bldP spid="205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2" b="13102"/>
          <a:stretch/>
        </p:blipFill>
        <p:spPr>
          <a:xfrm>
            <a:off x="-8987" y="539441"/>
            <a:ext cx="9152843" cy="443372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5642"/>
            <a:ext cx="6444208" cy="688722"/>
          </a:xfrm>
          <a:prstGeom prst="rect">
            <a:avLst/>
          </a:prstGeom>
          <a:solidFill>
            <a:srgbClr val="00A2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899592" y="119171"/>
            <a:ext cx="4493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手术人员和病人手术区域的准备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323528" y="47163"/>
            <a:ext cx="553320" cy="553320"/>
            <a:chOff x="323528" y="267494"/>
            <a:chExt cx="553320" cy="553320"/>
          </a:xfrm>
        </p:grpSpPr>
        <p:sp>
          <p:nvSpPr>
            <p:cNvPr id="11" name="椭圆 10"/>
            <p:cNvSpPr/>
            <p:nvPr/>
          </p:nvSpPr>
          <p:spPr>
            <a:xfrm>
              <a:off x="323528" y="267494"/>
              <a:ext cx="553320" cy="55332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382213" y="323823"/>
              <a:ext cx="435949" cy="435949"/>
            </a:xfrm>
            <a:prstGeom prst="ellipse">
              <a:avLst/>
            </a:prstGeom>
            <a:solidFill>
              <a:srgbClr val="00968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zh-CN" altLang="en-US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ahoma" panose="020B0604030504040204" pitchFamily="34" charset="0"/>
                </a:rPr>
                <a:t>二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anose="020B0604030504040204" pitchFamily="34" charset="0"/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6444208" y="5642"/>
            <a:ext cx="2729552" cy="68872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专业七步洗手法</a:t>
            </a:r>
            <a:endParaRPr lang="zh-CN" altLang="en-US" sz="2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0" y="4973166"/>
            <a:ext cx="9173760" cy="170334"/>
          </a:xfrm>
          <a:prstGeom prst="rect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1691680" y="1563638"/>
            <a:ext cx="5760640" cy="2232248"/>
          </a:xfrm>
          <a:prstGeom prst="rect">
            <a:avLst/>
          </a:prstGeom>
          <a:solidFill>
            <a:schemeClr val="tx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zh-CN" altLang="en-US" sz="4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人往高处走，</a:t>
            </a:r>
            <a:endParaRPr lang="en-US" altLang="zh-CN" sz="4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4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水往低处流 。</a:t>
            </a:r>
            <a:endParaRPr lang="zh-CN" altLang="en-US" sz="4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172900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5642"/>
            <a:ext cx="6444208" cy="688722"/>
          </a:xfrm>
          <a:prstGeom prst="rect">
            <a:avLst/>
          </a:prstGeom>
          <a:solidFill>
            <a:srgbClr val="00A2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899592" y="119171"/>
            <a:ext cx="4493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手术人员和病人手术区域的准备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323528" y="47163"/>
            <a:ext cx="553320" cy="553320"/>
            <a:chOff x="323528" y="267494"/>
            <a:chExt cx="553320" cy="553320"/>
          </a:xfrm>
        </p:grpSpPr>
        <p:sp>
          <p:nvSpPr>
            <p:cNvPr id="11" name="椭圆 10"/>
            <p:cNvSpPr/>
            <p:nvPr/>
          </p:nvSpPr>
          <p:spPr>
            <a:xfrm>
              <a:off x="323528" y="267494"/>
              <a:ext cx="553320" cy="55332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382213" y="323823"/>
              <a:ext cx="435949" cy="435949"/>
            </a:xfrm>
            <a:prstGeom prst="ellipse">
              <a:avLst/>
            </a:prstGeom>
            <a:solidFill>
              <a:srgbClr val="00968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zh-CN" altLang="en-US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ahoma" panose="020B0604030504040204" pitchFamily="34" charset="0"/>
                </a:rPr>
                <a:t>二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anose="020B0604030504040204" pitchFamily="34" charset="0"/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6444208" y="5642"/>
            <a:ext cx="2729552" cy="68872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专业七步洗手法</a:t>
            </a:r>
            <a:endParaRPr lang="zh-CN" altLang="en-US" sz="2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0" y="4973166"/>
            <a:ext cx="9173760" cy="170334"/>
          </a:xfrm>
          <a:prstGeom prst="rect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-22810" y="-14833"/>
            <a:ext cx="9196570" cy="51435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313010" y="2360158"/>
            <a:ext cx="4363446" cy="499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 smtClean="0">
                <a:solidFill>
                  <a:srgbClr val="00AC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2000" b="1" dirty="0" smtClean="0">
                <a:solidFill>
                  <a:srgbClr val="00AC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掌心相对，手指并拢，相互揉搓 。</a:t>
            </a:r>
            <a:endParaRPr lang="zh-CN" altLang="en-US" sz="2000" b="1" dirty="0">
              <a:solidFill>
                <a:srgbClr val="00ACA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10" y="1192113"/>
            <a:ext cx="4445000" cy="333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843808" y="843558"/>
            <a:ext cx="3150096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3900" b="1" dirty="0" smtClean="0">
                <a:solidFill>
                  <a:srgbClr val="00AC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</a:t>
            </a:r>
            <a:endParaRPr lang="zh-CN" altLang="en-US" sz="23900" b="1" dirty="0">
              <a:solidFill>
                <a:srgbClr val="00ACA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7570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5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5642"/>
            <a:ext cx="6444208" cy="688722"/>
          </a:xfrm>
          <a:prstGeom prst="rect">
            <a:avLst/>
          </a:prstGeom>
          <a:solidFill>
            <a:srgbClr val="00A2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899592" y="119171"/>
            <a:ext cx="4493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手术人员和病人手术区域的准备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323528" y="47163"/>
            <a:ext cx="553320" cy="553320"/>
            <a:chOff x="323528" y="267494"/>
            <a:chExt cx="553320" cy="553320"/>
          </a:xfrm>
        </p:grpSpPr>
        <p:sp>
          <p:nvSpPr>
            <p:cNvPr id="11" name="椭圆 10"/>
            <p:cNvSpPr/>
            <p:nvPr/>
          </p:nvSpPr>
          <p:spPr>
            <a:xfrm>
              <a:off x="323528" y="267494"/>
              <a:ext cx="553320" cy="55332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382213" y="323823"/>
              <a:ext cx="435949" cy="435949"/>
            </a:xfrm>
            <a:prstGeom prst="ellipse">
              <a:avLst/>
            </a:prstGeom>
            <a:solidFill>
              <a:srgbClr val="00968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zh-CN" altLang="en-US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ahoma" panose="020B0604030504040204" pitchFamily="34" charset="0"/>
                </a:rPr>
                <a:t>二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anose="020B0604030504040204" pitchFamily="34" charset="0"/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6444208" y="5642"/>
            <a:ext cx="2729552" cy="68872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专业七步洗手法</a:t>
            </a:r>
            <a:endParaRPr lang="zh-CN" altLang="en-US" sz="2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0" y="4973166"/>
            <a:ext cx="9173760" cy="170334"/>
          </a:xfrm>
          <a:prstGeom prst="rect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-22810" y="-14833"/>
            <a:ext cx="9196570" cy="51435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067944" y="2360158"/>
            <a:ext cx="483099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 smtClean="0">
                <a:solidFill>
                  <a:srgbClr val="00AC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2000" b="1" dirty="0" smtClean="0">
                <a:solidFill>
                  <a:srgbClr val="00AC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手心对手背沿指缝相互揉搓，交换进行。</a:t>
            </a:r>
            <a:endParaRPr lang="zh-CN" altLang="en-US" sz="2000" b="1" dirty="0">
              <a:solidFill>
                <a:srgbClr val="00ACA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7" t="26210" b="10740"/>
          <a:stretch/>
        </p:blipFill>
        <p:spPr>
          <a:xfrm>
            <a:off x="-36512" y="1164323"/>
            <a:ext cx="4273436" cy="335023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843808" y="843558"/>
            <a:ext cx="3150096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3900" b="1" dirty="0" smtClean="0">
                <a:solidFill>
                  <a:srgbClr val="00AC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外</a:t>
            </a:r>
            <a:endParaRPr lang="zh-CN" altLang="en-US" sz="23900" b="1" dirty="0">
              <a:solidFill>
                <a:srgbClr val="00ACA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9192831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5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5642"/>
            <a:ext cx="6444208" cy="688722"/>
          </a:xfrm>
          <a:prstGeom prst="rect">
            <a:avLst/>
          </a:prstGeom>
          <a:solidFill>
            <a:srgbClr val="00A2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899592" y="119171"/>
            <a:ext cx="4493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手术人员和病人手术区域的准备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323528" y="47163"/>
            <a:ext cx="553320" cy="553320"/>
            <a:chOff x="323528" y="267494"/>
            <a:chExt cx="553320" cy="553320"/>
          </a:xfrm>
        </p:grpSpPr>
        <p:sp>
          <p:nvSpPr>
            <p:cNvPr id="11" name="椭圆 10"/>
            <p:cNvSpPr/>
            <p:nvPr/>
          </p:nvSpPr>
          <p:spPr>
            <a:xfrm>
              <a:off x="323528" y="267494"/>
              <a:ext cx="553320" cy="55332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382213" y="323823"/>
              <a:ext cx="435949" cy="435949"/>
            </a:xfrm>
            <a:prstGeom prst="ellipse">
              <a:avLst/>
            </a:prstGeom>
            <a:solidFill>
              <a:srgbClr val="00968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zh-CN" altLang="en-US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ahoma" panose="020B0604030504040204" pitchFamily="34" charset="0"/>
                </a:rPr>
                <a:t>二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anose="020B0604030504040204" pitchFamily="34" charset="0"/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6444208" y="5642"/>
            <a:ext cx="2729552" cy="68872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专业七步洗手法</a:t>
            </a:r>
            <a:endParaRPr lang="zh-CN" altLang="en-US" sz="2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0" y="4973166"/>
            <a:ext cx="9173760" cy="170334"/>
          </a:xfrm>
          <a:prstGeom prst="rect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-22810" y="-14833"/>
            <a:ext cx="9196570" cy="51435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067944" y="2360158"/>
            <a:ext cx="483099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 smtClean="0">
                <a:solidFill>
                  <a:srgbClr val="00AC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2000" b="1" dirty="0" smtClean="0">
                <a:solidFill>
                  <a:srgbClr val="00AC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掌心相对，双手手心沿指缝相互揉搓。</a:t>
            </a:r>
            <a:endParaRPr lang="zh-CN" altLang="en-US" sz="2000" b="1" dirty="0">
              <a:solidFill>
                <a:srgbClr val="00ACA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584" y="1165248"/>
            <a:ext cx="4943588" cy="335858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843808" y="843558"/>
            <a:ext cx="3150096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3900" b="1" dirty="0" smtClean="0">
                <a:solidFill>
                  <a:srgbClr val="00AC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夹</a:t>
            </a:r>
            <a:endParaRPr lang="zh-CN" altLang="en-US" sz="23900" b="1" dirty="0">
              <a:solidFill>
                <a:srgbClr val="00ACA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5559619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5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353288"/>
            <a:ext cx="9144000" cy="2880320"/>
          </a:xfrm>
          <a:prstGeom prst="rect">
            <a:avLst/>
          </a:prstGeom>
          <a:solidFill>
            <a:srgbClr val="00A2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6727011" y="1600071"/>
            <a:ext cx="18774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无菌术</a:t>
            </a:r>
            <a:endParaRPr lang="zh-CN" altLang="en-US" sz="4400" b="1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9" y="339502"/>
            <a:ext cx="4895850" cy="245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6774973" y="2153488"/>
            <a:ext cx="19014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 smtClean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Asepsis</a:t>
            </a:r>
            <a:endParaRPr lang="zh-CN" altLang="en-US" sz="4400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63300" y="3857583"/>
            <a:ext cx="77571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无菌术是临床医学的一个</a:t>
            </a:r>
            <a:r>
              <a:rPr lang="zh-CN" altLang="en-US" b="1" dirty="0" smtClean="0">
                <a:solidFill>
                  <a:srgbClr val="00968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基本操作规范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，是针对微生物及感染途径所采取的一系列</a:t>
            </a:r>
            <a:r>
              <a:rPr lang="zh-CN" altLang="en-US" b="1" dirty="0" smtClean="0">
                <a:solidFill>
                  <a:srgbClr val="00968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防御措施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，其</a:t>
            </a:r>
            <a:r>
              <a:rPr lang="zh-CN" altLang="en-US" b="1" dirty="0" smtClean="0">
                <a:solidFill>
                  <a:srgbClr val="00968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内容包括灭菌、消毒法、操作规范及管理制度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61256" y="3363838"/>
            <a:ext cx="338336" cy="310764"/>
          </a:xfrm>
          <a:prstGeom prst="rect">
            <a:avLst/>
          </a:prstGeom>
          <a:solidFill>
            <a:srgbClr val="00A2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TextBox 21"/>
          <p:cNvSpPr txBox="1"/>
          <p:nvPr/>
        </p:nvSpPr>
        <p:spPr>
          <a:xfrm>
            <a:off x="899592" y="3416682"/>
            <a:ext cx="22749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About </a:t>
            </a:r>
            <a:r>
              <a:rPr lang="en-US" altLang="zh-CN" sz="2800" dirty="0" smtClean="0">
                <a:solidFill>
                  <a:srgbClr val="00968D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Asepsis</a:t>
            </a:r>
            <a:endParaRPr lang="zh-CN" altLang="en-US" sz="2800" dirty="0">
              <a:solidFill>
                <a:srgbClr val="00968D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313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5642"/>
            <a:ext cx="6444208" cy="688722"/>
          </a:xfrm>
          <a:prstGeom prst="rect">
            <a:avLst/>
          </a:prstGeom>
          <a:solidFill>
            <a:srgbClr val="00A2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899592" y="119171"/>
            <a:ext cx="4493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手术人员和病人手术区域的准备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323528" y="47163"/>
            <a:ext cx="553320" cy="553320"/>
            <a:chOff x="323528" y="267494"/>
            <a:chExt cx="553320" cy="553320"/>
          </a:xfrm>
        </p:grpSpPr>
        <p:sp>
          <p:nvSpPr>
            <p:cNvPr id="11" name="椭圆 10"/>
            <p:cNvSpPr/>
            <p:nvPr/>
          </p:nvSpPr>
          <p:spPr>
            <a:xfrm>
              <a:off x="323528" y="267494"/>
              <a:ext cx="553320" cy="55332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382213" y="323823"/>
              <a:ext cx="435949" cy="435949"/>
            </a:xfrm>
            <a:prstGeom prst="ellipse">
              <a:avLst/>
            </a:prstGeom>
            <a:solidFill>
              <a:srgbClr val="00968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zh-CN" altLang="en-US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ahoma" panose="020B0604030504040204" pitchFamily="34" charset="0"/>
                </a:rPr>
                <a:t>二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anose="020B0604030504040204" pitchFamily="34" charset="0"/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6444208" y="5642"/>
            <a:ext cx="2729552" cy="68872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专业七步洗手法</a:t>
            </a:r>
            <a:endParaRPr lang="zh-CN" altLang="en-US" sz="2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0" y="4973166"/>
            <a:ext cx="9173760" cy="170334"/>
          </a:xfrm>
          <a:prstGeom prst="rect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-22810" y="20538"/>
            <a:ext cx="9196570" cy="51435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067944" y="1851670"/>
            <a:ext cx="483099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 smtClean="0">
                <a:solidFill>
                  <a:srgbClr val="00AC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zh-CN" altLang="en-US" sz="2000" b="1" dirty="0" smtClean="0">
                <a:solidFill>
                  <a:srgbClr val="00AC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弯曲各手指关节，双手相扣进行揉搓，</a:t>
            </a:r>
            <a:endParaRPr lang="en-US" altLang="zh-CN" sz="2000" b="1" dirty="0" smtClean="0">
              <a:solidFill>
                <a:srgbClr val="00ACA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00AC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交换</a:t>
            </a:r>
            <a:r>
              <a:rPr lang="zh-CN" altLang="en-US" sz="2000" b="1" dirty="0" smtClean="0">
                <a:solidFill>
                  <a:srgbClr val="00AC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进行。</a:t>
            </a:r>
            <a:endParaRPr lang="zh-CN" altLang="en-US" sz="2000" b="1" dirty="0">
              <a:solidFill>
                <a:srgbClr val="00ACA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903684"/>
            <a:ext cx="5328592" cy="362015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843808" y="843558"/>
            <a:ext cx="3150096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3900" b="1" dirty="0" smtClean="0">
                <a:solidFill>
                  <a:srgbClr val="00AC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弓</a:t>
            </a:r>
            <a:endParaRPr lang="zh-CN" altLang="en-US" sz="23900" b="1" dirty="0">
              <a:solidFill>
                <a:srgbClr val="00ACA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7644047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5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5642"/>
            <a:ext cx="6444208" cy="688722"/>
          </a:xfrm>
          <a:prstGeom prst="rect">
            <a:avLst/>
          </a:prstGeom>
          <a:solidFill>
            <a:srgbClr val="00A2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899592" y="119171"/>
            <a:ext cx="4493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手术人员和病人手术区域的准备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323528" y="47163"/>
            <a:ext cx="553320" cy="553320"/>
            <a:chOff x="323528" y="267494"/>
            <a:chExt cx="553320" cy="553320"/>
          </a:xfrm>
        </p:grpSpPr>
        <p:sp>
          <p:nvSpPr>
            <p:cNvPr id="11" name="椭圆 10"/>
            <p:cNvSpPr/>
            <p:nvPr/>
          </p:nvSpPr>
          <p:spPr>
            <a:xfrm>
              <a:off x="323528" y="267494"/>
              <a:ext cx="553320" cy="55332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382213" y="323823"/>
              <a:ext cx="435949" cy="435949"/>
            </a:xfrm>
            <a:prstGeom prst="ellipse">
              <a:avLst/>
            </a:prstGeom>
            <a:solidFill>
              <a:srgbClr val="00968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zh-CN" altLang="en-US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ahoma" panose="020B0604030504040204" pitchFamily="34" charset="0"/>
                </a:rPr>
                <a:t>二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anose="020B0604030504040204" pitchFamily="34" charset="0"/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6444208" y="5642"/>
            <a:ext cx="2729552" cy="68872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专业七步洗手法</a:t>
            </a:r>
            <a:endParaRPr lang="zh-CN" altLang="en-US" sz="2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0" y="4973166"/>
            <a:ext cx="9173760" cy="170334"/>
          </a:xfrm>
          <a:prstGeom prst="rect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-22810" y="20538"/>
            <a:ext cx="9196570" cy="51435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067944" y="2258533"/>
            <a:ext cx="4830990" cy="961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 smtClean="0">
                <a:solidFill>
                  <a:srgbClr val="00AC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</a:t>
            </a:r>
            <a:r>
              <a:rPr lang="zh-CN" altLang="en-US" sz="2000" b="1" dirty="0" smtClean="0">
                <a:solidFill>
                  <a:srgbClr val="00AC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一手握另一手大拇指旋转揉搓，</a:t>
            </a:r>
            <a:endParaRPr lang="en-US" altLang="zh-CN" sz="2000" b="1" dirty="0" smtClean="0">
              <a:solidFill>
                <a:srgbClr val="00ACA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 smtClean="0">
                <a:solidFill>
                  <a:srgbClr val="00AC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交替进行。</a:t>
            </a:r>
            <a:endParaRPr lang="zh-CN" altLang="en-US" sz="2000" b="1" dirty="0">
              <a:solidFill>
                <a:srgbClr val="00ACA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03683"/>
            <a:ext cx="3620151" cy="362015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843808" y="843558"/>
            <a:ext cx="3150096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3900" b="1" dirty="0" smtClean="0">
                <a:solidFill>
                  <a:srgbClr val="00AC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</a:t>
            </a:r>
            <a:endParaRPr lang="zh-CN" altLang="en-US" sz="23900" b="1" dirty="0">
              <a:solidFill>
                <a:srgbClr val="00ACA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8383892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5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5642"/>
            <a:ext cx="6444208" cy="688722"/>
          </a:xfrm>
          <a:prstGeom prst="rect">
            <a:avLst/>
          </a:prstGeom>
          <a:solidFill>
            <a:srgbClr val="00A2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899592" y="119171"/>
            <a:ext cx="4493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手术人员和病人手术区域的准备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323528" y="47163"/>
            <a:ext cx="553320" cy="553320"/>
            <a:chOff x="323528" y="267494"/>
            <a:chExt cx="553320" cy="553320"/>
          </a:xfrm>
        </p:grpSpPr>
        <p:sp>
          <p:nvSpPr>
            <p:cNvPr id="11" name="椭圆 10"/>
            <p:cNvSpPr/>
            <p:nvPr/>
          </p:nvSpPr>
          <p:spPr>
            <a:xfrm>
              <a:off x="323528" y="267494"/>
              <a:ext cx="553320" cy="55332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382213" y="323823"/>
              <a:ext cx="435949" cy="435949"/>
            </a:xfrm>
            <a:prstGeom prst="ellipse">
              <a:avLst/>
            </a:prstGeom>
            <a:solidFill>
              <a:srgbClr val="00968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zh-CN" altLang="en-US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ahoma" panose="020B0604030504040204" pitchFamily="34" charset="0"/>
                </a:rPr>
                <a:t>二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anose="020B0604030504040204" pitchFamily="34" charset="0"/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6444208" y="5642"/>
            <a:ext cx="2729552" cy="68872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专业七步洗手法</a:t>
            </a:r>
            <a:endParaRPr lang="zh-CN" altLang="en-US" sz="2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0" y="4973166"/>
            <a:ext cx="9173760" cy="170334"/>
          </a:xfrm>
          <a:prstGeom prst="rect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-22810" y="20538"/>
            <a:ext cx="9196570" cy="51435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067944" y="2258533"/>
            <a:ext cx="483099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 smtClean="0">
                <a:solidFill>
                  <a:srgbClr val="00AC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</a:t>
            </a:r>
            <a:r>
              <a:rPr lang="zh-CN" altLang="en-US" sz="2000" b="1" dirty="0" smtClean="0">
                <a:solidFill>
                  <a:srgbClr val="00AC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一手指尖在另一手掌心旋转揉搓，</a:t>
            </a:r>
            <a:endParaRPr lang="en-US" altLang="zh-CN" sz="2000" b="1" dirty="0" smtClean="0">
              <a:solidFill>
                <a:srgbClr val="00ACA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00AC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交换</a:t>
            </a:r>
            <a:r>
              <a:rPr lang="zh-CN" altLang="en-US" sz="2000" b="1" dirty="0" smtClean="0">
                <a:solidFill>
                  <a:srgbClr val="00AC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进行。</a:t>
            </a:r>
            <a:endParaRPr lang="zh-CN" altLang="en-US" sz="2000" b="1" dirty="0">
              <a:solidFill>
                <a:srgbClr val="00ACA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" t="6150" r="10489"/>
          <a:stretch/>
        </p:blipFill>
        <p:spPr>
          <a:xfrm flipH="1">
            <a:off x="-22812" y="1158949"/>
            <a:ext cx="3511681" cy="371404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843808" y="843558"/>
            <a:ext cx="3150096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3900" b="1" dirty="0" smtClean="0">
                <a:solidFill>
                  <a:srgbClr val="00AC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立</a:t>
            </a:r>
            <a:endParaRPr lang="zh-CN" altLang="en-US" sz="23900" b="1" dirty="0">
              <a:solidFill>
                <a:srgbClr val="00ACA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7222080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5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5642"/>
            <a:ext cx="6444208" cy="688722"/>
          </a:xfrm>
          <a:prstGeom prst="rect">
            <a:avLst/>
          </a:prstGeom>
          <a:solidFill>
            <a:srgbClr val="00A2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899592" y="119171"/>
            <a:ext cx="4493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手术人员和病人手术区域的准备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323528" y="47163"/>
            <a:ext cx="553320" cy="553320"/>
            <a:chOff x="323528" y="267494"/>
            <a:chExt cx="553320" cy="553320"/>
          </a:xfrm>
        </p:grpSpPr>
        <p:sp>
          <p:nvSpPr>
            <p:cNvPr id="11" name="椭圆 10"/>
            <p:cNvSpPr/>
            <p:nvPr/>
          </p:nvSpPr>
          <p:spPr>
            <a:xfrm>
              <a:off x="323528" y="267494"/>
              <a:ext cx="553320" cy="55332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382213" y="323823"/>
              <a:ext cx="435949" cy="435949"/>
            </a:xfrm>
            <a:prstGeom prst="ellipse">
              <a:avLst/>
            </a:prstGeom>
            <a:solidFill>
              <a:srgbClr val="00968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zh-CN" altLang="en-US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ahoma" panose="020B0604030504040204" pitchFamily="34" charset="0"/>
                </a:rPr>
                <a:t>二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anose="020B0604030504040204" pitchFamily="34" charset="0"/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6444208" y="5642"/>
            <a:ext cx="2729552" cy="68872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专业七步洗手法</a:t>
            </a:r>
            <a:endParaRPr lang="zh-CN" altLang="en-US" sz="2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0" y="4973166"/>
            <a:ext cx="9173760" cy="170334"/>
          </a:xfrm>
          <a:prstGeom prst="rect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-22810" y="20538"/>
            <a:ext cx="9196570" cy="51435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067944" y="2258533"/>
            <a:ext cx="4830990" cy="961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 smtClean="0">
                <a:solidFill>
                  <a:srgbClr val="00AC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7.</a:t>
            </a:r>
            <a:r>
              <a:rPr lang="zh-CN" altLang="en-US" sz="2000" b="1" dirty="0" smtClean="0">
                <a:solidFill>
                  <a:srgbClr val="00AC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从手腕处开始，向肘部旋转搓洗，</a:t>
            </a:r>
            <a:endParaRPr lang="en-US" altLang="zh-CN" sz="2000" b="1" dirty="0" smtClean="0">
              <a:solidFill>
                <a:srgbClr val="00ACA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 smtClean="0">
                <a:solidFill>
                  <a:srgbClr val="00AC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交换进行。</a:t>
            </a:r>
            <a:endParaRPr lang="zh-CN" altLang="en-US" sz="2000" b="1" dirty="0">
              <a:solidFill>
                <a:srgbClr val="00ACA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61432" y="1203416"/>
            <a:ext cx="5273294" cy="358258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843808" y="843558"/>
            <a:ext cx="3150096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3900" b="1" dirty="0" smtClean="0">
                <a:solidFill>
                  <a:srgbClr val="00AC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腕</a:t>
            </a:r>
            <a:endParaRPr lang="zh-CN" altLang="en-US" sz="23900" b="1" dirty="0">
              <a:solidFill>
                <a:srgbClr val="00ACA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0663603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5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573808" y="1005090"/>
            <a:ext cx="5078312" cy="3609069"/>
          </a:xfrm>
          <a:prstGeom prst="rect">
            <a:avLst/>
          </a:prstGeom>
          <a:solidFill>
            <a:schemeClr val="bg1"/>
          </a:solidFill>
          <a:ln>
            <a:solidFill>
              <a:srgbClr val="007E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0" y="5642"/>
            <a:ext cx="6444208" cy="688722"/>
          </a:xfrm>
          <a:prstGeom prst="rect">
            <a:avLst/>
          </a:prstGeom>
          <a:solidFill>
            <a:srgbClr val="00A2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899592" y="119171"/>
            <a:ext cx="4493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手术人员和病人手术区域的准备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323528" y="47163"/>
            <a:ext cx="553320" cy="553320"/>
            <a:chOff x="323528" y="267494"/>
            <a:chExt cx="553320" cy="553320"/>
          </a:xfrm>
        </p:grpSpPr>
        <p:sp>
          <p:nvSpPr>
            <p:cNvPr id="11" name="椭圆 10"/>
            <p:cNvSpPr/>
            <p:nvPr/>
          </p:nvSpPr>
          <p:spPr>
            <a:xfrm>
              <a:off x="323528" y="267494"/>
              <a:ext cx="553320" cy="55332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382213" y="323823"/>
              <a:ext cx="435949" cy="435949"/>
            </a:xfrm>
            <a:prstGeom prst="ellipse">
              <a:avLst/>
            </a:prstGeom>
            <a:solidFill>
              <a:srgbClr val="00968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zh-CN" altLang="en-US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ahoma" panose="020B0604030504040204" pitchFamily="34" charset="0"/>
                </a:rPr>
                <a:t>二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anose="020B0604030504040204" pitchFamily="34" charset="0"/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6444208" y="5642"/>
            <a:ext cx="2729552" cy="68872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无菌手术衣的穿戴</a:t>
            </a:r>
            <a:endParaRPr lang="zh-CN" altLang="en-US" sz="2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0" y="4973166"/>
            <a:ext cx="9173760" cy="170334"/>
          </a:xfrm>
          <a:prstGeom prst="rect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005090"/>
            <a:ext cx="2448272" cy="3601232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007E78"/>
            </a:solidFill>
            <a:miter lim="800000"/>
          </a:ln>
          <a:effectLst/>
        </p:spPr>
      </p:pic>
      <p:sp>
        <p:nvSpPr>
          <p:cNvPr id="16" name="椭圆 14"/>
          <p:cNvSpPr/>
          <p:nvPr/>
        </p:nvSpPr>
        <p:spPr bwMode="auto">
          <a:xfrm>
            <a:off x="899592" y="1275606"/>
            <a:ext cx="245812" cy="314266"/>
          </a:xfrm>
          <a:custGeom>
            <a:avLst/>
            <a:gdLst/>
            <a:ahLst/>
            <a:cxnLst/>
            <a:rect l="l" t="t" r="r" b="b"/>
            <a:pathLst>
              <a:path w="683568" h="864094">
                <a:moveTo>
                  <a:pt x="341785" y="75471"/>
                </a:moveTo>
                <a:cubicBezTo>
                  <a:pt x="218037" y="75471"/>
                  <a:pt x="117720" y="175788"/>
                  <a:pt x="117720" y="299536"/>
                </a:cubicBezTo>
                <a:cubicBezTo>
                  <a:pt x="117720" y="423284"/>
                  <a:pt x="218037" y="523601"/>
                  <a:pt x="341785" y="523601"/>
                </a:cubicBezTo>
                <a:cubicBezTo>
                  <a:pt x="465533" y="523601"/>
                  <a:pt x="565850" y="423284"/>
                  <a:pt x="565850" y="299536"/>
                </a:cubicBezTo>
                <a:cubicBezTo>
                  <a:pt x="565850" y="175788"/>
                  <a:pt x="465533" y="75471"/>
                  <a:pt x="341785" y="75471"/>
                </a:cubicBezTo>
                <a:close/>
                <a:moveTo>
                  <a:pt x="341784" y="0"/>
                </a:moveTo>
                <a:cubicBezTo>
                  <a:pt x="530546" y="0"/>
                  <a:pt x="683568" y="153022"/>
                  <a:pt x="683568" y="341784"/>
                </a:cubicBezTo>
                <a:cubicBezTo>
                  <a:pt x="683568" y="439085"/>
                  <a:pt x="642909" y="526890"/>
                  <a:pt x="577183" y="588642"/>
                </a:cubicBezTo>
                <a:lnTo>
                  <a:pt x="341597" y="864094"/>
                </a:lnTo>
                <a:lnTo>
                  <a:pt x="105111" y="587591"/>
                </a:lnTo>
                <a:cubicBezTo>
                  <a:pt x="87976" y="571864"/>
                  <a:pt x="72869" y="554041"/>
                  <a:pt x="59857" y="534679"/>
                </a:cubicBezTo>
                <a:lnTo>
                  <a:pt x="59306" y="534035"/>
                </a:lnTo>
                <a:lnTo>
                  <a:pt x="59325" y="534035"/>
                </a:lnTo>
                <a:cubicBezTo>
                  <a:pt x="21845" y="479324"/>
                  <a:pt x="0" y="413105"/>
                  <a:pt x="0" y="341784"/>
                </a:cubicBezTo>
                <a:cubicBezTo>
                  <a:pt x="0" y="153022"/>
                  <a:pt x="153022" y="0"/>
                  <a:pt x="341784" y="0"/>
                </a:cubicBezTo>
                <a:close/>
              </a:path>
            </a:pathLst>
          </a:custGeom>
          <a:solidFill>
            <a:srgbClr val="007E78"/>
          </a:solidFill>
          <a:ln w="31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827584" y="1266314"/>
            <a:ext cx="4680519" cy="3216846"/>
            <a:chOff x="1682464" y="2397046"/>
            <a:chExt cx="3454701" cy="3216846"/>
          </a:xfrm>
        </p:grpSpPr>
        <p:sp>
          <p:nvSpPr>
            <p:cNvPr id="19" name="矩形 4"/>
            <p:cNvSpPr>
              <a:spLocks noChangeArrowheads="1"/>
            </p:cNvSpPr>
            <p:nvPr/>
          </p:nvSpPr>
          <p:spPr bwMode="auto">
            <a:xfrm>
              <a:off x="1682464" y="2982402"/>
              <a:ext cx="3454701" cy="26314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altLang="zh-CN" sz="2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1.</a:t>
              </a:r>
              <a:r>
                <a:rPr lang="zh-CN" altLang="en-US" sz="2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取</a:t>
              </a:r>
              <a:r>
                <a:rPr lang="zh-CN" altLang="en-US" sz="2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手术衣</a:t>
              </a:r>
              <a:r>
                <a:rPr lang="zh-CN" altLang="en-US" sz="2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，</a:t>
              </a:r>
              <a:endParaRPr lang="en-US" altLang="zh-CN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>
                <a:lnSpc>
                  <a:spcPct val="125000"/>
                </a:lnSpc>
              </a:pPr>
              <a:r>
                <a:rPr lang="zh-CN" altLang="en-US" sz="2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   双手提起</a:t>
              </a:r>
              <a:r>
                <a:rPr lang="zh-CN" altLang="en-US" sz="2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衣领两端向前上方抖开</a:t>
              </a:r>
              <a:r>
                <a:rPr lang="zh-CN" altLang="en-US" sz="2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，</a:t>
              </a:r>
              <a:endParaRPr lang="en-US" altLang="zh-CN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>
                <a:lnSpc>
                  <a:spcPct val="125000"/>
                </a:lnSpc>
              </a:pPr>
              <a:r>
                <a:rPr lang="zh-CN" altLang="en-US" sz="2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   将</a:t>
              </a:r>
              <a:r>
                <a:rPr lang="zh-CN" altLang="en-US" sz="2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手术衣向空中轻掷，</a:t>
              </a:r>
              <a:endParaRPr lang="en-US" altLang="zh-CN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>
                <a:lnSpc>
                  <a:spcPct val="125000"/>
                </a:lnSpc>
              </a:pPr>
              <a:r>
                <a:rPr lang="en-US" altLang="zh-CN" sz="2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   </a:t>
              </a:r>
              <a:r>
                <a:rPr lang="zh-CN" altLang="en-US" sz="2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两手臂顺势插入袖内，</a:t>
              </a:r>
              <a:endParaRPr lang="en-US" altLang="zh-CN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>
                <a:lnSpc>
                  <a:spcPct val="125000"/>
                </a:lnSpc>
              </a:pPr>
              <a:r>
                <a:rPr lang="en-US" altLang="zh-CN" sz="2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   </a:t>
              </a:r>
              <a:r>
                <a:rPr lang="zh-CN" altLang="en-US" sz="2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并略向前伸。</a:t>
              </a:r>
            </a:p>
            <a:p>
              <a:pPr>
                <a:lnSpc>
                  <a:spcPct val="125000"/>
                </a:lnSpc>
              </a:pPr>
              <a:endParaRPr lang="zh-CN" alt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0" name="TextBox 25"/>
            <p:cNvSpPr txBox="1"/>
            <p:nvPr/>
          </p:nvSpPr>
          <p:spPr>
            <a:xfrm>
              <a:off x="1973032" y="2397046"/>
              <a:ext cx="2970046" cy="369332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b="1" kern="0" dirty="0" smtClean="0">
                  <a:solidFill>
                    <a:srgbClr val="00ACA4"/>
                  </a:solidFill>
                  <a:latin typeface="微软雅黑" pitchFamily="34" charset="-122"/>
                  <a:ea typeface="微软雅黑" pitchFamily="34" charset="-122"/>
                </a:rPr>
                <a:t>传统后开襟式手术衣穿法示例</a:t>
              </a:r>
              <a:endParaRPr lang="en-US" altLang="zh-CN" b="1" kern="0" dirty="0">
                <a:solidFill>
                  <a:srgbClr val="00ACA4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7844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573808" y="1005090"/>
            <a:ext cx="5078312" cy="3609069"/>
          </a:xfrm>
          <a:prstGeom prst="rect">
            <a:avLst/>
          </a:prstGeom>
          <a:solidFill>
            <a:schemeClr val="bg1"/>
          </a:solidFill>
          <a:ln>
            <a:solidFill>
              <a:srgbClr val="007E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0" y="5642"/>
            <a:ext cx="6444208" cy="688722"/>
          </a:xfrm>
          <a:prstGeom prst="rect">
            <a:avLst/>
          </a:prstGeom>
          <a:solidFill>
            <a:srgbClr val="00A2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899592" y="119171"/>
            <a:ext cx="4493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手术人员和病人手术区域的准备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323528" y="47163"/>
            <a:ext cx="553320" cy="553320"/>
            <a:chOff x="323528" y="267494"/>
            <a:chExt cx="553320" cy="553320"/>
          </a:xfrm>
        </p:grpSpPr>
        <p:sp>
          <p:nvSpPr>
            <p:cNvPr id="11" name="椭圆 10"/>
            <p:cNvSpPr/>
            <p:nvPr/>
          </p:nvSpPr>
          <p:spPr>
            <a:xfrm>
              <a:off x="323528" y="267494"/>
              <a:ext cx="553320" cy="55332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382213" y="323823"/>
              <a:ext cx="435949" cy="435949"/>
            </a:xfrm>
            <a:prstGeom prst="ellipse">
              <a:avLst/>
            </a:prstGeom>
            <a:solidFill>
              <a:srgbClr val="00968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zh-CN" altLang="en-US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ahoma" panose="020B0604030504040204" pitchFamily="34" charset="0"/>
                </a:rPr>
                <a:t>二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anose="020B0604030504040204" pitchFamily="34" charset="0"/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6444208" y="5642"/>
            <a:ext cx="2729552" cy="68872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无菌手术衣的穿戴</a:t>
            </a:r>
            <a:endParaRPr lang="zh-CN" altLang="en-US" sz="2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0" y="4973166"/>
            <a:ext cx="9173760" cy="170334"/>
          </a:xfrm>
          <a:prstGeom prst="rect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005091"/>
            <a:ext cx="2448272" cy="3609068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007E78"/>
            </a:solidFill>
            <a:miter lim="800000"/>
          </a:ln>
          <a:effectLst/>
        </p:spPr>
      </p:pic>
      <p:sp>
        <p:nvSpPr>
          <p:cNvPr id="16" name="椭圆 14"/>
          <p:cNvSpPr/>
          <p:nvPr/>
        </p:nvSpPr>
        <p:spPr bwMode="auto">
          <a:xfrm>
            <a:off x="899592" y="1275606"/>
            <a:ext cx="245812" cy="314266"/>
          </a:xfrm>
          <a:custGeom>
            <a:avLst/>
            <a:gdLst/>
            <a:ahLst/>
            <a:cxnLst/>
            <a:rect l="l" t="t" r="r" b="b"/>
            <a:pathLst>
              <a:path w="683568" h="864094">
                <a:moveTo>
                  <a:pt x="341785" y="75471"/>
                </a:moveTo>
                <a:cubicBezTo>
                  <a:pt x="218037" y="75471"/>
                  <a:pt x="117720" y="175788"/>
                  <a:pt x="117720" y="299536"/>
                </a:cubicBezTo>
                <a:cubicBezTo>
                  <a:pt x="117720" y="423284"/>
                  <a:pt x="218037" y="523601"/>
                  <a:pt x="341785" y="523601"/>
                </a:cubicBezTo>
                <a:cubicBezTo>
                  <a:pt x="465533" y="523601"/>
                  <a:pt x="565850" y="423284"/>
                  <a:pt x="565850" y="299536"/>
                </a:cubicBezTo>
                <a:cubicBezTo>
                  <a:pt x="565850" y="175788"/>
                  <a:pt x="465533" y="75471"/>
                  <a:pt x="341785" y="75471"/>
                </a:cubicBezTo>
                <a:close/>
                <a:moveTo>
                  <a:pt x="341784" y="0"/>
                </a:moveTo>
                <a:cubicBezTo>
                  <a:pt x="530546" y="0"/>
                  <a:pt x="683568" y="153022"/>
                  <a:pt x="683568" y="341784"/>
                </a:cubicBezTo>
                <a:cubicBezTo>
                  <a:pt x="683568" y="439085"/>
                  <a:pt x="642909" y="526890"/>
                  <a:pt x="577183" y="588642"/>
                </a:cubicBezTo>
                <a:lnTo>
                  <a:pt x="341597" y="864094"/>
                </a:lnTo>
                <a:lnTo>
                  <a:pt x="105111" y="587591"/>
                </a:lnTo>
                <a:cubicBezTo>
                  <a:pt x="87976" y="571864"/>
                  <a:pt x="72869" y="554041"/>
                  <a:pt x="59857" y="534679"/>
                </a:cubicBezTo>
                <a:lnTo>
                  <a:pt x="59306" y="534035"/>
                </a:lnTo>
                <a:lnTo>
                  <a:pt x="59325" y="534035"/>
                </a:lnTo>
                <a:cubicBezTo>
                  <a:pt x="21845" y="479324"/>
                  <a:pt x="0" y="413105"/>
                  <a:pt x="0" y="341784"/>
                </a:cubicBezTo>
                <a:cubicBezTo>
                  <a:pt x="0" y="153022"/>
                  <a:pt x="153022" y="0"/>
                  <a:pt x="341784" y="0"/>
                </a:cubicBezTo>
                <a:close/>
              </a:path>
            </a:pathLst>
          </a:custGeom>
          <a:solidFill>
            <a:srgbClr val="007E78"/>
          </a:solidFill>
          <a:ln w="31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827584" y="1266314"/>
            <a:ext cx="4680519" cy="3216846"/>
            <a:chOff x="1682464" y="2397046"/>
            <a:chExt cx="3454701" cy="3216846"/>
          </a:xfrm>
        </p:grpSpPr>
        <p:sp>
          <p:nvSpPr>
            <p:cNvPr id="19" name="矩形 4"/>
            <p:cNvSpPr>
              <a:spLocks noChangeArrowheads="1"/>
            </p:cNvSpPr>
            <p:nvPr/>
          </p:nvSpPr>
          <p:spPr bwMode="auto">
            <a:xfrm>
              <a:off x="1682464" y="2982402"/>
              <a:ext cx="3454701" cy="26314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altLang="zh-CN" sz="2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2</a:t>
              </a:r>
              <a:r>
                <a:rPr lang="en-US" altLang="zh-CN" sz="2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.</a:t>
              </a:r>
              <a:r>
                <a:rPr lang="zh-CN" altLang="en-US" sz="2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由巡回护士在身后协助拉开衣领两角并系好背部衣带，穿衣者将手向前伸出衣袖。</a:t>
              </a:r>
              <a:r>
                <a:rPr lang="en-US" altLang="zh-CN" sz="2200" b="1" dirty="0">
                  <a:solidFill>
                    <a:srgbClr val="00ACA4"/>
                  </a:solidFill>
                  <a:latin typeface="微软雅黑" pitchFamily="34" charset="-122"/>
                  <a:ea typeface="微软雅黑" pitchFamily="34" charset="-122"/>
                </a:rPr>
                <a:t>(</a:t>
              </a:r>
              <a:r>
                <a:rPr lang="zh-CN" altLang="en-US" sz="2200" b="1" dirty="0">
                  <a:solidFill>
                    <a:srgbClr val="00ACA4"/>
                  </a:solidFill>
                  <a:latin typeface="微软雅黑" pitchFamily="34" charset="-122"/>
                  <a:ea typeface="微软雅黑" pitchFamily="34" charset="-122"/>
                </a:rPr>
                <a:t>可两手臂交叉将衣袖推至腕部，或用手插入另一侧手术衣袖口内面，将手术衣袖由手掌部推至腕部，避免手部接触手术衣外面</a:t>
              </a:r>
              <a:r>
                <a:rPr lang="en-US" altLang="zh-CN" sz="2200" b="1" dirty="0">
                  <a:solidFill>
                    <a:srgbClr val="00ACA4"/>
                  </a:solidFill>
                  <a:latin typeface="微软雅黑" pitchFamily="34" charset="-122"/>
                  <a:ea typeface="微软雅黑" pitchFamily="34" charset="-122"/>
                </a:rPr>
                <a:t>) </a:t>
              </a:r>
              <a:endParaRPr lang="zh-CN" altLang="en-US" sz="2200" b="1" dirty="0">
                <a:solidFill>
                  <a:srgbClr val="00ACA4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0" name="TextBox 25"/>
            <p:cNvSpPr txBox="1"/>
            <p:nvPr/>
          </p:nvSpPr>
          <p:spPr>
            <a:xfrm>
              <a:off x="1973032" y="2397046"/>
              <a:ext cx="2970046" cy="369332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b="1" kern="0" dirty="0">
                  <a:solidFill>
                    <a:srgbClr val="00ACA4"/>
                  </a:solidFill>
                  <a:latin typeface="微软雅黑" pitchFamily="34" charset="-122"/>
                  <a:ea typeface="微软雅黑" pitchFamily="34" charset="-122"/>
                </a:rPr>
                <a:t>传统后开襟式手术衣穿法示例</a:t>
              </a:r>
              <a:endParaRPr lang="en-US" altLang="zh-CN" b="1" kern="0" dirty="0">
                <a:solidFill>
                  <a:srgbClr val="00ACA4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0037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573808" y="1005090"/>
            <a:ext cx="5078312" cy="3609069"/>
          </a:xfrm>
          <a:prstGeom prst="rect">
            <a:avLst/>
          </a:prstGeom>
          <a:solidFill>
            <a:schemeClr val="bg1"/>
          </a:solidFill>
          <a:ln>
            <a:solidFill>
              <a:srgbClr val="007E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0" y="5642"/>
            <a:ext cx="6444208" cy="688722"/>
          </a:xfrm>
          <a:prstGeom prst="rect">
            <a:avLst/>
          </a:prstGeom>
          <a:solidFill>
            <a:srgbClr val="00A2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899592" y="119171"/>
            <a:ext cx="4493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手术人员和病人手术区域的准备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323528" y="47163"/>
            <a:ext cx="553320" cy="553320"/>
            <a:chOff x="323528" y="267494"/>
            <a:chExt cx="553320" cy="553320"/>
          </a:xfrm>
        </p:grpSpPr>
        <p:sp>
          <p:nvSpPr>
            <p:cNvPr id="11" name="椭圆 10"/>
            <p:cNvSpPr/>
            <p:nvPr/>
          </p:nvSpPr>
          <p:spPr>
            <a:xfrm>
              <a:off x="323528" y="267494"/>
              <a:ext cx="553320" cy="55332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382213" y="323823"/>
              <a:ext cx="435949" cy="435949"/>
            </a:xfrm>
            <a:prstGeom prst="ellipse">
              <a:avLst/>
            </a:prstGeom>
            <a:solidFill>
              <a:srgbClr val="00968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zh-CN" altLang="en-US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ahoma" panose="020B0604030504040204" pitchFamily="34" charset="0"/>
                </a:rPr>
                <a:t>二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anose="020B0604030504040204" pitchFamily="34" charset="0"/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6444208" y="5642"/>
            <a:ext cx="2729552" cy="68872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无菌手术衣的穿戴</a:t>
            </a:r>
            <a:endParaRPr lang="zh-CN" altLang="en-US" sz="2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0" y="4973166"/>
            <a:ext cx="9173760" cy="170334"/>
          </a:xfrm>
          <a:prstGeom prst="rect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828" y="1005090"/>
            <a:ext cx="2382904" cy="3601232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007E78"/>
            </a:solidFill>
            <a:miter lim="800000"/>
          </a:ln>
          <a:effectLst/>
        </p:spPr>
      </p:pic>
      <p:sp>
        <p:nvSpPr>
          <p:cNvPr id="16" name="椭圆 14"/>
          <p:cNvSpPr/>
          <p:nvPr/>
        </p:nvSpPr>
        <p:spPr bwMode="auto">
          <a:xfrm>
            <a:off x="899592" y="1275606"/>
            <a:ext cx="245812" cy="314266"/>
          </a:xfrm>
          <a:custGeom>
            <a:avLst/>
            <a:gdLst/>
            <a:ahLst/>
            <a:cxnLst/>
            <a:rect l="l" t="t" r="r" b="b"/>
            <a:pathLst>
              <a:path w="683568" h="864094">
                <a:moveTo>
                  <a:pt x="341785" y="75471"/>
                </a:moveTo>
                <a:cubicBezTo>
                  <a:pt x="218037" y="75471"/>
                  <a:pt x="117720" y="175788"/>
                  <a:pt x="117720" y="299536"/>
                </a:cubicBezTo>
                <a:cubicBezTo>
                  <a:pt x="117720" y="423284"/>
                  <a:pt x="218037" y="523601"/>
                  <a:pt x="341785" y="523601"/>
                </a:cubicBezTo>
                <a:cubicBezTo>
                  <a:pt x="465533" y="523601"/>
                  <a:pt x="565850" y="423284"/>
                  <a:pt x="565850" y="299536"/>
                </a:cubicBezTo>
                <a:cubicBezTo>
                  <a:pt x="565850" y="175788"/>
                  <a:pt x="465533" y="75471"/>
                  <a:pt x="341785" y="75471"/>
                </a:cubicBezTo>
                <a:close/>
                <a:moveTo>
                  <a:pt x="341784" y="0"/>
                </a:moveTo>
                <a:cubicBezTo>
                  <a:pt x="530546" y="0"/>
                  <a:pt x="683568" y="153022"/>
                  <a:pt x="683568" y="341784"/>
                </a:cubicBezTo>
                <a:cubicBezTo>
                  <a:pt x="683568" y="439085"/>
                  <a:pt x="642909" y="526890"/>
                  <a:pt x="577183" y="588642"/>
                </a:cubicBezTo>
                <a:lnTo>
                  <a:pt x="341597" y="864094"/>
                </a:lnTo>
                <a:lnTo>
                  <a:pt x="105111" y="587591"/>
                </a:lnTo>
                <a:cubicBezTo>
                  <a:pt x="87976" y="571864"/>
                  <a:pt x="72869" y="554041"/>
                  <a:pt x="59857" y="534679"/>
                </a:cubicBezTo>
                <a:lnTo>
                  <a:pt x="59306" y="534035"/>
                </a:lnTo>
                <a:lnTo>
                  <a:pt x="59325" y="534035"/>
                </a:lnTo>
                <a:cubicBezTo>
                  <a:pt x="21845" y="479324"/>
                  <a:pt x="0" y="413105"/>
                  <a:pt x="0" y="341784"/>
                </a:cubicBezTo>
                <a:cubicBezTo>
                  <a:pt x="0" y="153022"/>
                  <a:pt x="153022" y="0"/>
                  <a:pt x="341784" y="0"/>
                </a:cubicBezTo>
                <a:close/>
              </a:path>
            </a:pathLst>
          </a:custGeom>
          <a:solidFill>
            <a:srgbClr val="007E78"/>
          </a:solidFill>
          <a:ln w="31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827584" y="1266314"/>
            <a:ext cx="4680519" cy="2370460"/>
            <a:chOff x="1682464" y="2397046"/>
            <a:chExt cx="3454701" cy="2370460"/>
          </a:xfrm>
        </p:grpSpPr>
        <p:sp>
          <p:nvSpPr>
            <p:cNvPr id="19" name="矩形 4"/>
            <p:cNvSpPr>
              <a:spLocks noChangeArrowheads="1"/>
            </p:cNvSpPr>
            <p:nvPr/>
          </p:nvSpPr>
          <p:spPr bwMode="auto">
            <a:xfrm>
              <a:off x="1682464" y="2982402"/>
              <a:ext cx="3454701" cy="1785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altLang="zh-CN" sz="2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3.</a:t>
              </a:r>
              <a:r>
                <a:rPr lang="zh-CN" altLang="en-US" sz="2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穿上手术衣</a:t>
              </a:r>
              <a:r>
                <a:rPr lang="zh-CN" altLang="en-US" sz="2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后稍</a:t>
              </a:r>
              <a:r>
                <a:rPr lang="zh-CN" altLang="en-US" sz="2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弯腰</a:t>
              </a:r>
              <a:r>
                <a:rPr lang="zh-CN" altLang="en-US" sz="2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，</a:t>
              </a:r>
              <a:endParaRPr lang="en-US" altLang="zh-CN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>
                <a:lnSpc>
                  <a:spcPct val="125000"/>
                </a:lnSpc>
              </a:pPr>
              <a:r>
                <a:rPr lang="zh-CN" altLang="en-US" sz="2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使</a:t>
              </a:r>
              <a:r>
                <a:rPr lang="zh-CN" altLang="en-US" sz="2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腰带悬空</a:t>
              </a:r>
              <a:r>
                <a:rPr lang="en-US" altLang="zh-CN" sz="2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(</a:t>
              </a:r>
              <a:r>
                <a:rPr lang="zh-CN" altLang="en-US" sz="2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避免手指触及手术衣</a:t>
              </a:r>
              <a:r>
                <a:rPr lang="en-US" altLang="zh-CN" sz="2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)</a:t>
              </a:r>
              <a:r>
                <a:rPr lang="zh-CN" altLang="en-US" sz="2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，两手交叉提起腰带中段</a:t>
              </a:r>
              <a:r>
                <a:rPr lang="en-US" altLang="zh-CN" sz="2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(</a:t>
              </a:r>
              <a:r>
                <a:rPr lang="zh-CN" altLang="en-US" sz="2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腰带不交叉</a:t>
              </a:r>
              <a:r>
                <a:rPr lang="en-US" altLang="zh-CN" sz="2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)</a:t>
              </a:r>
              <a:r>
                <a:rPr lang="zh-CN" altLang="en-US" sz="2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，</a:t>
              </a:r>
              <a:r>
                <a:rPr lang="en-US" altLang="zh-CN" sz="2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endParaRPr lang="en-US" altLang="zh-CN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>
                <a:lnSpc>
                  <a:spcPct val="125000"/>
                </a:lnSpc>
              </a:pPr>
              <a:r>
                <a:rPr lang="zh-CN" altLang="en-US" sz="2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将手术衣带递于巡回护士。</a:t>
              </a:r>
              <a:endParaRPr lang="zh-CN" altLang="en-US" sz="2200" b="1" dirty="0">
                <a:solidFill>
                  <a:srgbClr val="00ACA4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0" name="TextBox 25"/>
            <p:cNvSpPr txBox="1"/>
            <p:nvPr/>
          </p:nvSpPr>
          <p:spPr>
            <a:xfrm>
              <a:off x="1973032" y="2397046"/>
              <a:ext cx="2970046" cy="369332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b="1" kern="0" dirty="0">
                  <a:solidFill>
                    <a:srgbClr val="00ACA4"/>
                  </a:solidFill>
                  <a:latin typeface="微软雅黑" pitchFamily="34" charset="-122"/>
                  <a:ea typeface="微软雅黑" pitchFamily="34" charset="-122"/>
                </a:rPr>
                <a:t>传统后开襟式手术衣穿法示例</a:t>
              </a:r>
              <a:endParaRPr lang="en-US" altLang="zh-CN" b="1" kern="0" dirty="0">
                <a:solidFill>
                  <a:srgbClr val="00ACA4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475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573808" y="1005090"/>
            <a:ext cx="5078312" cy="3609069"/>
          </a:xfrm>
          <a:prstGeom prst="rect">
            <a:avLst/>
          </a:prstGeom>
          <a:solidFill>
            <a:schemeClr val="bg1"/>
          </a:solidFill>
          <a:ln>
            <a:solidFill>
              <a:srgbClr val="007E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0" y="5642"/>
            <a:ext cx="6444208" cy="688722"/>
          </a:xfrm>
          <a:prstGeom prst="rect">
            <a:avLst/>
          </a:prstGeom>
          <a:solidFill>
            <a:srgbClr val="00A2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899592" y="119171"/>
            <a:ext cx="4493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手术人员和病人手术区域的准备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323528" y="47163"/>
            <a:ext cx="553320" cy="553320"/>
            <a:chOff x="323528" y="267494"/>
            <a:chExt cx="553320" cy="553320"/>
          </a:xfrm>
        </p:grpSpPr>
        <p:sp>
          <p:nvSpPr>
            <p:cNvPr id="11" name="椭圆 10"/>
            <p:cNvSpPr/>
            <p:nvPr/>
          </p:nvSpPr>
          <p:spPr>
            <a:xfrm>
              <a:off x="323528" y="267494"/>
              <a:ext cx="553320" cy="55332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382213" y="323823"/>
              <a:ext cx="435949" cy="435949"/>
            </a:xfrm>
            <a:prstGeom prst="ellipse">
              <a:avLst/>
            </a:prstGeom>
            <a:solidFill>
              <a:srgbClr val="00968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zh-CN" altLang="en-US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ahoma" panose="020B0604030504040204" pitchFamily="34" charset="0"/>
                </a:rPr>
                <a:t>二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anose="020B0604030504040204" pitchFamily="34" charset="0"/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6444208" y="5642"/>
            <a:ext cx="2729552" cy="68872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无菌手术衣的穿戴</a:t>
            </a:r>
            <a:endParaRPr lang="zh-CN" altLang="en-US" sz="2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0" y="4973166"/>
            <a:ext cx="9173760" cy="170334"/>
          </a:xfrm>
          <a:prstGeom prst="rect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828" y="1005091"/>
            <a:ext cx="2382904" cy="3609068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007E78"/>
            </a:solidFill>
            <a:miter lim="800000"/>
          </a:ln>
          <a:effectLst/>
        </p:spPr>
      </p:pic>
      <p:sp>
        <p:nvSpPr>
          <p:cNvPr id="16" name="椭圆 14"/>
          <p:cNvSpPr/>
          <p:nvPr/>
        </p:nvSpPr>
        <p:spPr bwMode="auto">
          <a:xfrm>
            <a:off x="899592" y="1275606"/>
            <a:ext cx="245812" cy="314266"/>
          </a:xfrm>
          <a:custGeom>
            <a:avLst/>
            <a:gdLst/>
            <a:ahLst/>
            <a:cxnLst/>
            <a:rect l="l" t="t" r="r" b="b"/>
            <a:pathLst>
              <a:path w="683568" h="864094">
                <a:moveTo>
                  <a:pt x="341785" y="75471"/>
                </a:moveTo>
                <a:cubicBezTo>
                  <a:pt x="218037" y="75471"/>
                  <a:pt x="117720" y="175788"/>
                  <a:pt x="117720" y="299536"/>
                </a:cubicBezTo>
                <a:cubicBezTo>
                  <a:pt x="117720" y="423284"/>
                  <a:pt x="218037" y="523601"/>
                  <a:pt x="341785" y="523601"/>
                </a:cubicBezTo>
                <a:cubicBezTo>
                  <a:pt x="465533" y="523601"/>
                  <a:pt x="565850" y="423284"/>
                  <a:pt x="565850" y="299536"/>
                </a:cubicBezTo>
                <a:cubicBezTo>
                  <a:pt x="565850" y="175788"/>
                  <a:pt x="465533" y="75471"/>
                  <a:pt x="341785" y="75471"/>
                </a:cubicBezTo>
                <a:close/>
                <a:moveTo>
                  <a:pt x="341784" y="0"/>
                </a:moveTo>
                <a:cubicBezTo>
                  <a:pt x="530546" y="0"/>
                  <a:pt x="683568" y="153022"/>
                  <a:pt x="683568" y="341784"/>
                </a:cubicBezTo>
                <a:cubicBezTo>
                  <a:pt x="683568" y="439085"/>
                  <a:pt x="642909" y="526890"/>
                  <a:pt x="577183" y="588642"/>
                </a:cubicBezTo>
                <a:lnTo>
                  <a:pt x="341597" y="864094"/>
                </a:lnTo>
                <a:lnTo>
                  <a:pt x="105111" y="587591"/>
                </a:lnTo>
                <a:cubicBezTo>
                  <a:pt x="87976" y="571864"/>
                  <a:pt x="72869" y="554041"/>
                  <a:pt x="59857" y="534679"/>
                </a:cubicBezTo>
                <a:lnTo>
                  <a:pt x="59306" y="534035"/>
                </a:lnTo>
                <a:lnTo>
                  <a:pt x="59325" y="534035"/>
                </a:lnTo>
                <a:cubicBezTo>
                  <a:pt x="21845" y="479324"/>
                  <a:pt x="0" y="413105"/>
                  <a:pt x="0" y="341784"/>
                </a:cubicBezTo>
                <a:cubicBezTo>
                  <a:pt x="0" y="153022"/>
                  <a:pt x="153022" y="0"/>
                  <a:pt x="341784" y="0"/>
                </a:cubicBezTo>
                <a:close/>
              </a:path>
            </a:pathLst>
          </a:custGeom>
          <a:solidFill>
            <a:srgbClr val="007E78"/>
          </a:solidFill>
          <a:ln w="31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827584" y="1266314"/>
            <a:ext cx="4680519" cy="2370460"/>
            <a:chOff x="1682464" y="2397046"/>
            <a:chExt cx="3454701" cy="2370460"/>
          </a:xfrm>
        </p:grpSpPr>
        <p:sp>
          <p:nvSpPr>
            <p:cNvPr id="19" name="矩形 4"/>
            <p:cNvSpPr>
              <a:spLocks noChangeArrowheads="1"/>
            </p:cNvSpPr>
            <p:nvPr/>
          </p:nvSpPr>
          <p:spPr bwMode="auto">
            <a:xfrm>
              <a:off x="1682464" y="2982402"/>
              <a:ext cx="3454701" cy="1785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altLang="zh-CN" sz="2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4</a:t>
              </a:r>
              <a:r>
                <a:rPr lang="en-US" altLang="zh-CN" sz="2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.</a:t>
              </a:r>
              <a:r>
                <a:rPr lang="zh-CN" altLang="en-US" sz="2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巡回护士从背后系好</a:t>
              </a:r>
              <a:r>
                <a:rPr lang="zh-CN" altLang="en-US" sz="2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腰带，</a:t>
              </a:r>
              <a:endParaRPr lang="en-US" altLang="zh-CN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>
                <a:lnSpc>
                  <a:spcPct val="125000"/>
                </a:lnSpc>
              </a:pPr>
              <a:r>
                <a:rPr lang="zh-CN" altLang="en-US" sz="2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   避免</a:t>
              </a:r>
              <a:r>
                <a:rPr lang="zh-CN" altLang="en-US" sz="2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接触穿衣者的</a:t>
              </a:r>
              <a:r>
                <a:rPr lang="zh-CN" altLang="en-US" sz="2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手指。</a:t>
              </a:r>
              <a:endParaRPr lang="en-US" altLang="zh-CN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>
                <a:lnSpc>
                  <a:spcPct val="125000"/>
                </a:lnSpc>
              </a:pPr>
              <a:r>
                <a:rPr lang="zh-CN" altLang="en-US" sz="2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   穿</a:t>
              </a:r>
              <a:r>
                <a:rPr lang="zh-CN" altLang="en-US" sz="2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手术衣时，不得用未戴手套的</a:t>
              </a:r>
              <a:r>
                <a:rPr lang="zh-CN" altLang="en-US" sz="2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手   </a:t>
              </a:r>
              <a:endParaRPr lang="en-US" altLang="zh-CN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>
                <a:lnSpc>
                  <a:spcPct val="125000"/>
                </a:lnSpc>
              </a:pPr>
              <a:r>
                <a:rPr lang="en-US" altLang="zh-CN" sz="2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   </a:t>
              </a:r>
              <a:r>
                <a:rPr lang="zh-CN" altLang="en-US" sz="2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拉</a:t>
              </a:r>
              <a:r>
                <a:rPr lang="zh-CN" altLang="en-US" sz="2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衣袖或接触其它处，以免污染。 </a:t>
              </a:r>
              <a:endParaRPr lang="zh-CN" altLang="en-US" sz="2200" b="1" dirty="0">
                <a:solidFill>
                  <a:srgbClr val="00ACA4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0" name="TextBox 25"/>
            <p:cNvSpPr txBox="1"/>
            <p:nvPr/>
          </p:nvSpPr>
          <p:spPr>
            <a:xfrm>
              <a:off x="1973032" y="2397046"/>
              <a:ext cx="2970046" cy="369332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b="1" kern="0" dirty="0">
                  <a:solidFill>
                    <a:srgbClr val="00ACA4"/>
                  </a:solidFill>
                  <a:latin typeface="微软雅黑" pitchFamily="34" charset="-122"/>
                  <a:ea typeface="微软雅黑" pitchFamily="34" charset="-122"/>
                </a:rPr>
                <a:t>传统后开襟式手术衣穿法示例</a:t>
              </a:r>
              <a:endParaRPr lang="en-US" altLang="zh-CN" b="1" kern="0" dirty="0">
                <a:solidFill>
                  <a:srgbClr val="00ACA4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173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5642"/>
            <a:ext cx="6444208" cy="688722"/>
          </a:xfrm>
          <a:prstGeom prst="rect">
            <a:avLst/>
          </a:prstGeom>
          <a:solidFill>
            <a:srgbClr val="00A2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899592" y="119171"/>
            <a:ext cx="4493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手术人员和病人手术区域的准备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323528" y="47163"/>
            <a:ext cx="553320" cy="553320"/>
            <a:chOff x="323528" y="267494"/>
            <a:chExt cx="553320" cy="553320"/>
          </a:xfrm>
        </p:grpSpPr>
        <p:sp>
          <p:nvSpPr>
            <p:cNvPr id="11" name="椭圆 10"/>
            <p:cNvSpPr/>
            <p:nvPr/>
          </p:nvSpPr>
          <p:spPr>
            <a:xfrm>
              <a:off x="323528" y="267494"/>
              <a:ext cx="553320" cy="55332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382213" y="323823"/>
              <a:ext cx="435949" cy="435949"/>
            </a:xfrm>
            <a:prstGeom prst="ellipse">
              <a:avLst/>
            </a:prstGeom>
            <a:solidFill>
              <a:srgbClr val="00968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zh-CN" altLang="en-US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ahoma" panose="020B0604030504040204" pitchFamily="34" charset="0"/>
                </a:rPr>
                <a:t>二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anose="020B0604030504040204" pitchFamily="34" charset="0"/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6444208" y="5642"/>
            <a:ext cx="2729552" cy="68872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无菌手套的穿戴</a:t>
            </a:r>
            <a:endParaRPr lang="zh-CN" altLang="en-US" sz="2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0" y="4973166"/>
            <a:ext cx="9173760" cy="170334"/>
          </a:xfrm>
          <a:prstGeom prst="rect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485" y="1491630"/>
            <a:ext cx="4842790" cy="322994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20754" y="987574"/>
            <a:ext cx="79322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solidFill>
                  <a:srgbClr val="007E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dirty="0" smtClean="0">
                <a:solidFill>
                  <a:srgbClr val="007E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撕开外包装后，抓取</a:t>
            </a:r>
            <a:r>
              <a:rPr lang="zh-CN" altLang="en-US" dirty="0">
                <a:solidFill>
                  <a:srgbClr val="007E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手套包外上角将上层打开，双臂外展，不要跨越无菌区。</a:t>
            </a:r>
          </a:p>
        </p:txBody>
      </p:sp>
    </p:spTree>
    <p:extLst>
      <p:ext uri="{BB962C8B-B14F-4D97-AF65-F5344CB8AC3E}">
        <p14:creationId xmlns:p14="http://schemas.microsoft.com/office/powerpoint/2010/main" val="377178297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5642"/>
            <a:ext cx="6444208" cy="688722"/>
          </a:xfrm>
          <a:prstGeom prst="rect">
            <a:avLst/>
          </a:prstGeom>
          <a:solidFill>
            <a:srgbClr val="00A2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899592" y="119171"/>
            <a:ext cx="4493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手术人员和病人手术区域的准备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323528" y="47163"/>
            <a:ext cx="553320" cy="553320"/>
            <a:chOff x="323528" y="267494"/>
            <a:chExt cx="553320" cy="553320"/>
          </a:xfrm>
        </p:grpSpPr>
        <p:sp>
          <p:nvSpPr>
            <p:cNvPr id="11" name="椭圆 10"/>
            <p:cNvSpPr/>
            <p:nvPr/>
          </p:nvSpPr>
          <p:spPr>
            <a:xfrm>
              <a:off x="323528" y="267494"/>
              <a:ext cx="553320" cy="55332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382213" y="323823"/>
              <a:ext cx="435949" cy="435949"/>
            </a:xfrm>
            <a:prstGeom prst="ellipse">
              <a:avLst/>
            </a:prstGeom>
            <a:solidFill>
              <a:srgbClr val="00968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zh-CN" altLang="en-US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ahoma" panose="020B0604030504040204" pitchFamily="34" charset="0"/>
                </a:rPr>
                <a:t>二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anose="020B0604030504040204" pitchFamily="34" charset="0"/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6444208" y="5642"/>
            <a:ext cx="2729552" cy="68872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无菌手套的穿戴</a:t>
            </a:r>
            <a:endParaRPr lang="zh-CN" altLang="en-US" sz="2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0" y="4973166"/>
            <a:ext cx="9173760" cy="170334"/>
          </a:xfrm>
          <a:prstGeom prst="rect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170" y="1491630"/>
            <a:ext cx="4797419" cy="322994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143204" y="987574"/>
            <a:ext cx="48873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solidFill>
                  <a:srgbClr val="007E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dirty="0">
                <a:solidFill>
                  <a:srgbClr val="007E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按无菌技术打开手套包，手不能触及其内面。</a:t>
            </a:r>
          </a:p>
        </p:txBody>
      </p:sp>
    </p:spTree>
    <p:extLst>
      <p:ext uri="{BB962C8B-B14F-4D97-AF65-F5344CB8AC3E}">
        <p14:creationId xmlns:p14="http://schemas.microsoft.com/office/powerpoint/2010/main" val="362167399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10144126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1563638"/>
            <a:ext cx="326243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0" b="1" dirty="0" smtClean="0">
                <a:solidFill>
                  <a:srgbClr val="00AC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灭菌，</a:t>
            </a:r>
            <a:endParaRPr lang="zh-CN" altLang="en-US" sz="8000" b="1" dirty="0">
              <a:solidFill>
                <a:srgbClr val="00ACA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67544" y="3075806"/>
            <a:ext cx="272382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杀灭一切活的微生物</a:t>
            </a:r>
            <a:endParaRPr lang="zh-CN" altLang="en-US" sz="2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3945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5642"/>
            <a:ext cx="6444208" cy="688722"/>
          </a:xfrm>
          <a:prstGeom prst="rect">
            <a:avLst/>
          </a:prstGeom>
          <a:solidFill>
            <a:srgbClr val="00A2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899592" y="119171"/>
            <a:ext cx="4493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手术人员和病人手术区域的准备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323528" y="47163"/>
            <a:ext cx="553320" cy="553320"/>
            <a:chOff x="323528" y="267494"/>
            <a:chExt cx="553320" cy="553320"/>
          </a:xfrm>
        </p:grpSpPr>
        <p:sp>
          <p:nvSpPr>
            <p:cNvPr id="11" name="椭圆 10"/>
            <p:cNvSpPr/>
            <p:nvPr/>
          </p:nvSpPr>
          <p:spPr>
            <a:xfrm>
              <a:off x="323528" y="267494"/>
              <a:ext cx="553320" cy="55332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382213" y="323823"/>
              <a:ext cx="435949" cy="435949"/>
            </a:xfrm>
            <a:prstGeom prst="ellipse">
              <a:avLst/>
            </a:prstGeom>
            <a:solidFill>
              <a:srgbClr val="00968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zh-CN" altLang="en-US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ahoma" panose="020B0604030504040204" pitchFamily="34" charset="0"/>
                </a:rPr>
                <a:t>二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anose="020B0604030504040204" pitchFamily="34" charset="0"/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6444208" y="5642"/>
            <a:ext cx="2729552" cy="68872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无菌手套的穿戴</a:t>
            </a:r>
            <a:endParaRPr lang="zh-CN" altLang="en-US" sz="2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0" y="4973166"/>
            <a:ext cx="9173760" cy="170334"/>
          </a:xfrm>
          <a:prstGeom prst="rect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170" y="1505320"/>
            <a:ext cx="4797419" cy="320256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348946" y="987574"/>
            <a:ext cx="48873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solidFill>
                  <a:srgbClr val="007E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dirty="0">
                <a:solidFill>
                  <a:srgbClr val="007E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右手抓取左手手套，不可触及手套外面。</a:t>
            </a:r>
          </a:p>
        </p:txBody>
      </p:sp>
    </p:spTree>
    <p:extLst>
      <p:ext uri="{BB962C8B-B14F-4D97-AF65-F5344CB8AC3E}">
        <p14:creationId xmlns:p14="http://schemas.microsoft.com/office/powerpoint/2010/main" val="3406713921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5642"/>
            <a:ext cx="6444208" cy="688722"/>
          </a:xfrm>
          <a:prstGeom prst="rect">
            <a:avLst/>
          </a:prstGeom>
          <a:solidFill>
            <a:srgbClr val="00A2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899592" y="119171"/>
            <a:ext cx="4493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手术人员和病人手术区域的准备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323528" y="47163"/>
            <a:ext cx="553320" cy="553320"/>
            <a:chOff x="323528" y="267494"/>
            <a:chExt cx="553320" cy="553320"/>
          </a:xfrm>
        </p:grpSpPr>
        <p:sp>
          <p:nvSpPr>
            <p:cNvPr id="11" name="椭圆 10"/>
            <p:cNvSpPr/>
            <p:nvPr/>
          </p:nvSpPr>
          <p:spPr>
            <a:xfrm>
              <a:off x="323528" y="267494"/>
              <a:ext cx="553320" cy="55332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382213" y="323823"/>
              <a:ext cx="435949" cy="435949"/>
            </a:xfrm>
            <a:prstGeom prst="ellipse">
              <a:avLst/>
            </a:prstGeom>
            <a:solidFill>
              <a:srgbClr val="00968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zh-CN" altLang="en-US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ahoma" panose="020B0604030504040204" pitchFamily="34" charset="0"/>
                </a:rPr>
                <a:t>二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anose="020B0604030504040204" pitchFamily="34" charset="0"/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6444208" y="5642"/>
            <a:ext cx="2729552" cy="68872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无菌手套的穿戴</a:t>
            </a:r>
            <a:endParaRPr lang="zh-CN" altLang="en-US" sz="2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0" y="4973166"/>
            <a:ext cx="9173760" cy="170334"/>
          </a:xfrm>
          <a:prstGeom prst="rect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170" y="1506078"/>
            <a:ext cx="4797419" cy="320105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628866" y="987574"/>
            <a:ext cx="6111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solidFill>
                  <a:srgbClr val="007E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zh-CN" altLang="en-US" dirty="0">
                <a:solidFill>
                  <a:srgbClr val="007E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右手对准五指，戴手套，双手不得低于腰部、高于肩部。</a:t>
            </a:r>
          </a:p>
        </p:txBody>
      </p:sp>
    </p:spTree>
    <p:extLst>
      <p:ext uri="{BB962C8B-B14F-4D97-AF65-F5344CB8AC3E}">
        <p14:creationId xmlns:p14="http://schemas.microsoft.com/office/powerpoint/2010/main" val="4046095476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5642"/>
            <a:ext cx="6444208" cy="688722"/>
          </a:xfrm>
          <a:prstGeom prst="rect">
            <a:avLst/>
          </a:prstGeom>
          <a:solidFill>
            <a:srgbClr val="00A2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899592" y="119171"/>
            <a:ext cx="4493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手术人员和病人手术区域的准备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323528" y="47163"/>
            <a:ext cx="553320" cy="553320"/>
            <a:chOff x="323528" y="267494"/>
            <a:chExt cx="553320" cy="553320"/>
          </a:xfrm>
        </p:grpSpPr>
        <p:sp>
          <p:nvSpPr>
            <p:cNvPr id="11" name="椭圆 10"/>
            <p:cNvSpPr/>
            <p:nvPr/>
          </p:nvSpPr>
          <p:spPr>
            <a:xfrm>
              <a:off x="323528" y="267494"/>
              <a:ext cx="553320" cy="55332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382213" y="323823"/>
              <a:ext cx="435949" cy="435949"/>
            </a:xfrm>
            <a:prstGeom prst="ellipse">
              <a:avLst/>
            </a:prstGeom>
            <a:solidFill>
              <a:srgbClr val="00968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zh-CN" altLang="en-US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ahoma" panose="020B0604030504040204" pitchFamily="34" charset="0"/>
                </a:rPr>
                <a:t>二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anose="020B0604030504040204" pitchFamily="34" charset="0"/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6444208" y="5642"/>
            <a:ext cx="2729552" cy="68872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无菌手套的穿戴</a:t>
            </a:r>
            <a:endParaRPr lang="zh-CN" altLang="en-US" sz="2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0" y="4973166"/>
            <a:ext cx="9173760" cy="170334"/>
          </a:xfrm>
          <a:prstGeom prst="rect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210" y="1506078"/>
            <a:ext cx="4767339" cy="320105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403648" y="987574"/>
            <a:ext cx="6480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solidFill>
                  <a:srgbClr val="007E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</a:t>
            </a:r>
            <a:r>
              <a:rPr lang="zh-CN" altLang="en-US" dirty="0">
                <a:solidFill>
                  <a:srgbClr val="007E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左手食指挑起右手手套边缘，将手套的反折边套在工作服上。</a:t>
            </a:r>
          </a:p>
        </p:txBody>
      </p:sp>
    </p:spTree>
    <p:extLst>
      <p:ext uri="{BB962C8B-B14F-4D97-AF65-F5344CB8AC3E}">
        <p14:creationId xmlns:p14="http://schemas.microsoft.com/office/powerpoint/2010/main" val="144071464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5642"/>
            <a:ext cx="6444208" cy="688722"/>
          </a:xfrm>
          <a:prstGeom prst="rect">
            <a:avLst/>
          </a:prstGeom>
          <a:solidFill>
            <a:srgbClr val="00A2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899592" y="119171"/>
            <a:ext cx="4493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手术人员和病人手术区域的准备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323528" y="47163"/>
            <a:ext cx="553320" cy="553320"/>
            <a:chOff x="323528" y="267494"/>
            <a:chExt cx="553320" cy="553320"/>
          </a:xfrm>
        </p:grpSpPr>
        <p:sp>
          <p:nvSpPr>
            <p:cNvPr id="11" name="椭圆 10"/>
            <p:cNvSpPr/>
            <p:nvPr/>
          </p:nvSpPr>
          <p:spPr>
            <a:xfrm>
              <a:off x="323528" y="267494"/>
              <a:ext cx="553320" cy="55332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382213" y="323823"/>
              <a:ext cx="435949" cy="435949"/>
            </a:xfrm>
            <a:prstGeom prst="ellipse">
              <a:avLst/>
            </a:prstGeom>
            <a:solidFill>
              <a:srgbClr val="00968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zh-CN" altLang="en-US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ahoma" panose="020B0604030504040204" pitchFamily="34" charset="0"/>
                </a:rPr>
                <a:t>二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anose="020B0604030504040204" pitchFamily="34" charset="0"/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6444208" y="5642"/>
            <a:ext cx="2729552" cy="68872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无菌手套的穿戴</a:t>
            </a:r>
            <a:endParaRPr lang="zh-CN" altLang="en-US" sz="2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0" y="4973166"/>
            <a:ext cx="9173760" cy="170334"/>
          </a:xfrm>
          <a:prstGeom prst="rect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210" y="1506078"/>
            <a:ext cx="4767339" cy="320104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267744" y="987574"/>
            <a:ext cx="46150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7E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en-US" altLang="zh-CN" dirty="0" smtClean="0">
                <a:solidFill>
                  <a:srgbClr val="007E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dirty="0">
                <a:solidFill>
                  <a:srgbClr val="007E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同法将右手手套的反折边套在工作服上。</a:t>
            </a:r>
          </a:p>
        </p:txBody>
      </p:sp>
    </p:spTree>
    <p:extLst>
      <p:ext uri="{BB962C8B-B14F-4D97-AF65-F5344CB8AC3E}">
        <p14:creationId xmlns:p14="http://schemas.microsoft.com/office/powerpoint/2010/main" val="3532209415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5642"/>
            <a:ext cx="6444208" cy="688722"/>
          </a:xfrm>
          <a:prstGeom prst="rect">
            <a:avLst/>
          </a:prstGeom>
          <a:solidFill>
            <a:srgbClr val="00A2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899592" y="119171"/>
            <a:ext cx="4493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手术人员和病人手术区域的准备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323528" y="47163"/>
            <a:ext cx="553320" cy="553320"/>
            <a:chOff x="323528" y="267494"/>
            <a:chExt cx="553320" cy="553320"/>
          </a:xfrm>
        </p:grpSpPr>
        <p:sp>
          <p:nvSpPr>
            <p:cNvPr id="11" name="椭圆 10"/>
            <p:cNvSpPr/>
            <p:nvPr/>
          </p:nvSpPr>
          <p:spPr>
            <a:xfrm>
              <a:off x="323528" y="267494"/>
              <a:ext cx="553320" cy="55332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382213" y="323823"/>
              <a:ext cx="435949" cy="435949"/>
            </a:xfrm>
            <a:prstGeom prst="ellipse">
              <a:avLst/>
            </a:prstGeom>
            <a:solidFill>
              <a:srgbClr val="00968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zh-CN" altLang="en-US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ahoma" panose="020B0604030504040204" pitchFamily="34" charset="0"/>
                </a:rPr>
                <a:t>二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anose="020B0604030504040204" pitchFamily="34" charset="0"/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6444208" y="5642"/>
            <a:ext cx="2729552" cy="68872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无菌手套的穿戴</a:t>
            </a:r>
            <a:endParaRPr lang="zh-CN" altLang="en-US" sz="2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0" y="4973166"/>
            <a:ext cx="9173760" cy="170334"/>
          </a:xfrm>
          <a:prstGeom prst="rect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844" y="1506078"/>
            <a:ext cx="4656071" cy="320104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763688" y="987574"/>
            <a:ext cx="56886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7E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en-US" altLang="zh-CN" dirty="0" smtClean="0">
                <a:solidFill>
                  <a:srgbClr val="007E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dirty="0">
                <a:solidFill>
                  <a:srgbClr val="007E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已脱下手套的手指插入另一手套口内，将手套脱下。</a:t>
            </a:r>
          </a:p>
        </p:txBody>
      </p:sp>
    </p:spTree>
    <p:extLst>
      <p:ext uri="{BB962C8B-B14F-4D97-AF65-F5344CB8AC3E}">
        <p14:creationId xmlns:p14="http://schemas.microsoft.com/office/powerpoint/2010/main" val="4195746239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5642"/>
            <a:ext cx="6444208" cy="688722"/>
          </a:xfrm>
          <a:prstGeom prst="rect">
            <a:avLst/>
          </a:prstGeom>
          <a:solidFill>
            <a:srgbClr val="00A2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899592" y="119171"/>
            <a:ext cx="4493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手术人员和病人手术区域的准备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323528" y="47163"/>
            <a:ext cx="553320" cy="553320"/>
            <a:chOff x="323528" y="267494"/>
            <a:chExt cx="553320" cy="553320"/>
          </a:xfrm>
        </p:grpSpPr>
        <p:sp>
          <p:nvSpPr>
            <p:cNvPr id="11" name="椭圆 10"/>
            <p:cNvSpPr/>
            <p:nvPr/>
          </p:nvSpPr>
          <p:spPr>
            <a:xfrm>
              <a:off x="323528" y="267494"/>
              <a:ext cx="553320" cy="55332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382213" y="323823"/>
              <a:ext cx="435949" cy="435949"/>
            </a:xfrm>
            <a:prstGeom prst="ellipse">
              <a:avLst/>
            </a:prstGeom>
            <a:solidFill>
              <a:srgbClr val="00968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zh-CN" altLang="en-US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ahoma" panose="020B0604030504040204" pitchFamily="34" charset="0"/>
                </a:rPr>
                <a:t>二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anose="020B0604030504040204" pitchFamily="34" charset="0"/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6444208" y="5642"/>
            <a:ext cx="2729552" cy="68872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无菌手套的穿戴</a:t>
            </a:r>
            <a:endParaRPr lang="zh-CN" altLang="en-US" sz="2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0" y="4973166"/>
            <a:ext cx="9173760" cy="170334"/>
          </a:xfrm>
          <a:prstGeom prst="rect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844" y="1506078"/>
            <a:ext cx="4656071" cy="3201048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619672" y="987574"/>
            <a:ext cx="60452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7E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en-US" altLang="zh-CN" dirty="0" smtClean="0">
                <a:solidFill>
                  <a:srgbClr val="007E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dirty="0">
                <a:solidFill>
                  <a:srgbClr val="007E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两指</a:t>
            </a:r>
            <a:r>
              <a:rPr lang="zh-CN" altLang="en-US" dirty="0" smtClean="0">
                <a:solidFill>
                  <a:srgbClr val="007E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手套已经被污染的外边要翻折在里面避免二次污染。</a:t>
            </a:r>
            <a:endParaRPr lang="zh-CN" altLang="en-US" dirty="0">
              <a:solidFill>
                <a:srgbClr val="007E7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91688386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5642"/>
            <a:ext cx="6444208" cy="688722"/>
          </a:xfrm>
          <a:prstGeom prst="rect">
            <a:avLst/>
          </a:prstGeom>
          <a:solidFill>
            <a:srgbClr val="00A2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899592" y="119171"/>
            <a:ext cx="4493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手术人员和病人手术区域的准备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323528" y="47163"/>
            <a:ext cx="553320" cy="553320"/>
            <a:chOff x="323528" y="267494"/>
            <a:chExt cx="553320" cy="553320"/>
          </a:xfrm>
        </p:grpSpPr>
        <p:sp>
          <p:nvSpPr>
            <p:cNvPr id="11" name="椭圆 10"/>
            <p:cNvSpPr/>
            <p:nvPr/>
          </p:nvSpPr>
          <p:spPr>
            <a:xfrm>
              <a:off x="323528" y="267494"/>
              <a:ext cx="553320" cy="55332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382213" y="323823"/>
              <a:ext cx="435949" cy="435949"/>
            </a:xfrm>
            <a:prstGeom prst="ellipse">
              <a:avLst/>
            </a:prstGeom>
            <a:solidFill>
              <a:srgbClr val="00968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zh-CN" altLang="en-US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ahoma" panose="020B0604030504040204" pitchFamily="34" charset="0"/>
                </a:rPr>
                <a:t>二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anose="020B0604030504040204" pitchFamily="34" charset="0"/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6444208" y="5642"/>
            <a:ext cx="2729552" cy="68872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无菌手套的穿戴</a:t>
            </a:r>
            <a:endParaRPr lang="zh-CN" altLang="en-US" sz="2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0" y="4973166"/>
            <a:ext cx="9173760" cy="170334"/>
          </a:xfrm>
          <a:prstGeom prst="rect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1619672" y="987574"/>
            <a:ext cx="60452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solidFill>
                  <a:srgbClr val="007E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8.</a:t>
            </a:r>
            <a:r>
              <a:rPr lang="zh-CN" altLang="en-US" dirty="0" smtClean="0">
                <a:solidFill>
                  <a:srgbClr val="007E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废弃医用手套应丢进规定垃圾桶，避免细菌等交叉感染。</a:t>
            </a:r>
            <a:endParaRPr lang="zh-CN" altLang="en-US" dirty="0">
              <a:solidFill>
                <a:srgbClr val="007E7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531254"/>
            <a:ext cx="4792946" cy="3200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4078868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5642"/>
            <a:ext cx="6444208" cy="688722"/>
          </a:xfrm>
          <a:prstGeom prst="rect">
            <a:avLst/>
          </a:prstGeom>
          <a:solidFill>
            <a:srgbClr val="00A2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899592" y="119171"/>
            <a:ext cx="4493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手术人员和病人手术区域的准备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323528" y="47163"/>
            <a:ext cx="553320" cy="553320"/>
            <a:chOff x="323528" y="267494"/>
            <a:chExt cx="553320" cy="553320"/>
          </a:xfrm>
        </p:grpSpPr>
        <p:sp>
          <p:nvSpPr>
            <p:cNvPr id="11" name="椭圆 10"/>
            <p:cNvSpPr/>
            <p:nvPr/>
          </p:nvSpPr>
          <p:spPr>
            <a:xfrm>
              <a:off x="323528" y="267494"/>
              <a:ext cx="553320" cy="55332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382213" y="323823"/>
              <a:ext cx="435949" cy="435949"/>
            </a:xfrm>
            <a:prstGeom prst="ellipse">
              <a:avLst/>
            </a:prstGeom>
            <a:solidFill>
              <a:srgbClr val="00968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zh-CN" altLang="en-US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ahoma" panose="020B0604030504040204" pitchFamily="34" charset="0"/>
                </a:rPr>
                <a:t>二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anose="020B0604030504040204" pitchFamily="34" charset="0"/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6444208" y="5642"/>
            <a:ext cx="2729552" cy="68872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病人手术区的消毒</a:t>
            </a:r>
            <a:endParaRPr lang="zh-CN" altLang="en-US" sz="2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0" y="4973166"/>
            <a:ext cx="9173760" cy="170334"/>
          </a:xfrm>
          <a:prstGeom prst="rect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179512" y="843558"/>
            <a:ext cx="2499289" cy="4129608"/>
            <a:chOff x="179512" y="843558"/>
            <a:chExt cx="2499289" cy="4129608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0" r="6353" b="45977"/>
            <a:stretch/>
          </p:blipFill>
          <p:spPr>
            <a:xfrm>
              <a:off x="179512" y="843558"/>
              <a:ext cx="2084916" cy="2159768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52583" y="2273230"/>
              <a:ext cx="2026218" cy="2699936"/>
            </a:xfrm>
            <a:prstGeom prst="rect">
              <a:avLst/>
            </a:prstGeom>
          </p:spPr>
        </p:pic>
      </p:grpSp>
      <p:sp>
        <p:nvSpPr>
          <p:cNvPr id="19" name="任意多边形 18"/>
          <p:cNvSpPr/>
          <p:nvPr/>
        </p:nvSpPr>
        <p:spPr>
          <a:xfrm>
            <a:off x="3078184" y="1296821"/>
            <a:ext cx="864000" cy="864000"/>
          </a:xfrm>
          <a:custGeom>
            <a:avLst/>
            <a:gdLst>
              <a:gd name="connsiteX0" fmla="*/ 0 w 864000"/>
              <a:gd name="connsiteY0" fmla="*/ 0 h 864000"/>
              <a:gd name="connsiteX1" fmla="*/ 864000 w 864000"/>
              <a:gd name="connsiteY1" fmla="*/ 0 h 864000"/>
              <a:gd name="connsiteX2" fmla="*/ 864000 w 864000"/>
              <a:gd name="connsiteY2" fmla="*/ 261737 h 864000"/>
              <a:gd name="connsiteX3" fmla="*/ 751007 w 864000"/>
              <a:gd name="connsiteY3" fmla="*/ 261737 h 864000"/>
              <a:gd name="connsiteX4" fmla="*/ 751007 w 864000"/>
              <a:gd name="connsiteY4" fmla="*/ 112993 h 864000"/>
              <a:gd name="connsiteX5" fmla="*/ 112993 w 864000"/>
              <a:gd name="connsiteY5" fmla="*/ 112993 h 864000"/>
              <a:gd name="connsiteX6" fmla="*/ 112993 w 864000"/>
              <a:gd name="connsiteY6" fmla="*/ 751007 h 864000"/>
              <a:gd name="connsiteX7" fmla="*/ 246681 w 864000"/>
              <a:gd name="connsiteY7" fmla="*/ 751007 h 864000"/>
              <a:gd name="connsiteX8" fmla="*/ 246681 w 864000"/>
              <a:gd name="connsiteY8" fmla="*/ 864000 h 864000"/>
              <a:gd name="connsiteX9" fmla="*/ 0 w 864000"/>
              <a:gd name="connsiteY9" fmla="*/ 864000 h 8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64000" h="864000">
                <a:moveTo>
                  <a:pt x="0" y="0"/>
                </a:moveTo>
                <a:lnTo>
                  <a:pt x="864000" y="0"/>
                </a:lnTo>
                <a:lnTo>
                  <a:pt x="864000" y="261737"/>
                </a:lnTo>
                <a:lnTo>
                  <a:pt x="751007" y="261737"/>
                </a:lnTo>
                <a:lnTo>
                  <a:pt x="751007" y="112993"/>
                </a:lnTo>
                <a:lnTo>
                  <a:pt x="112993" y="112993"/>
                </a:lnTo>
                <a:lnTo>
                  <a:pt x="112993" y="751007"/>
                </a:lnTo>
                <a:lnTo>
                  <a:pt x="246681" y="751007"/>
                </a:lnTo>
                <a:lnTo>
                  <a:pt x="246681" y="864000"/>
                </a:lnTo>
                <a:lnTo>
                  <a:pt x="0" y="864000"/>
                </a:lnTo>
                <a:close/>
              </a:path>
            </a:pathLst>
          </a:cu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3347864" y="1626935"/>
            <a:ext cx="11521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目的</a:t>
            </a:r>
            <a:endParaRPr lang="zh-CN" alt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398096" y="1626935"/>
            <a:ext cx="5278360" cy="2312968"/>
          </a:xfrm>
          <a:prstGeom prst="rect">
            <a:avLst/>
          </a:prstGeom>
          <a:noFill/>
          <a:ln>
            <a:solidFill>
              <a:srgbClr val="00ACA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8"/>
          <p:cNvSpPr txBox="1"/>
          <p:nvPr/>
        </p:nvSpPr>
        <p:spPr>
          <a:xfrm>
            <a:off x="5124205" y="2532841"/>
            <a:ext cx="18261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拟作伤口处</a:t>
            </a:r>
            <a:endParaRPr lang="en-US" altLang="zh-CN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及其周围皮肤上的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876256" y="2427734"/>
            <a:ext cx="172354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6000" b="1" dirty="0">
                <a:solidFill>
                  <a:srgbClr val="007E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细菌</a:t>
            </a:r>
          </a:p>
        </p:txBody>
      </p:sp>
      <p:sp>
        <p:nvSpPr>
          <p:cNvPr id="21" name="矩形 20"/>
          <p:cNvSpPr/>
          <p:nvPr/>
        </p:nvSpPr>
        <p:spPr>
          <a:xfrm>
            <a:off x="3496523" y="2432363"/>
            <a:ext cx="172354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6000" b="1" dirty="0" smtClean="0">
                <a:solidFill>
                  <a:srgbClr val="007E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消灭</a:t>
            </a:r>
            <a:endParaRPr lang="zh-CN" altLang="en-US" sz="6000" b="1" dirty="0">
              <a:solidFill>
                <a:srgbClr val="007E7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940997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073" y="1462450"/>
            <a:ext cx="2669848" cy="3557572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5642"/>
            <a:ext cx="6444208" cy="688722"/>
          </a:xfrm>
          <a:prstGeom prst="rect">
            <a:avLst/>
          </a:prstGeom>
          <a:solidFill>
            <a:srgbClr val="00A2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899592" y="119171"/>
            <a:ext cx="4493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手术人员和病人手术区域的准备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323528" y="47163"/>
            <a:ext cx="553320" cy="553320"/>
            <a:chOff x="323528" y="267494"/>
            <a:chExt cx="553320" cy="553320"/>
          </a:xfrm>
        </p:grpSpPr>
        <p:sp>
          <p:nvSpPr>
            <p:cNvPr id="11" name="椭圆 10"/>
            <p:cNvSpPr/>
            <p:nvPr/>
          </p:nvSpPr>
          <p:spPr>
            <a:xfrm>
              <a:off x="323528" y="267494"/>
              <a:ext cx="553320" cy="55332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382213" y="323823"/>
              <a:ext cx="435949" cy="435949"/>
            </a:xfrm>
            <a:prstGeom prst="ellipse">
              <a:avLst/>
            </a:prstGeom>
            <a:solidFill>
              <a:srgbClr val="00968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zh-CN" altLang="en-US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ahoma" panose="020B0604030504040204" pitchFamily="34" charset="0"/>
                </a:rPr>
                <a:t>二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anose="020B0604030504040204" pitchFamily="34" charset="0"/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6444208" y="5642"/>
            <a:ext cx="2729552" cy="68872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病人手术区的消毒</a:t>
            </a:r>
            <a:endParaRPr lang="zh-CN" altLang="en-US" sz="2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0" y="4973166"/>
            <a:ext cx="9173760" cy="170334"/>
          </a:xfrm>
          <a:prstGeom prst="rect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任意多边形 18"/>
          <p:cNvSpPr/>
          <p:nvPr/>
        </p:nvSpPr>
        <p:spPr>
          <a:xfrm>
            <a:off x="467544" y="1131590"/>
            <a:ext cx="864000" cy="864000"/>
          </a:xfrm>
          <a:custGeom>
            <a:avLst/>
            <a:gdLst>
              <a:gd name="connsiteX0" fmla="*/ 0 w 864000"/>
              <a:gd name="connsiteY0" fmla="*/ 0 h 864000"/>
              <a:gd name="connsiteX1" fmla="*/ 864000 w 864000"/>
              <a:gd name="connsiteY1" fmla="*/ 0 h 864000"/>
              <a:gd name="connsiteX2" fmla="*/ 864000 w 864000"/>
              <a:gd name="connsiteY2" fmla="*/ 261737 h 864000"/>
              <a:gd name="connsiteX3" fmla="*/ 751007 w 864000"/>
              <a:gd name="connsiteY3" fmla="*/ 261737 h 864000"/>
              <a:gd name="connsiteX4" fmla="*/ 751007 w 864000"/>
              <a:gd name="connsiteY4" fmla="*/ 112993 h 864000"/>
              <a:gd name="connsiteX5" fmla="*/ 112993 w 864000"/>
              <a:gd name="connsiteY5" fmla="*/ 112993 h 864000"/>
              <a:gd name="connsiteX6" fmla="*/ 112993 w 864000"/>
              <a:gd name="connsiteY6" fmla="*/ 751007 h 864000"/>
              <a:gd name="connsiteX7" fmla="*/ 246681 w 864000"/>
              <a:gd name="connsiteY7" fmla="*/ 751007 h 864000"/>
              <a:gd name="connsiteX8" fmla="*/ 246681 w 864000"/>
              <a:gd name="connsiteY8" fmla="*/ 864000 h 864000"/>
              <a:gd name="connsiteX9" fmla="*/ 0 w 864000"/>
              <a:gd name="connsiteY9" fmla="*/ 864000 h 8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64000" h="864000">
                <a:moveTo>
                  <a:pt x="0" y="0"/>
                </a:moveTo>
                <a:lnTo>
                  <a:pt x="864000" y="0"/>
                </a:lnTo>
                <a:lnTo>
                  <a:pt x="864000" y="261737"/>
                </a:lnTo>
                <a:lnTo>
                  <a:pt x="751007" y="261737"/>
                </a:lnTo>
                <a:lnTo>
                  <a:pt x="751007" y="112993"/>
                </a:lnTo>
                <a:lnTo>
                  <a:pt x="112993" y="112993"/>
                </a:lnTo>
                <a:lnTo>
                  <a:pt x="112993" y="751007"/>
                </a:lnTo>
                <a:lnTo>
                  <a:pt x="246681" y="751007"/>
                </a:lnTo>
                <a:lnTo>
                  <a:pt x="246681" y="864000"/>
                </a:lnTo>
                <a:lnTo>
                  <a:pt x="0" y="864000"/>
                </a:lnTo>
                <a:close/>
              </a:path>
            </a:pathLst>
          </a:cu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737224" y="1461704"/>
            <a:ext cx="11521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步骤</a:t>
            </a:r>
          </a:p>
        </p:txBody>
      </p:sp>
      <p:sp>
        <p:nvSpPr>
          <p:cNvPr id="8" name="矩形 7"/>
          <p:cNvSpPr/>
          <p:nvPr/>
        </p:nvSpPr>
        <p:spPr>
          <a:xfrm>
            <a:off x="787455" y="1461704"/>
            <a:ext cx="5591617" cy="2312968"/>
          </a:xfrm>
          <a:prstGeom prst="rect">
            <a:avLst/>
          </a:prstGeom>
          <a:noFill/>
          <a:ln>
            <a:solidFill>
              <a:srgbClr val="00ACA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8"/>
          <p:cNvSpPr txBox="1"/>
          <p:nvPr/>
        </p:nvSpPr>
        <p:spPr>
          <a:xfrm>
            <a:off x="785795" y="2211710"/>
            <a:ext cx="5370381" cy="7875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擦拭去皮肤油脂，可先用汽油或松节油擦拭</a:t>
            </a:r>
            <a:endParaRPr lang="en-US" altLang="zh-CN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2.5%~3%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碘酊涂擦皮肤，干后以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70%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酒精涂擦两遍</a:t>
            </a:r>
            <a:endParaRPr lang="en-US" altLang="zh-CN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086109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5642"/>
            <a:ext cx="6444208" cy="688722"/>
          </a:xfrm>
          <a:prstGeom prst="rect">
            <a:avLst/>
          </a:prstGeom>
          <a:solidFill>
            <a:srgbClr val="00A2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899592" y="119171"/>
            <a:ext cx="4493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手术人员和病人手术区域的准备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323528" y="47163"/>
            <a:ext cx="553320" cy="553320"/>
            <a:chOff x="323528" y="267494"/>
            <a:chExt cx="553320" cy="553320"/>
          </a:xfrm>
        </p:grpSpPr>
        <p:sp>
          <p:nvSpPr>
            <p:cNvPr id="11" name="椭圆 10"/>
            <p:cNvSpPr/>
            <p:nvPr/>
          </p:nvSpPr>
          <p:spPr>
            <a:xfrm>
              <a:off x="323528" y="267494"/>
              <a:ext cx="553320" cy="55332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382213" y="323823"/>
              <a:ext cx="435949" cy="435949"/>
            </a:xfrm>
            <a:prstGeom prst="ellipse">
              <a:avLst/>
            </a:prstGeom>
            <a:solidFill>
              <a:srgbClr val="00968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zh-CN" altLang="en-US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ahoma" panose="020B0604030504040204" pitchFamily="34" charset="0"/>
                </a:rPr>
                <a:t>二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anose="020B0604030504040204" pitchFamily="34" charset="0"/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6444208" y="5642"/>
            <a:ext cx="2729552" cy="68872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病人手术区的消毒</a:t>
            </a:r>
            <a:endParaRPr lang="zh-CN" altLang="en-US" sz="2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任意多边形 18"/>
          <p:cNvSpPr/>
          <p:nvPr/>
        </p:nvSpPr>
        <p:spPr>
          <a:xfrm>
            <a:off x="467544" y="1131590"/>
            <a:ext cx="864000" cy="864000"/>
          </a:xfrm>
          <a:custGeom>
            <a:avLst/>
            <a:gdLst>
              <a:gd name="connsiteX0" fmla="*/ 0 w 864000"/>
              <a:gd name="connsiteY0" fmla="*/ 0 h 864000"/>
              <a:gd name="connsiteX1" fmla="*/ 864000 w 864000"/>
              <a:gd name="connsiteY1" fmla="*/ 0 h 864000"/>
              <a:gd name="connsiteX2" fmla="*/ 864000 w 864000"/>
              <a:gd name="connsiteY2" fmla="*/ 261737 h 864000"/>
              <a:gd name="connsiteX3" fmla="*/ 751007 w 864000"/>
              <a:gd name="connsiteY3" fmla="*/ 261737 h 864000"/>
              <a:gd name="connsiteX4" fmla="*/ 751007 w 864000"/>
              <a:gd name="connsiteY4" fmla="*/ 112993 h 864000"/>
              <a:gd name="connsiteX5" fmla="*/ 112993 w 864000"/>
              <a:gd name="connsiteY5" fmla="*/ 112993 h 864000"/>
              <a:gd name="connsiteX6" fmla="*/ 112993 w 864000"/>
              <a:gd name="connsiteY6" fmla="*/ 751007 h 864000"/>
              <a:gd name="connsiteX7" fmla="*/ 246681 w 864000"/>
              <a:gd name="connsiteY7" fmla="*/ 751007 h 864000"/>
              <a:gd name="connsiteX8" fmla="*/ 246681 w 864000"/>
              <a:gd name="connsiteY8" fmla="*/ 864000 h 864000"/>
              <a:gd name="connsiteX9" fmla="*/ 0 w 864000"/>
              <a:gd name="connsiteY9" fmla="*/ 864000 h 8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64000" h="864000">
                <a:moveTo>
                  <a:pt x="0" y="0"/>
                </a:moveTo>
                <a:lnTo>
                  <a:pt x="864000" y="0"/>
                </a:lnTo>
                <a:lnTo>
                  <a:pt x="864000" y="261737"/>
                </a:lnTo>
                <a:lnTo>
                  <a:pt x="751007" y="261737"/>
                </a:lnTo>
                <a:lnTo>
                  <a:pt x="751007" y="112993"/>
                </a:lnTo>
                <a:lnTo>
                  <a:pt x="112993" y="112993"/>
                </a:lnTo>
                <a:lnTo>
                  <a:pt x="112993" y="751007"/>
                </a:lnTo>
                <a:lnTo>
                  <a:pt x="246681" y="751007"/>
                </a:lnTo>
                <a:lnTo>
                  <a:pt x="246681" y="864000"/>
                </a:lnTo>
                <a:lnTo>
                  <a:pt x="0" y="864000"/>
                </a:lnTo>
                <a:close/>
              </a:path>
            </a:pathLst>
          </a:cu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737224" y="1461704"/>
            <a:ext cx="18905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注意事项</a:t>
            </a:r>
            <a:endParaRPr lang="zh-CN" alt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87455" y="1461704"/>
            <a:ext cx="7961009" cy="2312968"/>
          </a:xfrm>
          <a:prstGeom prst="rect">
            <a:avLst/>
          </a:prstGeom>
          <a:noFill/>
          <a:ln>
            <a:solidFill>
              <a:srgbClr val="00ACA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8"/>
          <p:cNvSpPr txBox="1"/>
          <p:nvPr/>
        </p:nvSpPr>
        <p:spPr>
          <a:xfrm>
            <a:off x="855692" y="2211710"/>
            <a:ext cx="56605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涂擦药液应由手术区中心部向四周涂擦，</a:t>
            </a:r>
            <a:r>
              <a:rPr lang="zh-CN" altLang="en-US" sz="1600" b="1" dirty="0" smtClean="0">
                <a:solidFill>
                  <a:srgbClr val="00AC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不应折返涂擦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手术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区皮肤消毒范围要包括手术切口周围</a:t>
            </a:r>
            <a:r>
              <a:rPr lang="en-US" altLang="zh-CN" sz="1600" b="1" dirty="0" smtClean="0">
                <a:solidFill>
                  <a:srgbClr val="00AC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15cm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区域。</a:t>
            </a:r>
            <a:endParaRPr lang="en-US" altLang="zh-CN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234" y="2120620"/>
            <a:ext cx="2932470" cy="3907514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0" y="4973166"/>
            <a:ext cx="9173760" cy="170334"/>
          </a:xfrm>
          <a:prstGeom prst="rect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19701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0" b="3499"/>
          <a:stretch/>
        </p:blipFill>
        <p:spPr>
          <a:xfrm>
            <a:off x="0" y="18832"/>
            <a:ext cx="9144000" cy="51452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35696" y="1059582"/>
            <a:ext cx="326243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0" b="1" dirty="0">
                <a:solidFill>
                  <a:srgbClr val="00AC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消毒</a:t>
            </a:r>
            <a:r>
              <a:rPr lang="zh-CN" altLang="en-US" sz="8000" b="1" dirty="0" smtClean="0">
                <a:solidFill>
                  <a:srgbClr val="00AC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endParaRPr lang="zh-CN" altLang="en-US" sz="8000" b="1" dirty="0">
              <a:solidFill>
                <a:srgbClr val="00ACA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891723" y="2427801"/>
            <a:ext cx="441659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杀死病原微生物和其他有害物生物</a:t>
            </a:r>
            <a:endParaRPr lang="zh-CN" altLang="en-US" sz="2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4397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5642"/>
            <a:ext cx="6444208" cy="688722"/>
          </a:xfrm>
          <a:prstGeom prst="rect">
            <a:avLst/>
          </a:prstGeom>
          <a:solidFill>
            <a:srgbClr val="00A2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899592" y="119171"/>
            <a:ext cx="4493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手术人员和病人手术区域的准备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323528" y="47163"/>
            <a:ext cx="553320" cy="553320"/>
            <a:chOff x="323528" y="267494"/>
            <a:chExt cx="553320" cy="553320"/>
          </a:xfrm>
        </p:grpSpPr>
        <p:sp>
          <p:nvSpPr>
            <p:cNvPr id="11" name="椭圆 10"/>
            <p:cNvSpPr/>
            <p:nvPr/>
          </p:nvSpPr>
          <p:spPr>
            <a:xfrm>
              <a:off x="323528" y="267494"/>
              <a:ext cx="553320" cy="55332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382213" y="323823"/>
              <a:ext cx="435949" cy="435949"/>
            </a:xfrm>
            <a:prstGeom prst="ellipse">
              <a:avLst/>
            </a:prstGeom>
            <a:solidFill>
              <a:srgbClr val="00968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zh-CN" altLang="en-US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ahoma" panose="020B0604030504040204" pitchFamily="34" charset="0"/>
                </a:rPr>
                <a:t>二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anose="020B0604030504040204" pitchFamily="34" charset="0"/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6444208" y="5642"/>
            <a:ext cx="2729552" cy="68872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病人手术区的</a:t>
            </a:r>
            <a:r>
              <a:rPr lang="zh-CN" altLang="en-US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铺巾</a:t>
            </a:r>
          </a:p>
        </p:txBody>
      </p:sp>
      <p:sp>
        <p:nvSpPr>
          <p:cNvPr id="17" name="矩形 16"/>
          <p:cNvSpPr/>
          <p:nvPr/>
        </p:nvSpPr>
        <p:spPr>
          <a:xfrm>
            <a:off x="0" y="4973166"/>
            <a:ext cx="9173760" cy="170334"/>
          </a:xfrm>
          <a:prstGeom prst="rect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539552" y="1851670"/>
            <a:ext cx="7920880" cy="1289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先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铺铺巾者对面一侧，再铺会阴侧，再铺头侧，最后铺靠近铺巾者一侧，然后用巾钳夹住无菌巾之交叉处固定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若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铺巾完毕后要修正某一铺巾只能由手术区向外移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635684" y="987574"/>
            <a:ext cx="1963271" cy="836035"/>
            <a:chOff x="635684" y="987574"/>
            <a:chExt cx="1963271" cy="836035"/>
          </a:xfrm>
        </p:grpSpPr>
        <p:sp>
          <p:nvSpPr>
            <p:cNvPr id="21" name="任意多边形 20"/>
            <p:cNvSpPr/>
            <p:nvPr/>
          </p:nvSpPr>
          <p:spPr>
            <a:xfrm>
              <a:off x="635684" y="987574"/>
              <a:ext cx="1963271" cy="836035"/>
            </a:xfrm>
            <a:custGeom>
              <a:avLst/>
              <a:gdLst>
                <a:gd name="connsiteX0" fmla="*/ 0 w 1963271"/>
                <a:gd name="connsiteY0" fmla="*/ 0 h 1672070"/>
                <a:gd name="connsiteX1" fmla="*/ 1963271 w 1963271"/>
                <a:gd name="connsiteY1" fmla="*/ 0 h 1672070"/>
                <a:gd name="connsiteX2" fmla="*/ 1963271 w 1963271"/>
                <a:gd name="connsiteY2" fmla="*/ 1358153 h 1672070"/>
                <a:gd name="connsiteX3" fmla="*/ 1140337 w 1963271"/>
                <a:gd name="connsiteY3" fmla="*/ 1358153 h 1672070"/>
                <a:gd name="connsiteX4" fmla="*/ 981635 w 1963271"/>
                <a:gd name="connsiteY4" fmla="*/ 1672070 h 1672070"/>
                <a:gd name="connsiteX5" fmla="*/ 822932 w 1963271"/>
                <a:gd name="connsiteY5" fmla="*/ 1358153 h 1672070"/>
                <a:gd name="connsiteX6" fmla="*/ 0 w 1963271"/>
                <a:gd name="connsiteY6" fmla="*/ 1358153 h 16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63271" h="1672070">
                  <a:moveTo>
                    <a:pt x="0" y="0"/>
                  </a:moveTo>
                  <a:lnTo>
                    <a:pt x="1963271" y="0"/>
                  </a:lnTo>
                  <a:lnTo>
                    <a:pt x="1963271" y="1358153"/>
                  </a:lnTo>
                  <a:lnTo>
                    <a:pt x="1140337" y="1358153"/>
                  </a:lnTo>
                  <a:lnTo>
                    <a:pt x="981635" y="1672070"/>
                  </a:lnTo>
                  <a:lnTo>
                    <a:pt x="822932" y="1358153"/>
                  </a:lnTo>
                  <a:lnTo>
                    <a:pt x="0" y="1358153"/>
                  </a:lnTo>
                  <a:close/>
                </a:path>
              </a:pathLst>
            </a:custGeom>
            <a:solidFill>
              <a:srgbClr val="00AC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806842" y="1058570"/>
              <a:ext cx="162095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铺巾顺序</a:t>
              </a:r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44208" y="2355726"/>
            <a:ext cx="3024336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023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5642"/>
            <a:ext cx="6444208" cy="688722"/>
          </a:xfrm>
          <a:prstGeom prst="rect">
            <a:avLst/>
          </a:prstGeom>
          <a:solidFill>
            <a:srgbClr val="00A2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899592" y="119171"/>
            <a:ext cx="4493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手术人员和病人手术区域的准备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323528" y="47163"/>
            <a:ext cx="553320" cy="553320"/>
            <a:chOff x="323528" y="267494"/>
            <a:chExt cx="553320" cy="553320"/>
          </a:xfrm>
        </p:grpSpPr>
        <p:sp>
          <p:nvSpPr>
            <p:cNvPr id="11" name="椭圆 10"/>
            <p:cNvSpPr/>
            <p:nvPr/>
          </p:nvSpPr>
          <p:spPr>
            <a:xfrm>
              <a:off x="323528" y="267494"/>
              <a:ext cx="553320" cy="55332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382213" y="323823"/>
              <a:ext cx="435949" cy="435949"/>
            </a:xfrm>
            <a:prstGeom prst="ellipse">
              <a:avLst/>
            </a:prstGeom>
            <a:solidFill>
              <a:srgbClr val="00968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zh-CN" altLang="en-US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ahoma" panose="020B0604030504040204" pitchFamily="34" charset="0"/>
                </a:rPr>
                <a:t>二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anose="020B0604030504040204" pitchFamily="34" charset="0"/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6444208" y="5642"/>
            <a:ext cx="2729552" cy="68872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病人手术区的</a:t>
            </a:r>
            <a:r>
              <a:rPr lang="zh-CN" altLang="en-US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铺巾</a:t>
            </a:r>
          </a:p>
        </p:txBody>
      </p:sp>
      <p:sp>
        <p:nvSpPr>
          <p:cNvPr id="17" name="矩形 16"/>
          <p:cNvSpPr/>
          <p:nvPr/>
        </p:nvSpPr>
        <p:spPr>
          <a:xfrm>
            <a:off x="0" y="4973166"/>
            <a:ext cx="9173760" cy="170334"/>
          </a:xfrm>
          <a:prstGeom prst="rect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635684" y="987574"/>
            <a:ext cx="1963271" cy="836035"/>
            <a:chOff x="635684" y="987574"/>
            <a:chExt cx="1963271" cy="836035"/>
          </a:xfrm>
        </p:grpSpPr>
        <p:sp>
          <p:nvSpPr>
            <p:cNvPr id="21" name="任意多边形 20"/>
            <p:cNvSpPr/>
            <p:nvPr/>
          </p:nvSpPr>
          <p:spPr>
            <a:xfrm>
              <a:off x="635684" y="987574"/>
              <a:ext cx="1963271" cy="836035"/>
            </a:xfrm>
            <a:custGeom>
              <a:avLst/>
              <a:gdLst>
                <a:gd name="connsiteX0" fmla="*/ 0 w 1963271"/>
                <a:gd name="connsiteY0" fmla="*/ 0 h 1672070"/>
                <a:gd name="connsiteX1" fmla="*/ 1963271 w 1963271"/>
                <a:gd name="connsiteY1" fmla="*/ 0 h 1672070"/>
                <a:gd name="connsiteX2" fmla="*/ 1963271 w 1963271"/>
                <a:gd name="connsiteY2" fmla="*/ 1358153 h 1672070"/>
                <a:gd name="connsiteX3" fmla="*/ 1140337 w 1963271"/>
                <a:gd name="connsiteY3" fmla="*/ 1358153 h 1672070"/>
                <a:gd name="connsiteX4" fmla="*/ 981635 w 1963271"/>
                <a:gd name="connsiteY4" fmla="*/ 1672070 h 1672070"/>
                <a:gd name="connsiteX5" fmla="*/ 822932 w 1963271"/>
                <a:gd name="connsiteY5" fmla="*/ 1358153 h 1672070"/>
                <a:gd name="connsiteX6" fmla="*/ 0 w 1963271"/>
                <a:gd name="connsiteY6" fmla="*/ 1358153 h 16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63271" h="1672070">
                  <a:moveTo>
                    <a:pt x="0" y="0"/>
                  </a:moveTo>
                  <a:lnTo>
                    <a:pt x="1963271" y="0"/>
                  </a:lnTo>
                  <a:lnTo>
                    <a:pt x="1963271" y="1358153"/>
                  </a:lnTo>
                  <a:lnTo>
                    <a:pt x="1140337" y="1358153"/>
                  </a:lnTo>
                  <a:lnTo>
                    <a:pt x="981635" y="1672070"/>
                  </a:lnTo>
                  <a:lnTo>
                    <a:pt x="822932" y="1358153"/>
                  </a:lnTo>
                  <a:lnTo>
                    <a:pt x="0" y="1358153"/>
                  </a:lnTo>
                  <a:close/>
                </a:path>
              </a:pathLst>
            </a:custGeom>
            <a:solidFill>
              <a:srgbClr val="00AC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806844" y="1059582"/>
              <a:ext cx="162095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注意事项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485080" y="1853629"/>
            <a:ext cx="8407400" cy="2950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11276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5642"/>
            <a:ext cx="6444208" cy="688722"/>
          </a:xfrm>
          <a:prstGeom prst="rect">
            <a:avLst/>
          </a:prstGeom>
          <a:solidFill>
            <a:srgbClr val="00A2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899592" y="119171"/>
            <a:ext cx="4493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手术人员和病人手术区域的准备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323528" y="47163"/>
            <a:ext cx="553320" cy="553320"/>
            <a:chOff x="323528" y="267494"/>
            <a:chExt cx="553320" cy="553320"/>
          </a:xfrm>
        </p:grpSpPr>
        <p:sp>
          <p:nvSpPr>
            <p:cNvPr id="11" name="椭圆 10"/>
            <p:cNvSpPr/>
            <p:nvPr/>
          </p:nvSpPr>
          <p:spPr>
            <a:xfrm>
              <a:off x="323528" y="267494"/>
              <a:ext cx="553320" cy="55332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382213" y="323823"/>
              <a:ext cx="435949" cy="435949"/>
            </a:xfrm>
            <a:prstGeom prst="ellipse">
              <a:avLst/>
            </a:prstGeom>
            <a:solidFill>
              <a:srgbClr val="00968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zh-CN" altLang="en-US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ahoma" panose="020B0604030504040204" pitchFamily="34" charset="0"/>
                </a:rPr>
                <a:t>二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anose="020B0604030504040204" pitchFamily="34" charset="0"/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6444208" y="5642"/>
            <a:ext cx="2729552" cy="68872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病人手术区的</a:t>
            </a:r>
            <a:r>
              <a:rPr lang="zh-CN" altLang="en-US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铺巾</a:t>
            </a:r>
          </a:p>
        </p:txBody>
      </p:sp>
      <p:sp>
        <p:nvSpPr>
          <p:cNvPr id="17" name="矩形 16"/>
          <p:cNvSpPr/>
          <p:nvPr/>
        </p:nvSpPr>
        <p:spPr>
          <a:xfrm>
            <a:off x="0" y="4973166"/>
            <a:ext cx="9173760" cy="170334"/>
          </a:xfrm>
          <a:prstGeom prst="rect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485080" y="1923678"/>
            <a:ext cx="8407400" cy="2950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组合 18"/>
          <p:cNvGrpSpPr/>
          <p:nvPr/>
        </p:nvGrpSpPr>
        <p:grpSpPr>
          <a:xfrm>
            <a:off x="635684" y="987574"/>
            <a:ext cx="1963271" cy="836035"/>
            <a:chOff x="635684" y="987574"/>
            <a:chExt cx="1963271" cy="836035"/>
          </a:xfrm>
        </p:grpSpPr>
        <p:sp>
          <p:nvSpPr>
            <p:cNvPr id="20" name="任意多边形 19"/>
            <p:cNvSpPr/>
            <p:nvPr/>
          </p:nvSpPr>
          <p:spPr>
            <a:xfrm>
              <a:off x="635684" y="987574"/>
              <a:ext cx="1963271" cy="836035"/>
            </a:xfrm>
            <a:custGeom>
              <a:avLst/>
              <a:gdLst>
                <a:gd name="connsiteX0" fmla="*/ 0 w 1963271"/>
                <a:gd name="connsiteY0" fmla="*/ 0 h 1672070"/>
                <a:gd name="connsiteX1" fmla="*/ 1963271 w 1963271"/>
                <a:gd name="connsiteY1" fmla="*/ 0 h 1672070"/>
                <a:gd name="connsiteX2" fmla="*/ 1963271 w 1963271"/>
                <a:gd name="connsiteY2" fmla="*/ 1358153 h 1672070"/>
                <a:gd name="connsiteX3" fmla="*/ 1140337 w 1963271"/>
                <a:gd name="connsiteY3" fmla="*/ 1358153 h 1672070"/>
                <a:gd name="connsiteX4" fmla="*/ 981635 w 1963271"/>
                <a:gd name="connsiteY4" fmla="*/ 1672070 h 1672070"/>
                <a:gd name="connsiteX5" fmla="*/ 822932 w 1963271"/>
                <a:gd name="connsiteY5" fmla="*/ 1358153 h 1672070"/>
                <a:gd name="connsiteX6" fmla="*/ 0 w 1963271"/>
                <a:gd name="connsiteY6" fmla="*/ 1358153 h 16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63271" h="1672070">
                  <a:moveTo>
                    <a:pt x="0" y="0"/>
                  </a:moveTo>
                  <a:lnTo>
                    <a:pt x="1963271" y="0"/>
                  </a:lnTo>
                  <a:lnTo>
                    <a:pt x="1963271" y="1358153"/>
                  </a:lnTo>
                  <a:lnTo>
                    <a:pt x="1140337" y="1358153"/>
                  </a:lnTo>
                  <a:lnTo>
                    <a:pt x="981635" y="1672070"/>
                  </a:lnTo>
                  <a:lnTo>
                    <a:pt x="822932" y="1358153"/>
                  </a:lnTo>
                  <a:lnTo>
                    <a:pt x="0" y="1358153"/>
                  </a:lnTo>
                  <a:close/>
                </a:path>
              </a:pathLst>
            </a:custGeom>
            <a:solidFill>
              <a:srgbClr val="00AC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806844" y="1059582"/>
              <a:ext cx="162095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注意事项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01531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 flipH="1">
            <a:off x="0" y="1476836"/>
            <a:ext cx="395536" cy="19442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3207098" y="1476836"/>
            <a:ext cx="5936901" cy="1944216"/>
          </a:xfrm>
          <a:prstGeom prst="rect">
            <a:avLst/>
          </a:prstGeom>
          <a:solidFill>
            <a:srgbClr val="0096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 flipH="1">
            <a:off x="815339" y="1481053"/>
            <a:ext cx="112065" cy="194421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 flipH="1">
            <a:off x="467544" y="1481053"/>
            <a:ext cx="266425" cy="194421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3275856" y="2167865"/>
            <a:ext cx="35189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手术进行</a:t>
            </a:r>
            <a:r>
              <a:rPr lang="zh-CN" altLang="en-US" sz="2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中的无菌原则</a:t>
            </a:r>
            <a:endParaRPr lang="zh-CN" altLang="en-US" sz="2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75856" y="2732316"/>
            <a:ext cx="5454659" cy="700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着重掌握手术衣的无菌地带、人员调位、器械清点</a:t>
            </a:r>
            <a:r>
              <a:rPr lang="zh-CN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核查</a:t>
            </a:r>
            <a:endParaRPr lang="en-US" altLang="zh-CN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及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减少污染的注意事项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75856" y="1554927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ln w="19050">
                  <a:noFill/>
                </a:ln>
                <a:solidFill>
                  <a:srgbClr val="FFFF00"/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第三节</a:t>
            </a:r>
            <a:endParaRPr lang="zh-CN" altLang="en-US" sz="3600" b="1" dirty="0">
              <a:ln w="19050">
                <a:noFill/>
              </a:ln>
              <a:solidFill>
                <a:srgbClr val="FFFF00"/>
              </a:solidFill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2" r="16978" b="6150"/>
          <a:stretch/>
        </p:blipFill>
        <p:spPr>
          <a:xfrm>
            <a:off x="1058258" y="1476836"/>
            <a:ext cx="2001574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81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37"/>
          <a:stretch/>
        </p:blipFill>
        <p:spPr>
          <a:xfrm>
            <a:off x="-202438" y="-737013"/>
            <a:ext cx="9454957" cy="6693139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-32657" y="1347614"/>
            <a:ext cx="9285175" cy="2160240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323528" y="1432906"/>
            <a:ext cx="8064896" cy="1930932"/>
            <a:chOff x="323528" y="1048307"/>
            <a:chExt cx="8064896" cy="1930932"/>
          </a:xfrm>
        </p:grpSpPr>
        <p:sp>
          <p:nvSpPr>
            <p:cNvPr id="3" name="矩形 2"/>
            <p:cNvSpPr/>
            <p:nvPr/>
          </p:nvSpPr>
          <p:spPr>
            <a:xfrm>
              <a:off x="323528" y="1640411"/>
              <a:ext cx="8064896" cy="13388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在</a:t>
              </a: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手术进行中，如果无菌环境受到污染，会引起伤口感染的可能，有时可能使手术失败，甚至影响病人的生命。这个所有参加手术的人员必须认真执行的规章，即称无菌操作规则，如发现有人违反时，必须立刻纠正。</a:t>
              </a:r>
              <a:endPara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11560" y="1048307"/>
              <a:ext cx="12961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4000" b="1" dirty="0" smtClean="0">
                  <a:solidFill>
                    <a:srgbClr val="00ACA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综述</a:t>
              </a:r>
              <a:endParaRPr lang="zh-CN" altLang="en-US" sz="4000" b="1" dirty="0">
                <a:solidFill>
                  <a:srgbClr val="00ACA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5" name="矩形 14"/>
          <p:cNvSpPr/>
          <p:nvPr/>
        </p:nvSpPr>
        <p:spPr>
          <a:xfrm>
            <a:off x="467544" y="1558249"/>
            <a:ext cx="144016" cy="457200"/>
          </a:xfrm>
          <a:prstGeom prst="rect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0397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5642"/>
            <a:ext cx="6444208" cy="688722"/>
          </a:xfrm>
          <a:prstGeom prst="rect">
            <a:avLst/>
          </a:prstGeom>
          <a:solidFill>
            <a:srgbClr val="00A2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899592" y="119171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手术进行中的无菌原则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323528" y="47163"/>
            <a:ext cx="553320" cy="553320"/>
            <a:chOff x="323528" y="267494"/>
            <a:chExt cx="553320" cy="553320"/>
          </a:xfrm>
        </p:grpSpPr>
        <p:sp>
          <p:nvSpPr>
            <p:cNvPr id="11" name="椭圆 10"/>
            <p:cNvSpPr/>
            <p:nvPr/>
          </p:nvSpPr>
          <p:spPr>
            <a:xfrm>
              <a:off x="323528" y="267494"/>
              <a:ext cx="553320" cy="55332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382213" y="323823"/>
              <a:ext cx="435949" cy="435949"/>
            </a:xfrm>
            <a:prstGeom prst="ellipse">
              <a:avLst/>
            </a:prstGeom>
            <a:solidFill>
              <a:srgbClr val="00968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zh-CN" altLang="en-US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ahoma" panose="020B0604030504040204" pitchFamily="34" charset="0"/>
                </a:rPr>
                <a:t>三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anose="020B0604030504040204" pitchFamily="34" charset="0"/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6444208" y="5642"/>
            <a:ext cx="2729552" cy="68872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了解内容</a:t>
            </a:r>
            <a:endParaRPr lang="zh-CN" altLang="en-US" sz="2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0" y="4973166"/>
            <a:ext cx="9173760" cy="170334"/>
          </a:xfrm>
          <a:prstGeom prst="rect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068"/>
          <a:stretch/>
        </p:blipFill>
        <p:spPr bwMode="auto">
          <a:xfrm>
            <a:off x="251520" y="915566"/>
            <a:ext cx="8705850" cy="3712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77547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5642"/>
            <a:ext cx="6444208" cy="688722"/>
          </a:xfrm>
          <a:prstGeom prst="rect">
            <a:avLst/>
          </a:prstGeom>
          <a:solidFill>
            <a:srgbClr val="00A2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899592" y="119171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手术进行中的无菌原则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323528" y="47163"/>
            <a:ext cx="553320" cy="553320"/>
            <a:chOff x="323528" y="267494"/>
            <a:chExt cx="553320" cy="553320"/>
          </a:xfrm>
        </p:grpSpPr>
        <p:sp>
          <p:nvSpPr>
            <p:cNvPr id="11" name="椭圆 10"/>
            <p:cNvSpPr/>
            <p:nvPr/>
          </p:nvSpPr>
          <p:spPr>
            <a:xfrm>
              <a:off x="323528" y="267494"/>
              <a:ext cx="553320" cy="55332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382213" y="323823"/>
              <a:ext cx="435949" cy="435949"/>
            </a:xfrm>
            <a:prstGeom prst="ellipse">
              <a:avLst/>
            </a:prstGeom>
            <a:solidFill>
              <a:srgbClr val="00968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zh-CN" altLang="en-US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ahoma" panose="020B0604030504040204" pitchFamily="34" charset="0"/>
                </a:rPr>
                <a:t>三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anose="020B0604030504040204" pitchFamily="34" charset="0"/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6444208" y="5642"/>
            <a:ext cx="2729552" cy="68872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了解内容</a:t>
            </a:r>
          </a:p>
        </p:txBody>
      </p:sp>
      <p:sp>
        <p:nvSpPr>
          <p:cNvPr id="17" name="矩形 16"/>
          <p:cNvSpPr/>
          <p:nvPr/>
        </p:nvSpPr>
        <p:spPr>
          <a:xfrm>
            <a:off x="0" y="4973166"/>
            <a:ext cx="9173760" cy="170334"/>
          </a:xfrm>
          <a:prstGeom prst="rect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78"/>
          <a:stretch/>
        </p:blipFill>
        <p:spPr bwMode="auto">
          <a:xfrm>
            <a:off x="237995" y="987574"/>
            <a:ext cx="8705850" cy="3154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91769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 flipH="1">
            <a:off x="0" y="1476836"/>
            <a:ext cx="395536" cy="19442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3207098" y="1476836"/>
            <a:ext cx="5936901" cy="1944216"/>
          </a:xfrm>
          <a:prstGeom prst="rect">
            <a:avLst/>
          </a:prstGeom>
          <a:solidFill>
            <a:srgbClr val="0096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 flipH="1">
            <a:off x="815339" y="1481053"/>
            <a:ext cx="112065" cy="194421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 flipH="1">
            <a:off x="467544" y="1481053"/>
            <a:ext cx="266425" cy="194421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3275856" y="2167865"/>
            <a:ext cx="21852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手术室的管理</a:t>
            </a:r>
            <a:endParaRPr lang="zh-CN" altLang="en-US" sz="2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75856" y="2732316"/>
            <a:ext cx="5454659" cy="377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着重掌握手术室清洁工作流程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75856" y="1554927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ln w="19050">
                  <a:noFill/>
                </a:ln>
                <a:solidFill>
                  <a:srgbClr val="FFFF00"/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第四节</a:t>
            </a:r>
            <a:endParaRPr lang="zh-CN" altLang="en-US" sz="3600" b="1" dirty="0">
              <a:ln w="19050">
                <a:noFill/>
              </a:ln>
              <a:solidFill>
                <a:srgbClr val="FFFF00"/>
              </a:solidFill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5" r="17557" b="11318"/>
          <a:stretch/>
        </p:blipFill>
        <p:spPr>
          <a:xfrm>
            <a:off x="1013451" y="1481053"/>
            <a:ext cx="2118389" cy="193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8052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6149424" y="1803469"/>
            <a:ext cx="2994576" cy="12003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3131840" y="1803468"/>
            <a:ext cx="3024336" cy="12003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1803468"/>
            <a:ext cx="3131840" cy="120032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0" y="5642"/>
            <a:ext cx="6444208" cy="688722"/>
          </a:xfrm>
          <a:prstGeom prst="rect">
            <a:avLst/>
          </a:prstGeom>
          <a:solidFill>
            <a:srgbClr val="00A2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899592" y="119171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手术室的管理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323528" y="47163"/>
            <a:ext cx="553320" cy="553320"/>
            <a:chOff x="323528" y="267494"/>
            <a:chExt cx="553320" cy="553320"/>
          </a:xfrm>
        </p:grpSpPr>
        <p:sp>
          <p:nvSpPr>
            <p:cNvPr id="11" name="椭圆 10"/>
            <p:cNvSpPr/>
            <p:nvPr/>
          </p:nvSpPr>
          <p:spPr>
            <a:xfrm>
              <a:off x="323528" y="267494"/>
              <a:ext cx="553320" cy="55332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382213" y="323823"/>
              <a:ext cx="435949" cy="435949"/>
            </a:xfrm>
            <a:prstGeom prst="ellipse">
              <a:avLst/>
            </a:prstGeom>
            <a:solidFill>
              <a:srgbClr val="00968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zh-CN" altLang="en-US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ahoma" panose="020B0604030504040204" pitchFamily="34" charset="0"/>
                </a:rPr>
                <a:t>四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anose="020B0604030504040204" pitchFamily="34" charset="0"/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6444208" y="5642"/>
            <a:ext cx="2729552" cy="68872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手术室清洁流程</a:t>
            </a:r>
            <a:endParaRPr lang="zh-CN" altLang="en-US" sz="2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0" y="4973166"/>
            <a:ext cx="9173760" cy="170334"/>
          </a:xfrm>
          <a:prstGeom prst="rect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extBox 2"/>
          <p:cNvSpPr txBox="1"/>
          <p:nvPr/>
        </p:nvSpPr>
        <p:spPr>
          <a:xfrm>
            <a:off x="611560" y="1803469"/>
            <a:ext cx="20313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b="1" dirty="0" smtClean="0">
                <a:solidFill>
                  <a:srgbClr val="00DED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严格</a:t>
            </a:r>
            <a:endParaRPr lang="zh-CN" altLang="en-US" sz="7200" b="1" dirty="0">
              <a:solidFill>
                <a:srgbClr val="00DED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71217" y="1803469"/>
            <a:ext cx="20313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b="1" dirty="0" smtClean="0">
                <a:solidFill>
                  <a:srgbClr val="00A2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严密</a:t>
            </a:r>
            <a:endParaRPr lang="zh-CN" altLang="en-US" sz="7200" b="1" dirty="0">
              <a:solidFill>
                <a:srgbClr val="00A29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57446" y="1803469"/>
            <a:ext cx="23070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b="1" dirty="0" smtClean="0">
                <a:solidFill>
                  <a:srgbClr val="007E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严查 </a:t>
            </a:r>
            <a:endParaRPr lang="zh-CN" altLang="en-US" sz="7200" b="1" dirty="0">
              <a:solidFill>
                <a:srgbClr val="007E7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76256" y="3961388"/>
            <a:ext cx="20088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具体流程见课本</a:t>
            </a:r>
            <a:r>
              <a:rPr lang="en-US" altLang="zh-CN" sz="16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P11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8536663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3207098" y="2499742"/>
            <a:ext cx="5936901" cy="1944216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185" y="2658552"/>
            <a:ext cx="5529263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677008"/>
            <a:ext cx="1470025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581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/>
          <p:cNvSpPr/>
          <p:nvPr/>
        </p:nvSpPr>
        <p:spPr>
          <a:xfrm>
            <a:off x="0" y="144016"/>
            <a:ext cx="9144000" cy="483518"/>
          </a:xfrm>
          <a:prstGeom prst="rect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0" y="0"/>
            <a:ext cx="9144000" cy="1440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0" y="627534"/>
            <a:ext cx="4572000" cy="45159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等腰三角形 30"/>
          <p:cNvSpPr/>
          <p:nvPr/>
        </p:nvSpPr>
        <p:spPr>
          <a:xfrm flipV="1">
            <a:off x="2100804" y="627534"/>
            <a:ext cx="370392" cy="319303"/>
          </a:xfrm>
          <a:prstGeom prst="triangle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TextBox 31"/>
          <p:cNvSpPr txBox="1"/>
          <p:nvPr/>
        </p:nvSpPr>
        <p:spPr>
          <a:xfrm>
            <a:off x="1619672" y="165869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物理方法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156176" y="195486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化学</a:t>
            </a:r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方法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等腰三角形 33"/>
          <p:cNvSpPr/>
          <p:nvPr/>
        </p:nvSpPr>
        <p:spPr>
          <a:xfrm flipV="1">
            <a:off x="6660232" y="627534"/>
            <a:ext cx="370392" cy="319303"/>
          </a:xfrm>
          <a:prstGeom prst="triangle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TextBox 34"/>
          <p:cNvSpPr txBox="1"/>
          <p:nvPr/>
        </p:nvSpPr>
        <p:spPr>
          <a:xfrm>
            <a:off x="251520" y="1131590"/>
            <a:ext cx="800219" cy="461665"/>
          </a:xfrm>
          <a:prstGeom prst="rect">
            <a:avLst/>
          </a:prstGeom>
          <a:solidFill>
            <a:srgbClr val="007E78"/>
          </a:solidFill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高温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420163" y="1131590"/>
            <a:ext cx="1107996" cy="461665"/>
          </a:xfrm>
          <a:prstGeom prst="rect">
            <a:avLst/>
          </a:prstGeom>
          <a:solidFill>
            <a:srgbClr val="00A29A"/>
          </a:solidFill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紫外线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868196" y="1131590"/>
            <a:ext cx="1415772" cy="461665"/>
          </a:xfrm>
          <a:prstGeom prst="rect">
            <a:avLst/>
          </a:prstGeom>
          <a:solidFill>
            <a:srgbClr val="00A29A">
              <a:alpha val="73000"/>
            </a:srgbClr>
          </a:solidFill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电离辐射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6220" y="1851670"/>
            <a:ext cx="133882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dirty="0" smtClean="0">
                <a:solidFill>
                  <a:srgbClr val="007E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（最普遍）</a:t>
            </a:r>
            <a:endParaRPr lang="en-US" altLang="zh-CN" b="1" dirty="0" smtClean="0">
              <a:solidFill>
                <a:srgbClr val="007E7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手术器械</a:t>
            </a:r>
            <a:endParaRPr lang="en-US" altLang="zh-CN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手术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衣</a:t>
            </a:r>
            <a:endParaRPr lang="en-US" altLang="zh-CN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手术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巾</a:t>
            </a:r>
            <a:endParaRPr lang="en-US" altLang="zh-CN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纱布</a:t>
            </a:r>
            <a:endParaRPr lang="en-US" altLang="zh-CN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盆罐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304747" y="1860892"/>
            <a:ext cx="1338828" cy="30008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dirty="0" smtClean="0">
                <a:solidFill>
                  <a:srgbClr val="007E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（药物）</a:t>
            </a:r>
            <a:endParaRPr lang="en-US" altLang="zh-CN" b="1" dirty="0" smtClean="0">
              <a:solidFill>
                <a:srgbClr val="007E7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一次性敷料</a:t>
            </a:r>
            <a:endParaRPr lang="en-US" altLang="zh-CN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注射器</a:t>
            </a:r>
            <a:endParaRPr lang="en-US" altLang="zh-CN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缝线</a:t>
            </a:r>
            <a:endParaRPr lang="en-US" altLang="zh-CN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抗生素</a:t>
            </a:r>
            <a:endParaRPr lang="en-US" altLang="zh-CN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维生素</a:t>
            </a:r>
            <a:endParaRPr lang="en-US" altLang="zh-CN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激素</a:t>
            </a:r>
            <a:endParaRPr lang="en-US" altLang="zh-CN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791252" y="1876815"/>
            <a:ext cx="1569660" cy="30008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dirty="0" smtClean="0">
                <a:solidFill>
                  <a:srgbClr val="007E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（空气灭菌）</a:t>
            </a:r>
            <a:endParaRPr lang="en-US" altLang="zh-CN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悬浮颗粒</a:t>
            </a:r>
            <a:endParaRPr lang="en-US" altLang="zh-CN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细菌</a:t>
            </a:r>
            <a:endParaRPr lang="en-US" altLang="zh-CN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真菌</a:t>
            </a:r>
            <a:endParaRPr lang="en-US" altLang="zh-CN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原体</a:t>
            </a:r>
            <a:endParaRPr lang="en-US" altLang="zh-CN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病毒</a:t>
            </a:r>
            <a:endParaRPr lang="en-US" altLang="zh-CN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endParaRPr lang="en-US" altLang="zh-CN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386734" y="1131589"/>
            <a:ext cx="2954655" cy="461665"/>
          </a:xfrm>
          <a:prstGeom prst="rect">
            <a:avLst/>
          </a:prstGeom>
          <a:solidFill>
            <a:srgbClr val="007E78"/>
          </a:solidFill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主要是化学用品消毒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004048" y="2130117"/>
            <a:ext cx="3745871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有些化学品比如说甲醛、环氧乙烷、戊二醛等可以消灭一切微生物。也可用于特殊手术器械消毒，手术人员手和手臂消毒，病人皮肤消毒，手术室空气消毒等。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4830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1059582"/>
            <a:ext cx="9143999" cy="2944782"/>
          </a:xfrm>
          <a:prstGeom prst="rect">
            <a:avLst/>
          </a:prstGeom>
          <a:solidFill>
            <a:srgbClr val="0096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720142" y="1131590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>
                <a:solidFill>
                  <a:schemeClr val="bg1"/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鸣谢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9181" y="1779662"/>
            <a:ext cx="8071291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所有图片素材均来源于网络和医学高校网站</a:t>
            </a:r>
            <a:endParaRPr lang="en-US" altLang="zh-CN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所有文本基于人民卫生出版社（第八版）外科学</a:t>
            </a:r>
            <a:endParaRPr lang="en-US" altLang="zh-CN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所有知识点参考并总结整理自医学高校和医学论坛</a:t>
            </a: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endParaRPr lang="en-US" altLang="zh-CN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请尊重版权，未经许可严禁商业用途</a:t>
            </a:r>
            <a:endParaRPr lang="en-US" altLang="zh-CN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2356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5000">
              <a:schemeClr val="bg1"/>
            </a:gs>
            <a:gs pos="0">
              <a:schemeClr val="bg1">
                <a:lumMod val="0"/>
                <a:lumOff val="100000"/>
              </a:schemeClr>
            </a:gs>
            <a:gs pos="100000">
              <a:schemeClr val="tx1">
                <a:lumMod val="50000"/>
                <a:lumOff val="50000"/>
                <a:alpha val="1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9" r="17512" b="8267"/>
          <a:stretch/>
        </p:blipFill>
        <p:spPr>
          <a:xfrm>
            <a:off x="0" y="6494"/>
            <a:ext cx="3347864" cy="513700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 flipH="1">
            <a:off x="3347864" y="0"/>
            <a:ext cx="139048" cy="5143500"/>
          </a:xfrm>
          <a:prstGeom prst="rect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连接符 5"/>
          <p:cNvCxnSpPr/>
          <p:nvPr/>
        </p:nvCxnSpPr>
        <p:spPr>
          <a:xfrm>
            <a:off x="4079649" y="-1"/>
            <a:ext cx="0" cy="5143501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椭圆 12"/>
          <p:cNvSpPr/>
          <p:nvPr/>
        </p:nvSpPr>
        <p:spPr>
          <a:xfrm>
            <a:off x="3635896" y="267494"/>
            <a:ext cx="887506" cy="887506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3730026" y="361645"/>
            <a:ext cx="699247" cy="699247"/>
          </a:xfrm>
          <a:prstGeom prst="ellipse">
            <a:avLst/>
          </a:prstGeom>
          <a:solidFill>
            <a:srgbClr val="00968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40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zh-CN" altLang="en-US" sz="4000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3635896" y="1563638"/>
            <a:ext cx="887506" cy="887506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3730026" y="1657789"/>
            <a:ext cx="699247" cy="699247"/>
          </a:xfrm>
          <a:prstGeom prst="ellipse">
            <a:avLst/>
          </a:prstGeom>
          <a:solidFill>
            <a:srgbClr val="00968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40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zh-CN" altLang="en-US" sz="4000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3635896" y="2787774"/>
            <a:ext cx="887506" cy="887506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3730026" y="2881925"/>
            <a:ext cx="699247" cy="699247"/>
          </a:xfrm>
          <a:prstGeom prst="ellipse">
            <a:avLst/>
          </a:prstGeom>
          <a:solidFill>
            <a:srgbClr val="00968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40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zh-CN" altLang="en-US" sz="4000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3635896" y="4011910"/>
            <a:ext cx="887506" cy="887506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3730026" y="4106061"/>
            <a:ext cx="699247" cy="699247"/>
          </a:xfrm>
          <a:prstGeom prst="ellipse">
            <a:avLst/>
          </a:prstGeom>
          <a:solidFill>
            <a:srgbClr val="00968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40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zh-CN" altLang="en-US" sz="4000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4008" y="339502"/>
            <a:ext cx="4108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rgbClr val="00968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手术器械、物品、敷料的灭菌、消毒法</a:t>
            </a:r>
            <a:endParaRPr lang="zh-CN" altLang="en-US" b="1" dirty="0">
              <a:solidFill>
                <a:srgbClr val="00968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0" y="267494"/>
            <a:ext cx="3347864" cy="823048"/>
          </a:xfrm>
          <a:prstGeom prst="rect">
            <a:avLst/>
          </a:prstGeom>
          <a:solidFill>
            <a:schemeClr val="tx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dirty="0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章节</a:t>
            </a:r>
            <a:r>
              <a:rPr lang="zh-CN" altLang="en-US" sz="4000" dirty="0" smtClean="0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目录</a:t>
            </a:r>
            <a:endParaRPr lang="zh-CN" altLang="en-US" sz="4000" dirty="0"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4008" y="1635646"/>
            <a:ext cx="341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rgbClr val="00968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手术人员和病人手术区域的准备</a:t>
            </a:r>
            <a:endParaRPr lang="zh-CN" altLang="en-US" b="1" dirty="0">
              <a:solidFill>
                <a:srgbClr val="00968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644008" y="2859782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rgbClr val="00968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手术进行中的无菌原则</a:t>
            </a:r>
            <a:endParaRPr lang="zh-CN" altLang="en-US" b="1" dirty="0">
              <a:solidFill>
                <a:srgbClr val="00968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4008" y="4083918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rgbClr val="00968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手术室的管理</a:t>
            </a:r>
            <a:endParaRPr lang="zh-CN" altLang="en-US" b="1" dirty="0">
              <a:solidFill>
                <a:srgbClr val="00968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685715" y="658815"/>
            <a:ext cx="40627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掌握高压蒸汽法、煮沸法、火烧法、药液浸泡法、甲醛蒸汽熏蒸法等五种灭菌方法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685715" y="1954959"/>
            <a:ext cx="40627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掌握手臂消毒法，无菌手套的佩戴及穿手术衣的方法；病人手术区的各项准备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685715" y="3197679"/>
            <a:ext cx="40627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着重掌握手术衣的无菌地带、人员调位、器械清点核查及减少污染的注意事项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690076" y="4349807"/>
            <a:ext cx="406274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着重掌握手术室清洁工作流程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4983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6" b="6070"/>
          <a:stretch/>
        </p:blipFill>
        <p:spPr>
          <a:xfrm rot="16200000">
            <a:off x="118257" y="1364676"/>
            <a:ext cx="4093878" cy="247558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 flipH="1">
            <a:off x="0" y="1476836"/>
            <a:ext cx="395536" cy="19442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3207098" y="1476836"/>
            <a:ext cx="5936901" cy="1944216"/>
          </a:xfrm>
          <a:prstGeom prst="rect">
            <a:avLst/>
          </a:prstGeom>
          <a:solidFill>
            <a:srgbClr val="0096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 flipH="1">
            <a:off x="815339" y="1481053"/>
            <a:ext cx="112065" cy="194421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 flipH="1">
            <a:off x="467544" y="1481053"/>
            <a:ext cx="266425" cy="194421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3275856" y="2167865"/>
            <a:ext cx="585288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手术器械、物品、敷料的灭菌、消毒法</a:t>
            </a:r>
            <a:endParaRPr lang="zh-CN" altLang="en-US" sz="2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75856" y="2732316"/>
            <a:ext cx="545465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高压蒸汽法、煮沸法、火烧法、药液浸泡法、甲醛蒸汽熏蒸法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75856" y="1554927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ln w="19050">
                  <a:noFill/>
                </a:ln>
                <a:solidFill>
                  <a:srgbClr val="FFFF00"/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第一节</a:t>
            </a:r>
            <a:endParaRPr lang="zh-CN" altLang="en-US" sz="3600" b="1" dirty="0">
              <a:ln w="19050">
                <a:noFill/>
              </a:ln>
              <a:solidFill>
                <a:srgbClr val="FFFF00"/>
              </a:solidFill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7798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39"/>
          <a:stretch/>
        </p:blipFill>
        <p:spPr>
          <a:xfrm>
            <a:off x="107504" y="483518"/>
            <a:ext cx="3191048" cy="3722352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5642"/>
            <a:ext cx="6444208" cy="688722"/>
          </a:xfrm>
          <a:prstGeom prst="rect">
            <a:avLst/>
          </a:prstGeom>
          <a:solidFill>
            <a:srgbClr val="00A2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899592" y="119171"/>
            <a:ext cx="5416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手术器械、物品、敷料的灭菌、消毒法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323528" y="47163"/>
            <a:ext cx="553320" cy="553320"/>
            <a:chOff x="323528" y="267494"/>
            <a:chExt cx="553320" cy="553320"/>
          </a:xfrm>
        </p:grpSpPr>
        <p:sp>
          <p:nvSpPr>
            <p:cNvPr id="11" name="椭圆 10"/>
            <p:cNvSpPr/>
            <p:nvPr/>
          </p:nvSpPr>
          <p:spPr>
            <a:xfrm>
              <a:off x="323528" y="267494"/>
              <a:ext cx="553320" cy="55332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382213" y="323823"/>
              <a:ext cx="435949" cy="435949"/>
            </a:xfrm>
            <a:prstGeom prst="ellipse">
              <a:avLst/>
            </a:prstGeom>
            <a:solidFill>
              <a:srgbClr val="00968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zh-CN" altLang="en-US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ahoma" panose="020B0604030504040204" pitchFamily="34" charset="0"/>
                </a:rPr>
                <a:t>一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anose="020B0604030504040204" pitchFamily="34" charset="0"/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6444208" y="5642"/>
            <a:ext cx="2729552" cy="68872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高压蒸汽法</a:t>
            </a:r>
            <a:endParaRPr lang="zh-CN" altLang="en-US" sz="2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64401" y="1338322"/>
            <a:ext cx="2723823" cy="369332"/>
          </a:xfrm>
          <a:prstGeom prst="rect">
            <a:avLst/>
          </a:prstGeom>
          <a:solidFill>
            <a:srgbClr val="007E78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下排气式高压蒸汽灭菌器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07905" y="1842085"/>
            <a:ext cx="518457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00968D"/>
              </a:buClr>
              <a:buFont typeface="Wingdings" panose="05000000000000000000" pitchFamily="2" charset="2"/>
              <a:buChar char="l"/>
            </a:pP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应用最为普遍的灭菌法，效果可靠</a:t>
            </a:r>
            <a:endParaRPr lang="en-US" altLang="zh-CN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Clr>
                <a:srgbClr val="00968D"/>
              </a:buClr>
              <a:buFont typeface="Wingdings" panose="05000000000000000000" pitchFamily="2" charset="2"/>
              <a:buChar char="l"/>
            </a:pP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国内目前多应用下排气式灭菌器</a:t>
            </a:r>
            <a:endParaRPr lang="en-US" altLang="zh-CN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Clr>
                <a:srgbClr val="00968D"/>
              </a:buClr>
              <a:buFont typeface="Wingdings" panose="05000000000000000000" pitchFamily="2" charset="2"/>
              <a:buChar char="l"/>
            </a:pP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蒸汽压力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altLang="zh-CN" b="1" dirty="0" smtClean="0">
                <a:solidFill>
                  <a:srgbClr val="00968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104.0~137.3kPa</a:t>
            </a:r>
            <a:r>
              <a:rPr lang="zh-CN" altLang="en-US" b="1" dirty="0" smtClean="0">
                <a:solidFill>
                  <a:srgbClr val="00968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b="1" dirty="0" smtClean="0">
                <a:solidFill>
                  <a:srgbClr val="00968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15~20lbf/in²</a:t>
            </a:r>
            <a:r>
              <a:rPr lang="zh-CN" altLang="en-US" b="1" dirty="0" smtClean="0">
                <a:solidFill>
                  <a:srgbClr val="00968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b="1" dirty="0" smtClean="0">
              <a:solidFill>
                <a:srgbClr val="00968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Clr>
                <a:srgbClr val="00968D"/>
              </a:buClr>
              <a:buFont typeface="Wingdings" panose="05000000000000000000" pitchFamily="2" charset="2"/>
              <a:buChar char="l"/>
            </a:pP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温度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  </a:t>
            </a:r>
            <a:r>
              <a:rPr lang="en-US" altLang="zh-CN" b="1" dirty="0" smtClean="0">
                <a:solidFill>
                  <a:srgbClr val="00968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121~126</a:t>
            </a:r>
            <a:r>
              <a:rPr lang="zh-CN" altLang="en-US" b="1" dirty="0" smtClean="0">
                <a:solidFill>
                  <a:srgbClr val="00968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℃</a:t>
            </a:r>
            <a:endParaRPr lang="en-US" altLang="zh-CN" b="1" dirty="0" smtClean="0">
              <a:solidFill>
                <a:srgbClr val="00968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Clr>
                <a:srgbClr val="00968D"/>
              </a:buClr>
              <a:buFont typeface="Wingdings" panose="05000000000000000000" pitchFamily="2" charset="2"/>
              <a:buChar char="l"/>
            </a:pP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时间</a:t>
            </a:r>
            <a:r>
              <a:rPr lang="zh-CN" altLang="en-US" b="1" dirty="0" smtClean="0">
                <a:solidFill>
                  <a:srgbClr val="00968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</a:t>
            </a:r>
            <a:r>
              <a:rPr lang="en-US" altLang="zh-CN" b="1" dirty="0" smtClean="0">
                <a:solidFill>
                  <a:srgbClr val="00968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30min</a:t>
            </a:r>
          </a:p>
          <a:p>
            <a:pPr algn="r">
              <a:lnSpc>
                <a:spcPct val="150000"/>
              </a:lnSpc>
              <a:buClr>
                <a:srgbClr val="00968D"/>
              </a:buClr>
            </a:pPr>
            <a:r>
              <a:rPr lang="zh-CN" altLang="en-US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（注意事项见课本</a:t>
            </a:r>
            <a:r>
              <a:rPr lang="en-US" altLang="zh-CN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P8</a:t>
            </a:r>
            <a:r>
              <a:rPr lang="zh-CN" altLang="en-US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0" y="4973166"/>
            <a:ext cx="9173760" cy="170334"/>
          </a:xfrm>
          <a:prstGeom prst="rect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092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75" y="1131590"/>
            <a:ext cx="3341308" cy="311298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5642"/>
            <a:ext cx="6444208" cy="688722"/>
          </a:xfrm>
          <a:prstGeom prst="rect">
            <a:avLst/>
          </a:prstGeom>
          <a:solidFill>
            <a:srgbClr val="00A2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899592" y="119171"/>
            <a:ext cx="5416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手术器械、物品、敷料的灭菌、消毒法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323528" y="47163"/>
            <a:ext cx="553320" cy="553320"/>
            <a:chOff x="323528" y="267494"/>
            <a:chExt cx="553320" cy="553320"/>
          </a:xfrm>
        </p:grpSpPr>
        <p:sp>
          <p:nvSpPr>
            <p:cNvPr id="11" name="椭圆 10"/>
            <p:cNvSpPr/>
            <p:nvPr/>
          </p:nvSpPr>
          <p:spPr>
            <a:xfrm>
              <a:off x="323528" y="267494"/>
              <a:ext cx="553320" cy="55332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382213" y="323823"/>
              <a:ext cx="435949" cy="435949"/>
            </a:xfrm>
            <a:prstGeom prst="ellipse">
              <a:avLst/>
            </a:prstGeom>
            <a:solidFill>
              <a:srgbClr val="00968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zh-CN" altLang="en-US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ahoma" panose="020B0604030504040204" pitchFamily="34" charset="0"/>
                </a:rPr>
                <a:t>一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anose="020B0604030504040204" pitchFamily="34" charset="0"/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6444208" y="5642"/>
            <a:ext cx="2729552" cy="68872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煮沸</a:t>
            </a:r>
            <a:r>
              <a:rPr lang="zh-CN" altLang="en-US" sz="24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法</a:t>
            </a:r>
            <a:endParaRPr lang="zh-CN" altLang="en-US" sz="2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22010" y="1338322"/>
            <a:ext cx="2262158" cy="369332"/>
          </a:xfrm>
          <a:prstGeom prst="rect">
            <a:avLst/>
          </a:prstGeom>
          <a:solidFill>
            <a:srgbClr val="007E78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煮沸灭菌器（小型）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07904" y="1842085"/>
            <a:ext cx="513986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00968D"/>
              </a:buClr>
              <a:buFont typeface="Wingdings" panose="05000000000000000000" pitchFamily="2" charset="2"/>
              <a:buChar char="l"/>
            </a:pPr>
            <a:r>
              <a:rPr lang="zh-CN" altLang="en-US" b="1" dirty="0" smtClean="0">
                <a:solidFill>
                  <a:srgbClr val="00968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主要适用于金属器械、玻璃制品、橡胶类物品</a:t>
            </a:r>
            <a:endParaRPr lang="en-US" altLang="zh-CN" b="1" dirty="0" smtClean="0">
              <a:solidFill>
                <a:srgbClr val="00968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Clr>
                <a:srgbClr val="00968D"/>
              </a:buClr>
              <a:buFont typeface="Wingdings" panose="05000000000000000000" pitchFamily="2" charset="2"/>
              <a:buChar char="l"/>
            </a:pPr>
            <a:r>
              <a:rPr lang="zh-CN" altLang="en-US" b="1" dirty="0">
                <a:solidFill>
                  <a:srgbClr val="00968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水</a:t>
            </a:r>
            <a:r>
              <a:rPr lang="zh-CN" altLang="en-US" b="1" dirty="0" smtClean="0">
                <a:solidFill>
                  <a:srgbClr val="00968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中煮沸至</a:t>
            </a:r>
            <a:r>
              <a:rPr lang="en-US" altLang="zh-CN" b="1" dirty="0" smtClean="0">
                <a:solidFill>
                  <a:srgbClr val="00968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</a:t>
            </a:r>
            <a:r>
              <a:rPr lang="zh-CN" altLang="en-US" b="1" dirty="0" smtClean="0">
                <a:solidFill>
                  <a:srgbClr val="00968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℃持续</a:t>
            </a:r>
            <a:r>
              <a:rPr lang="en-US" altLang="zh-CN" b="1" dirty="0" smtClean="0">
                <a:solidFill>
                  <a:srgbClr val="00968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15~20</a:t>
            </a:r>
            <a:r>
              <a:rPr lang="zh-CN" altLang="en-US" b="1" dirty="0" smtClean="0">
                <a:solidFill>
                  <a:srgbClr val="00968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分钟</a:t>
            </a:r>
            <a:endParaRPr lang="en-US" altLang="zh-CN" b="1" dirty="0" smtClean="0">
              <a:solidFill>
                <a:srgbClr val="00968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Clr>
                <a:srgbClr val="00968D"/>
              </a:buClr>
              <a:buFont typeface="Wingdings" panose="05000000000000000000" pitchFamily="2" charset="2"/>
              <a:buChar char="l"/>
            </a:pPr>
            <a:r>
              <a:rPr lang="zh-CN" altLang="en-US" b="1" dirty="0" smtClean="0">
                <a:solidFill>
                  <a:srgbClr val="00968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蒸汽压力  </a:t>
            </a:r>
            <a:r>
              <a:rPr lang="en-US" altLang="zh-CN" b="1" dirty="0" smtClean="0">
                <a:solidFill>
                  <a:srgbClr val="00968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127.5kPa</a:t>
            </a:r>
          </a:p>
          <a:p>
            <a:pPr marL="285750" indent="-285750">
              <a:lnSpc>
                <a:spcPct val="150000"/>
              </a:lnSpc>
              <a:buClr>
                <a:srgbClr val="00968D"/>
              </a:buClr>
              <a:buFont typeface="Wingdings" panose="05000000000000000000" pitchFamily="2" charset="2"/>
              <a:buChar char="l"/>
            </a:pPr>
            <a:r>
              <a:rPr lang="zh-CN" altLang="en-US" b="1" dirty="0" smtClean="0">
                <a:solidFill>
                  <a:srgbClr val="00968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内温度</a:t>
            </a:r>
            <a:r>
              <a:rPr lang="en-US" altLang="zh-CN" b="1" dirty="0">
                <a:solidFill>
                  <a:srgbClr val="00968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dirty="0" smtClean="0">
                <a:solidFill>
                  <a:srgbClr val="00968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124</a:t>
            </a:r>
            <a:r>
              <a:rPr lang="zh-CN" altLang="en-US" b="1" dirty="0" smtClean="0">
                <a:solidFill>
                  <a:srgbClr val="00968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℃左右</a:t>
            </a:r>
            <a:endParaRPr lang="en-US" altLang="zh-CN" b="1" dirty="0" smtClean="0">
              <a:solidFill>
                <a:srgbClr val="00968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Clr>
                <a:srgbClr val="00968D"/>
              </a:buClr>
              <a:buFont typeface="Wingdings" panose="05000000000000000000" pitchFamily="2" charset="2"/>
              <a:buChar char="l"/>
            </a:pPr>
            <a:r>
              <a:rPr lang="zh-CN" altLang="en-US" b="1" dirty="0" smtClean="0">
                <a:solidFill>
                  <a:srgbClr val="00968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时间         </a:t>
            </a:r>
            <a:r>
              <a:rPr lang="en-US" altLang="zh-CN" b="1" dirty="0" smtClean="0">
                <a:solidFill>
                  <a:srgbClr val="00968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b="1" dirty="0" smtClean="0">
                <a:solidFill>
                  <a:srgbClr val="00968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分钟</a:t>
            </a:r>
            <a:endParaRPr lang="en-US" altLang="zh-CN" b="1" dirty="0" smtClean="0">
              <a:solidFill>
                <a:srgbClr val="00968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50000"/>
              </a:lnSpc>
              <a:buClr>
                <a:srgbClr val="00968D"/>
              </a:buClr>
            </a:pPr>
            <a:r>
              <a:rPr lang="zh-CN" altLang="en-US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（注意事项见课本</a:t>
            </a:r>
            <a:r>
              <a:rPr lang="en-US" altLang="zh-CN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P8</a:t>
            </a:r>
            <a:r>
              <a:rPr lang="zh-CN" altLang="en-US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0" y="4973166"/>
            <a:ext cx="9173760" cy="170334"/>
          </a:xfrm>
          <a:prstGeom prst="rect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385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798</TotalTime>
  <Words>1908</Words>
  <Application>Microsoft Office PowerPoint</Application>
  <PresentationFormat>全屏显示(16:9)</PresentationFormat>
  <Paragraphs>299</Paragraphs>
  <Slides>50</Slides>
  <Notes>8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50</vt:i4>
      </vt:variant>
    </vt:vector>
  </HeadingPairs>
  <TitlesOfParts>
    <vt:vector size="51" baseType="lpstr"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www.pptbz.com</dc:title>
  <dc:creator>ppt宝藏</dc:creator>
  <cp:lastModifiedBy>User</cp:lastModifiedBy>
  <cp:revision>66</cp:revision>
  <dcterms:created xsi:type="dcterms:W3CDTF">2014-05-23T01:51:55Z</dcterms:created>
  <dcterms:modified xsi:type="dcterms:W3CDTF">2014-05-24T01:28:57Z</dcterms:modified>
</cp:coreProperties>
</file>