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4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5269" autoAdjust="0"/>
    <p:restoredTop sz="94660"/>
  </p:normalViewPr>
  <p:slideViewPr>
    <p:cSldViewPr>
      <p:cViewPr>
        <p:scale>
          <a:sx n="75" d="100"/>
          <a:sy n="75" d="100"/>
        </p:scale>
        <p:origin x="-1944" y="-1248"/>
      </p:cViewPr>
      <p:guideLst>
        <p:guide orient="horz" pos="1166"/>
        <p:guide orient="horz" pos="2981"/>
        <p:guide orient="horz" pos="2210"/>
        <p:guide orient="horz" pos="2709"/>
        <p:guide orient="horz" pos="259"/>
        <p:guide pos="528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4B56-615E-4004-98CD-995C3EF34DD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296A-47BC-4332-92FF-CE289748EC3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45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57365-53F8-425F-8C09-C8F53B93300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D2BA-1FD6-4C27-998E-65870FF0631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66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371D-39EC-4F5B-90BD-9807CE5F370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79B2-6EE3-445D-AB8F-6240C8D0FE9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53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3264-73A1-44F9-A534-EACD5179BD8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EF09-AC0A-4F1F-AC15-7C2488B6522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508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C453-9722-4E71-B837-6BB371D952F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6E56-1013-4538-A4BD-5911170E04C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3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F48E-205B-4F4E-872E-54CA7450A5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9951-3DA6-4C9E-8DED-67CCDC78037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434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F1EE-C6AA-4103-A45B-1755296AC6F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3C71-91BA-4CD5-BB8A-BE859B5A8AB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84B8-A151-45AB-9A8E-597F0AF2E5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8963-37EF-405B-9038-6003985BFE4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07D5-96AA-43DB-AC60-070FA483C63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9AAB-52D3-49EF-8417-9655D213902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29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349F-47E8-453E-B39E-5B5CB3FF7C0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6540-F343-41A3-8E98-E7540FDAC64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355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F66F-CA75-4DBC-8173-031F27C40F7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5937-5845-41F2-92DB-6D6020BD407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93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E880A0-2CCF-4CF3-AED7-3FDFBD9A4B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AC63D0-3764-4315-BDE4-A5B3ECC822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22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ptbz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07631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季度报告</a:t>
            </a:r>
            <a:endParaRPr lang="zh-CN" altLang="en-US" sz="66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6432" y="2571750"/>
            <a:ext cx="7632000" cy="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274" y="1857220"/>
            <a:ext cx="1963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业绩总结</a:t>
            </a:r>
            <a:endParaRPr lang="zh-CN" altLang="en-US" sz="2800">
              <a:solidFill>
                <a:srgbClr val="4AC5FF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631" y="2743122"/>
            <a:ext cx="27552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未来公司发展</a:t>
            </a:r>
            <a:endParaRPr lang="zh-CN" altLang="en-US" sz="28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631" y="3196039"/>
            <a:ext cx="31284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务实  勤劳  进步  发展  创新 </a:t>
            </a:r>
            <a:endParaRPr lang="zh-CN" altLang="en-US">
              <a:solidFill>
                <a:srgbClr val="4AC5FF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3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54260"/>
            <a:ext cx="1637650" cy="15894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56839" y="2049779"/>
            <a:ext cx="2441694" cy="1043943"/>
            <a:chOff x="656839" y="1975161"/>
            <a:chExt cx="2441694" cy="1043943"/>
          </a:xfrm>
        </p:grpSpPr>
        <p:sp>
          <p:nvSpPr>
            <p:cNvPr id="6" name="TextBox 5"/>
            <p:cNvSpPr txBox="1"/>
            <p:nvPr/>
          </p:nvSpPr>
          <p:spPr>
            <a:xfrm>
              <a:off x="656839" y="1975161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方正粗圆简体" pitchFamily="65" charset="-122"/>
                  <a:ea typeface="方正粗圆简体" pitchFamily="65" charset="-122"/>
                </a:rPr>
                <a:t>网络直销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7410" y="264977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第一季度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3713953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云形 8"/>
          <p:cNvSpPr/>
          <p:nvPr/>
        </p:nvSpPr>
        <p:spPr>
          <a:xfrm>
            <a:off x="4405015" y="427851"/>
            <a:ext cx="3933703" cy="2997599"/>
          </a:xfrm>
          <a:prstGeom prst="cloud">
            <a:avLst/>
          </a:prstGeom>
          <a:noFill/>
          <a:ln w="38100">
            <a:solidFill>
              <a:srgbClr val="4AC5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03473" y="1044481"/>
            <a:ext cx="298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电话客服主要去各个需求市场推销销售本公司的产品，每天业务员都要外出与客户进行交流合作他们注重的是时间和效率，以最短的时间争取最大的力量。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1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616483"/>
            <a:ext cx="1825690" cy="123429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56839" y="2049779"/>
            <a:ext cx="2441694" cy="1043943"/>
            <a:chOff x="656839" y="1975161"/>
            <a:chExt cx="2441694" cy="1043943"/>
          </a:xfrm>
        </p:grpSpPr>
        <p:sp>
          <p:nvSpPr>
            <p:cNvPr id="6" name="TextBox 5"/>
            <p:cNvSpPr txBox="1"/>
            <p:nvPr/>
          </p:nvSpPr>
          <p:spPr>
            <a:xfrm>
              <a:off x="656839" y="1975161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方正粗圆简体" pitchFamily="65" charset="-122"/>
                  <a:ea typeface="方正粗圆简体" pitchFamily="65" charset="-122"/>
                </a:rPr>
                <a:t>股票股息</a:t>
              </a:r>
              <a:endParaRPr lang="zh-CN" altLang="en-US" sz="440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7410" y="264977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第一季度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3713953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太阳形 9"/>
          <p:cNvSpPr/>
          <p:nvPr/>
        </p:nvSpPr>
        <p:spPr>
          <a:xfrm rot="1152052">
            <a:off x="4489788" y="327404"/>
            <a:ext cx="3960440" cy="3960440"/>
          </a:xfrm>
          <a:prstGeom prst="sun">
            <a:avLst>
              <a:gd name="adj" fmla="val 15879"/>
            </a:avLst>
          </a:prstGeom>
          <a:noFill/>
          <a:ln w="38100">
            <a:solidFill>
              <a:srgbClr val="4AC5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418680" y="1465613"/>
            <a:ext cx="2177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每天业务员都要外出与客户进行交流合作他们注重的是时间和效率，以最短的时间争取最大的力量。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3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56" y="195486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smtClean="0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时间</a:t>
            </a:r>
            <a:endParaRPr lang="zh-CN" altLang="en-US" sz="11500" b="1">
              <a:solidFill>
                <a:srgbClr val="4AC5FF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2643" y="195486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效率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9575" y="358507"/>
            <a:ext cx="1024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smtClean="0">
                <a:solidFill>
                  <a:schemeClr val="bg1"/>
                </a:solidFill>
              </a:rPr>
              <a:t>&amp;</a:t>
            </a:r>
            <a:endParaRPr lang="zh-CN" altLang="en-US" sz="960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6432" y="2044445"/>
            <a:ext cx="7632000" cy="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0115" y="2500914"/>
            <a:ext cx="6186309" cy="2336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在工作中</a:t>
            </a:r>
            <a:endParaRPr lang="en-US" altLang="zh-CN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我们要注重时间和效率</a:t>
            </a:r>
            <a:endParaRPr lang="en-US" altLang="zh-CN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为什么其他同事能比你争取的效率多</a:t>
            </a:r>
            <a:endParaRPr lang="en-US" altLang="zh-CN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是因为他把握好了时间</a:t>
            </a:r>
            <a:endParaRPr lang="en-US" altLang="zh-CN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可以以最短的时间为公司争取最大的效益</a:t>
            </a:r>
            <a:endParaRPr lang="en-US" altLang="zh-CN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从而也给自己获取最大利益</a:t>
            </a:r>
            <a:endParaRPr lang="en-US" altLang="zh-CN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时间需要我们自己去把握想要更好的生活就需要自己去争取</a:t>
            </a:r>
            <a:endParaRPr lang="en-US" altLang="zh-CN" b="1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114209" y="5308054"/>
            <a:ext cx="6916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4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4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4"/>
              </a:rPr>
              <a:t>_www.pptbz.com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1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4072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smtClean="0">
                <a:solidFill>
                  <a:srgbClr val="4AC5FF"/>
                </a:solidFill>
                <a:latin typeface="方正粗圆简体" pitchFamily="65" charset="-122"/>
                <a:ea typeface="方正粗圆简体" pitchFamily="65" charset="-122"/>
              </a:rPr>
              <a:t>谢谢观看</a:t>
            </a:r>
            <a:endParaRPr lang="zh-CN" altLang="en-US" sz="11500">
              <a:solidFill>
                <a:srgbClr val="4AC5FF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695277" y="412538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87948" y="3435868"/>
            <a:ext cx="243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公司月季总结报告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1358" y="44123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享我所爱报告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8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6795"/>
            <a:ext cx="9144000" cy="34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263255"/>
            <a:ext cx="2268538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78" y="1772842"/>
            <a:ext cx="29940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44577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94297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446722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578" y="5387579"/>
            <a:ext cx="1008063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476876"/>
            <a:ext cx="647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2"/>
            <a:ext cx="9144000" cy="897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1463"/>
            <a:ext cx="14287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8" y="411956"/>
            <a:ext cx="518477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8" y="97633"/>
            <a:ext cx="298291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57150"/>
            <a:ext cx="984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6080"/>
            <a:ext cx="1968500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3163492"/>
            <a:ext cx="71438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204" y="2792016"/>
            <a:ext cx="1114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6" y="1491630"/>
            <a:ext cx="53292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dirty="0" smtClean="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dirty="0" smtClean="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dirty="0" smtClean="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dirty="0" smtClean="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dirty="0" smtClean="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159656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100621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699979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27604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2"/>
          <p:cNvSpPr txBox="1">
            <a:spLocks noChangeArrowheads="1"/>
          </p:cNvSpPr>
          <p:nvPr/>
        </p:nvSpPr>
        <p:spPr bwMode="auto">
          <a:xfrm>
            <a:off x="1903416" y="4624389"/>
            <a:ext cx="6916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9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_www.pptbz.com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462996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350" y="1848475"/>
            <a:ext cx="2592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公司近期</a:t>
            </a:r>
            <a:endParaRPr lang="en-US" altLang="zh-CN" sz="4400" smtClean="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主要业务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431312" y="1872534"/>
            <a:ext cx="1368152" cy="1368152"/>
          </a:xfrm>
          <a:prstGeom prst="ellipse">
            <a:avLst/>
          </a:prstGeom>
          <a:solidFill>
            <a:srgbClr val="4A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616116" y="214009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2198" y="2627545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主要经济业务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624244" y="337079"/>
            <a:ext cx="1107996" cy="1162015"/>
            <a:chOff x="5624244" y="473631"/>
            <a:chExt cx="1107996" cy="1162015"/>
          </a:xfrm>
        </p:grpSpPr>
        <p:grpSp>
          <p:nvGrpSpPr>
            <p:cNvPr id="17" name="组合 16"/>
            <p:cNvGrpSpPr/>
            <p:nvPr/>
          </p:nvGrpSpPr>
          <p:grpSpPr>
            <a:xfrm>
              <a:off x="5741551" y="957548"/>
              <a:ext cx="873382" cy="678098"/>
              <a:chOff x="3881653" y="1064977"/>
              <a:chExt cx="873382" cy="67809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4066832" y="1141943"/>
                <a:ext cx="504489" cy="50448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3881653" y="1064977"/>
                <a:ext cx="873382" cy="678098"/>
                <a:chOff x="3926636" y="1099902"/>
                <a:chExt cx="783416" cy="608248"/>
              </a:xfrm>
            </p:grpSpPr>
            <p:sp>
              <p:nvSpPr>
                <p:cNvPr id="6" name="空心弧 5"/>
                <p:cNvSpPr/>
                <p:nvPr/>
              </p:nvSpPr>
              <p:spPr>
                <a:xfrm>
                  <a:off x="4024791" y="1099902"/>
                  <a:ext cx="588570" cy="588570"/>
                </a:xfrm>
                <a:prstGeom prst="blockArc">
                  <a:avLst>
                    <a:gd name="adj1" fmla="val 9764743"/>
                    <a:gd name="adj2" fmla="val 5213612"/>
                    <a:gd name="adj3" fmla="val 257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饼形 7"/>
                <p:cNvSpPr/>
                <p:nvPr/>
              </p:nvSpPr>
              <p:spPr>
                <a:xfrm rot="4980000">
                  <a:off x="3926636" y="1279539"/>
                  <a:ext cx="201818" cy="201818"/>
                </a:xfrm>
                <a:prstGeom prst="pie">
                  <a:avLst>
                    <a:gd name="adj1" fmla="val 21442026"/>
                    <a:gd name="adj2" fmla="val 1192379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饼形 13"/>
                <p:cNvSpPr/>
                <p:nvPr/>
              </p:nvSpPr>
              <p:spPr>
                <a:xfrm rot="16620000" flipH="1">
                  <a:off x="4508234" y="1279539"/>
                  <a:ext cx="201818" cy="201818"/>
                </a:xfrm>
                <a:prstGeom prst="pie">
                  <a:avLst>
                    <a:gd name="adj1" fmla="val 21442026"/>
                    <a:gd name="adj2" fmla="val 1192379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圆角矩形 8"/>
                <p:cNvSpPr/>
                <p:nvPr/>
              </p:nvSpPr>
              <p:spPr>
                <a:xfrm>
                  <a:off x="4276037" y="1657701"/>
                  <a:ext cx="84081" cy="504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" name="新月形 9"/>
              <p:cNvSpPr/>
              <p:nvPr/>
            </p:nvSpPr>
            <p:spPr>
              <a:xfrm rot="16200000">
                <a:off x="4271339" y="1471418"/>
                <a:ext cx="93479" cy="186958"/>
              </a:xfrm>
              <a:prstGeom prst="moon">
                <a:avLst>
                  <a:gd name="adj" fmla="val 8014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624244" y="47363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电话客服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68260" y="3547396"/>
            <a:ext cx="1107996" cy="1243860"/>
            <a:chOff x="5561093" y="3387901"/>
            <a:chExt cx="1107996" cy="124386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4577" y="3387901"/>
              <a:ext cx="901028" cy="8745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561093" y="426242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网络直销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51920" y="1923678"/>
            <a:ext cx="1338828" cy="1402494"/>
            <a:chOff x="4040891" y="1970636"/>
            <a:chExt cx="1338828" cy="140249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8997"/>
            <a:stretch/>
          </p:blipFill>
          <p:spPr>
            <a:xfrm>
              <a:off x="4301805" y="1970636"/>
              <a:ext cx="817000" cy="104875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040891" y="300379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业务员推销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47472" y="2036249"/>
            <a:ext cx="1122730" cy="1336881"/>
            <a:chOff x="7102913" y="2036249"/>
            <a:chExt cx="1122730" cy="133688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02913" y="2036249"/>
              <a:ext cx="1122730" cy="75904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110280" y="30037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股票股息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弧形 34"/>
          <p:cNvSpPr/>
          <p:nvPr/>
        </p:nvSpPr>
        <p:spPr>
          <a:xfrm rot="2694472">
            <a:off x="5494251" y="1263773"/>
            <a:ext cx="936104" cy="936104"/>
          </a:xfrm>
          <a:prstGeom prst="arc">
            <a:avLst>
              <a:gd name="adj1" fmla="val 17731683"/>
              <a:gd name="adj2" fmla="val 20542708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/>
          <p:cNvSpPr/>
          <p:nvPr/>
        </p:nvSpPr>
        <p:spPr>
          <a:xfrm rot="18445088" flipH="1">
            <a:off x="5956347" y="2912956"/>
            <a:ext cx="936104" cy="936104"/>
          </a:xfrm>
          <a:prstGeom prst="arc">
            <a:avLst>
              <a:gd name="adj1" fmla="val 17731683"/>
              <a:gd name="adj2" fmla="val 20542708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rot="13505528" flipH="1">
            <a:off x="4742760" y="1805346"/>
            <a:ext cx="936104" cy="936104"/>
          </a:xfrm>
          <a:prstGeom prst="arc">
            <a:avLst>
              <a:gd name="adj1" fmla="val 17137530"/>
              <a:gd name="adj2" fmla="val 20542708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弧形 37"/>
          <p:cNvSpPr/>
          <p:nvPr/>
        </p:nvSpPr>
        <p:spPr>
          <a:xfrm rot="8094472" flipH="1" flipV="1">
            <a:off x="6507766" y="2376110"/>
            <a:ext cx="936104" cy="936104"/>
          </a:xfrm>
          <a:prstGeom prst="arc">
            <a:avLst>
              <a:gd name="adj1" fmla="val 17731683"/>
              <a:gd name="adj2" fmla="val 21061561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650115" y="1770517"/>
            <a:ext cx="1338828" cy="1571019"/>
            <a:chOff x="650115" y="1770517"/>
            <a:chExt cx="1338828" cy="157101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8997"/>
            <a:stretch/>
          </p:blipFill>
          <p:spPr>
            <a:xfrm>
              <a:off x="911029" y="1770517"/>
              <a:ext cx="817000" cy="10487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0115" y="297220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业务员推销</a:t>
              </a:r>
              <a:endPara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52519" y="1955308"/>
            <a:ext cx="1107996" cy="1386228"/>
            <a:chOff x="2452519" y="1955308"/>
            <a:chExt cx="1107996" cy="1386228"/>
          </a:xfrm>
        </p:grpSpPr>
        <p:grpSp>
          <p:nvGrpSpPr>
            <p:cNvPr id="14" name="组合 13"/>
            <p:cNvGrpSpPr/>
            <p:nvPr/>
          </p:nvGrpSpPr>
          <p:grpSpPr>
            <a:xfrm>
              <a:off x="2569826" y="1955308"/>
              <a:ext cx="873382" cy="678098"/>
              <a:chOff x="3881653" y="1064977"/>
              <a:chExt cx="873382" cy="67809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066832" y="1141943"/>
                <a:ext cx="504489" cy="50448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3881653" y="1064977"/>
                <a:ext cx="873382" cy="678098"/>
                <a:chOff x="3926636" y="1099902"/>
                <a:chExt cx="783416" cy="608248"/>
              </a:xfrm>
            </p:grpSpPr>
            <p:sp>
              <p:nvSpPr>
                <p:cNvPr id="19" name="空心弧 18"/>
                <p:cNvSpPr/>
                <p:nvPr/>
              </p:nvSpPr>
              <p:spPr>
                <a:xfrm>
                  <a:off x="4024791" y="1099902"/>
                  <a:ext cx="588570" cy="588570"/>
                </a:xfrm>
                <a:prstGeom prst="blockArc">
                  <a:avLst>
                    <a:gd name="adj1" fmla="val 9764743"/>
                    <a:gd name="adj2" fmla="val 5213612"/>
                    <a:gd name="adj3" fmla="val 257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饼形 19"/>
                <p:cNvSpPr/>
                <p:nvPr/>
              </p:nvSpPr>
              <p:spPr>
                <a:xfrm rot="4980000">
                  <a:off x="3926636" y="1279539"/>
                  <a:ext cx="201818" cy="201818"/>
                </a:xfrm>
                <a:prstGeom prst="pie">
                  <a:avLst>
                    <a:gd name="adj1" fmla="val 21442026"/>
                    <a:gd name="adj2" fmla="val 1192379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饼形 20"/>
                <p:cNvSpPr/>
                <p:nvPr/>
              </p:nvSpPr>
              <p:spPr>
                <a:xfrm rot="16620000" flipH="1">
                  <a:off x="4508234" y="1279539"/>
                  <a:ext cx="201818" cy="201818"/>
                </a:xfrm>
                <a:prstGeom prst="pie">
                  <a:avLst>
                    <a:gd name="adj1" fmla="val 21442026"/>
                    <a:gd name="adj2" fmla="val 1192379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4276037" y="1657701"/>
                  <a:ext cx="84081" cy="504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" name="新月形 17"/>
              <p:cNvSpPr/>
              <p:nvPr/>
            </p:nvSpPr>
            <p:spPr>
              <a:xfrm rot="16200000">
                <a:off x="4271339" y="1471418"/>
                <a:ext cx="93479" cy="186958"/>
              </a:xfrm>
              <a:prstGeom prst="moon">
                <a:avLst>
                  <a:gd name="adj" fmla="val 8014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452519" y="29722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电话客服</a:t>
              </a:r>
              <a:endPara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95663" y="1985749"/>
            <a:ext cx="1122730" cy="1355787"/>
            <a:chOff x="5595663" y="1985749"/>
            <a:chExt cx="1122730" cy="135578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5663" y="1985749"/>
              <a:ext cx="1122730" cy="75904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603030" y="29722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股票股息</a:t>
              </a:r>
              <a:endPara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24091" y="1779662"/>
            <a:ext cx="1107996" cy="1561874"/>
            <a:chOff x="4024091" y="1779662"/>
            <a:chExt cx="1107996" cy="156187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7575" y="1779662"/>
              <a:ext cx="901028" cy="87452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024091" y="29722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网络直销</a:t>
              </a:r>
              <a:endPara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2220731" y="1635854"/>
            <a:ext cx="0" cy="18720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792303" y="1635854"/>
            <a:ext cx="0" cy="18720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363875" y="1635125"/>
            <a:ext cx="0" cy="18720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950181" y="1635854"/>
            <a:ext cx="0" cy="18720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2988" y="310804"/>
            <a:ext cx="3528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哪个效益高 ？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857" y="3592928"/>
            <a:ext cx="435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效益最大化</a:t>
            </a:r>
            <a:endParaRPr lang="en-US" altLang="zh-CN" b="1" smtClean="0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是公司的最终目的和目标</a:t>
            </a:r>
            <a:endParaRPr lang="en-US" altLang="zh-CN" b="1" smtClean="0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也是全体员工的目标</a:t>
            </a:r>
            <a:endParaRPr lang="en-US" altLang="zh-CN" b="1" smtClean="0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我们需要以最短的时间做出最大的效益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181970" y="1476324"/>
            <a:ext cx="1417376" cy="1865212"/>
            <a:chOff x="7181970" y="1476324"/>
            <a:chExt cx="1417376" cy="1865212"/>
          </a:xfrm>
        </p:grpSpPr>
        <p:sp>
          <p:nvSpPr>
            <p:cNvPr id="5" name="TextBox 4"/>
            <p:cNvSpPr txBox="1"/>
            <p:nvPr/>
          </p:nvSpPr>
          <p:spPr>
            <a:xfrm>
              <a:off x="7181970" y="1476324"/>
              <a:ext cx="141737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b="1" smtClean="0">
                  <a:solidFill>
                    <a:schemeClr val="bg1"/>
                  </a:solidFill>
                  <a:latin typeface="GungsuhChe" pitchFamily="49" charset="-127"/>
                  <a:ea typeface="GungsuhChe" pitchFamily="49" charset="-127"/>
                </a:rPr>
                <a:t>？</a:t>
              </a:r>
              <a:endParaRPr lang="zh-CN" altLang="en-US" sz="9600" b="1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36660" y="29722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未知领域</a:t>
              </a:r>
              <a:endPara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11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39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业绩分析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957" y="2604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第一季度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347864" y="137994"/>
            <a:ext cx="5124640" cy="1569660"/>
            <a:chOff x="3419872" y="137994"/>
            <a:chExt cx="512464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419872" y="137994"/>
              <a:ext cx="1440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smtClean="0">
                  <a:solidFill>
                    <a:srgbClr val="4AC5FF"/>
                  </a:solidFill>
                  <a:latin typeface="Kozuka Gothic Pro L" pitchFamily="34" charset="-128"/>
                  <a:ea typeface="Kozuka Gothic Pro L" pitchFamily="34" charset="-128"/>
                </a:rPr>
                <a:t>1</a:t>
              </a:r>
              <a:endParaRPr lang="zh-CN" altLang="en-US" sz="9600">
                <a:solidFill>
                  <a:srgbClr val="4AC5FF"/>
                </a:solidFill>
                <a:latin typeface="Kozuka Gothic Pro L" pitchFamily="34" charset="-128"/>
                <a:ea typeface="Kozuka Gothic Pro L" pitchFamily="34" charset="-128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152024" y="358960"/>
              <a:ext cx="4392488" cy="1027391"/>
              <a:chOff x="4152024" y="358960"/>
              <a:chExt cx="4392488" cy="102739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161890" y="358960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业务员推销</a:t>
                </a:r>
                <a:endPara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152024" y="740020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mtClean="0">
                    <a:solidFill>
                      <a:srgbClr val="4AC5FF"/>
                    </a:solidFill>
                    <a:latin typeface="微软雅黑" pitchFamily="34" charset="-122"/>
                    <a:ea typeface="微软雅黑" pitchFamily="34" charset="-122"/>
                  </a:rPr>
                  <a:t>业务员推销主要去各个需求市场推销销售本公司的产品，并且起到宣传作用。</a:t>
                </a:r>
                <a:endParaRPr lang="zh-CN" altLang="en-US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347864" y="1430266"/>
            <a:ext cx="5124640" cy="1323439"/>
            <a:chOff x="3419872" y="271208"/>
            <a:chExt cx="5124640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3419872" y="271208"/>
              <a:ext cx="1440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>
                  <a:solidFill>
                    <a:srgbClr val="4AC5FF"/>
                  </a:solidFill>
                  <a:latin typeface="Kozuka Gothic Pro L" pitchFamily="34" charset="-128"/>
                  <a:ea typeface="Kozuka Gothic Pro L" pitchFamily="34" charset="-128"/>
                </a:rPr>
                <a:t>2</a:t>
              </a:r>
              <a:endParaRPr lang="zh-CN" altLang="en-US" sz="8000">
                <a:solidFill>
                  <a:srgbClr val="4AC5FF"/>
                </a:solidFill>
                <a:latin typeface="Kozuka Gothic Pro L" pitchFamily="34" charset="-128"/>
                <a:ea typeface="Kozuka Gothic Pro L" pitchFamily="34" charset="-128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52024" y="358960"/>
              <a:ext cx="4392488" cy="1027391"/>
              <a:chOff x="4152024" y="358960"/>
              <a:chExt cx="4392488" cy="102739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161890" y="35896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电话客服</a:t>
                </a:r>
                <a:endPara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52024" y="740020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mtClean="0">
                    <a:solidFill>
                      <a:srgbClr val="4AC5FF"/>
                    </a:solidFill>
                    <a:latin typeface="微软雅黑" pitchFamily="34" charset="-122"/>
                    <a:ea typeface="微软雅黑" pitchFamily="34" charset="-122"/>
                  </a:rPr>
                  <a:t>业务员推销主要去各个需求市场推销销售本公司的产品，并且起到宣传作用。</a:t>
                </a:r>
                <a:endParaRPr lang="zh-CN" altLang="en-US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347864" y="2486827"/>
            <a:ext cx="5124640" cy="1446550"/>
            <a:chOff x="3419872" y="189616"/>
            <a:chExt cx="5124640" cy="1446550"/>
          </a:xfrm>
        </p:grpSpPr>
        <p:sp>
          <p:nvSpPr>
            <p:cNvPr id="19" name="TextBox 18"/>
            <p:cNvSpPr txBox="1"/>
            <p:nvPr/>
          </p:nvSpPr>
          <p:spPr>
            <a:xfrm>
              <a:off x="3419872" y="189616"/>
              <a:ext cx="1440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>
                  <a:solidFill>
                    <a:srgbClr val="4AC5FF"/>
                  </a:solidFill>
                  <a:latin typeface="Kozuka Gothic Pro L" pitchFamily="34" charset="-128"/>
                  <a:ea typeface="Kozuka Gothic Pro L" pitchFamily="34" charset="-128"/>
                </a:rPr>
                <a:t>3</a:t>
              </a:r>
              <a:endParaRPr lang="zh-CN" altLang="en-US" sz="8800">
                <a:solidFill>
                  <a:srgbClr val="4AC5FF"/>
                </a:solidFill>
                <a:latin typeface="Kozuka Gothic Pro L" pitchFamily="34" charset="-128"/>
                <a:ea typeface="Kozuka Gothic Pro L" pitchFamily="34" charset="-128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152024" y="358960"/>
              <a:ext cx="4392488" cy="1027391"/>
              <a:chOff x="4152024" y="358960"/>
              <a:chExt cx="4392488" cy="102739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161890" y="35896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网络直销</a:t>
                </a:r>
                <a:endPara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52024" y="740020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mtClean="0">
                    <a:solidFill>
                      <a:srgbClr val="4AC5FF"/>
                    </a:solidFill>
                    <a:latin typeface="微软雅黑" pitchFamily="34" charset="-122"/>
                    <a:ea typeface="微软雅黑" pitchFamily="34" charset="-122"/>
                  </a:rPr>
                  <a:t>业务员推销主要去各个需求市场推销销售本公司的产品，并且起到宣传作用。</a:t>
                </a:r>
                <a:endParaRPr lang="zh-CN" altLang="en-US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347864" y="3645480"/>
            <a:ext cx="5124640" cy="1446550"/>
            <a:chOff x="3419872" y="250594"/>
            <a:chExt cx="5124640" cy="1446550"/>
          </a:xfrm>
        </p:grpSpPr>
        <p:sp>
          <p:nvSpPr>
            <p:cNvPr id="24" name="TextBox 23"/>
            <p:cNvSpPr txBox="1"/>
            <p:nvPr/>
          </p:nvSpPr>
          <p:spPr>
            <a:xfrm>
              <a:off x="3419872" y="250594"/>
              <a:ext cx="1440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>
                  <a:solidFill>
                    <a:srgbClr val="4AC5FF"/>
                  </a:solidFill>
                  <a:latin typeface="Kozuka Gothic Pro L" pitchFamily="34" charset="-128"/>
                  <a:ea typeface="Kozuka Gothic Pro L" pitchFamily="34" charset="-128"/>
                </a:rPr>
                <a:t>4</a:t>
              </a:r>
              <a:endParaRPr lang="zh-CN" altLang="en-US" sz="8800">
                <a:solidFill>
                  <a:srgbClr val="4AC5FF"/>
                </a:solidFill>
                <a:latin typeface="Kozuka Gothic Pro L" pitchFamily="34" charset="-128"/>
                <a:ea typeface="Kozuka Gothic Pro L" pitchFamily="34" charset="-128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152024" y="358960"/>
              <a:ext cx="4392488" cy="1027391"/>
              <a:chOff x="4152024" y="358960"/>
              <a:chExt cx="4392488" cy="102739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61890" y="358960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股票股息</a:t>
                </a:r>
                <a:endPara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152024" y="740020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mtClean="0">
                    <a:solidFill>
                      <a:srgbClr val="4AC5FF"/>
                    </a:solidFill>
                    <a:latin typeface="微软雅黑" pitchFamily="34" charset="-122"/>
                    <a:ea typeface="微软雅黑" pitchFamily="34" charset="-122"/>
                  </a:rPr>
                  <a:t>业务员推销主要去各个需求市场推销销售本公司的产品，并且起到宣传作用。</a:t>
                </a:r>
                <a:endParaRPr lang="zh-CN" altLang="en-US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05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39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业绩饼图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957" y="2604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第一季度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48009" y="6181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业务员推销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8009" y="1638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电话客服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8009" y="26580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网络直销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8009" y="36780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股票股息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156122" y="426935"/>
            <a:ext cx="1224000" cy="1224000"/>
            <a:chOff x="7156122" y="449237"/>
            <a:chExt cx="1224000" cy="1224000"/>
          </a:xfrm>
        </p:grpSpPr>
        <p:sp>
          <p:nvSpPr>
            <p:cNvPr id="7" name="饼形 6"/>
            <p:cNvSpPr/>
            <p:nvPr/>
          </p:nvSpPr>
          <p:spPr>
            <a:xfrm>
              <a:off x="7156122" y="449237"/>
              <a:ext cx="1224000" cy="1224000"/>
            </a:xfrm>
            <a:prstGeom prst="pie">
              <a:avLst>
                <a:gd name="adj1" fmla="val 0"/>
                <a:gd name="adj2" fmla="val 5454909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饼形 17"/>
            <p:cNvSpPr/>
            <p:nvPr/>
          </p:nvSpPr>
          <p:spPr>
            <a:xfrm>
              <a:off x="7156122" y="449237"/>
              <a:ext cx="1224000" cy="1224000"/>
            </a:xfrm>
            <a:prstGeom prst="pie">
              <a:avLst>
                <a:gd name="adj1" fmla="val 8580047"/>
                <a:gd name="adj2" fmla="val 1620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饼形 18"/>
            <p:cNvSpPr/>
            <p:nvPr/>
          </p:nvSpPr>
          <p:spPr>
            <a:xfrm>
              <a:off x="7156122" y="449237"/>
              <a:ext cx="1224000" cy="1224000"/>
            </a:xfrm>
            <a:prstGeom prst="pie">
              <a:avLst>
                <a:gd name="adj1" fmla="val 16268892"/>
                <a:gd name="adj2" fmla="val 31470"/>
              </a:avLst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饼形 25"/>
            <p:cNvSpPr/>
            <p:nvPr/>
          </p:nvSpPr>
          <p:spPr>
            <a:xfrm>
              <a:off x="7156122" y="449237"/>
              <a:ext cx="1224000" cy="1224000"/>
            </a:xfrm>
            <a:prstGeom prst="pie">
              <a:avLst>
                <a:gd name="adj1" fmla="val 5470024"/>
                <a:gd name="adj2" fmla="val 860533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96794" y="740843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40%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69163" y="62040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25%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153" y="125509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10%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56568" y="114362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25%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56122" y="1966949"/>
            <a:ext cx="1224000" cy="1224000"/>
            <a:chOff x="7156122" y="1992256"/>
            <a:chExt cx="1224000" cy="1224000"/>
          </a:xfrm>
        </p:grpSpPr>
        <p:sp>
          <p:nvSpPr>
            <p:cNvPr id="27" name="饼形 26"/>
            <p:cNvSpPr/>
            <p:nvPr/>
          </p:nvSpPr>
          <p:spPr>
            <a:xfrm>
              <a:off x="7156122" y="1992256"/>
              <a:ext cx="1224000" cy="1224000"/>
            </a:xfrm>
            <a:prstGeom prst="pie">
              <a:avLst>
                <a:gd name="adj1" fmla="val 2976143"/>
                <a:gd name="adj2" fmla="val 6034886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饼形 27"/>
            <p:cNvSpPr/>
            <p:nvPr/>
          </p:nvSpPr>
          <p:spPr>
            <a:xfrm>
              <a:off x="7156122" y="1992256"/>
              <a:ext cx="1224000" cy="1224000"/>
            </a:xfrm>
            <a:prstGeom prst="pie">
              <a:avLst>
                <a:gd name="adj1" fmla="val 10182617"/>
                <a:gd name="adj2" fmla="val 1620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饼形 28"/>
            <p:cNvSpPr/>
            <p:nvPr/>
          </p:nvSpPr>
          <p:spPr>
            <a:xfrm>
              <a:off x="7156122" y="1992256"/>
              <a:ext cx="1224000" cy="1224000"/>
            </a:xfrm>
            <a:prstGeom prst="pie">
              <a:avLst>
                <a:gd name="adj1" fmla="val 16268892"/>
                <a:gd name="adj2" fmla="val 2985127"/>
              </a:avLst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饼形 29"/>
            <p:cNvSpPr/>
            <p:nvPr/>
          </p:nvSpPr>
          <p:spPr>
            <a:xfrm>
              <a:off x="7156122" y="1992256"/>
              <a:ext cx="1224000" cy="1224000"/>
            </a:xfrm>
            <a:prstGeom prst="pie">
              <a:avLst>
                <a:gd name="adj1" fmla="val 5985020"/>
                <a:gd name="adj2" fmla="val 1011096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84304" y="2245531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35%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72858" y="2344967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38%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28145" y="2751887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1</a:t>
              </a:r>
              <a:r>
                <a:rPr lang="en-US" altLang="zh-CN" sz="1600" b="1">
                  <a:solidFill>
                    <a:schemeClr val="bg1"/>
                  </a:solidFill>
                </a:rPr>
                <a:t>2</a:t>
              </a:r>
              <a:r>
                <a:rPr lang="en-US" altLang="zh-CN" sz="1600" b="1" smtClean="0">
                  <a:solidFill>
                    <a:schemeClr val="bg1"/>
                  </a:solidFill>
                </a:rPr>
                <a:t>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18638" y="287257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</a:rPr>
                <a:t>1</a:t>
              </a:r>
              <a:r>
                <a:rPr lang="en-US" altLang="zh-CN" sz="1600" b="1" smtClean="0">
                  <a:solidFill>
                    <a:schemeClr val="bg1"/>
                  </a:solidFill>
                </a:rPr>
                <a:t>5%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92209" y="3506963"/>
            <a:ext cx="1229668" cy="1224000"/>
            <a:chOff x="7192209" y="3506963"/>
            <a:chExt cx="1229668" cy="1224000"/>
          </a:xfrm>
        </p:grpSpPr>
        <p:sp>
          <p:nvSpPr>
            <p:cNvPr id="31" name="饼形 30"/>
            <p:cNvSpPr/>
            <p:nvPr/>
          </p:nvSpPr>
          <p:spPr>
            <a:xfrm>
              <a:off x="7192209" y="3506963"/>
              <a:ext cx="1224000" cy="1224000"/>
            </a:xfrm>
            <a:prstGeom prst="pie">
              <a:avLst>
                <a:gd name="adj1" fmla="val 0"/>
                <a:gd name="adj2" fmla="val 4050560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饼形 31"/>
            <p:cNvSpPr/>
            <p:nvPr/>
          </p:nvSpPr>
          <p:spPr>
            <a:xfrm>
              <a:off x="7192209" y="3506963"/>
              <a:ext cx="1224000" cy="1224000"/>
            </a:xfrm>
            <a:prstGeom prst="pie">
              <a:avLst>
                <a:gd name="adj1" fmla="val 8580047"/>
                <a:gd name="adj2" fmla="val 1620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饼形 32"/>
            <p:cNvSpPr/>
            <p:nvPr/>
          </p:nvSpPr>
          <p:spPr>
            <a:xfrm>
              <a:off x="7192209" y="3506963"/>
              <a:ext cx="1224000" cy="1224000"/>
            </a:xfrm>
            <a:prstGeom prst="pie">
              <a:avLst>
                <a:gd name="adj1" fmla="val 16268892"/>
                <a:gd name="adj2" fmla="val 31470"/>
              </a:avLst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饼形 33"/>
            <p:cNvSpPr/>
            <p:nvPr/>
          </p:nvSpPr>
          <p:spPr>
            <a:xfrm>
              <a:off x="7192209" y="3506963"/>
              <a:ext cx="1224000" cy="1224000"/>
            </a:xfrm>
            <a:prstGeom prst="pie">
              <a:avLst>
                <a:gd name="adj1" fmla="val 4099331"/>
                <a:gd name="adj2" fmla="val 860533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95414" y="3738265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</a:rPr>
                <a:t>2</a:t>
              </a:r>
              <a:r>
                <a:rPr lang="en-US" altLang="zh-CN" sz="1600" b="1" smtClean="0">
                  <a:solidFill>
                    <a:schemeClr val="bg1"/>
                  </a:solidFill>
                </a:rPr>
                <a:t>5%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8931" y="3840709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35%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48587" y="4267733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20%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45813" y="4134659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</a:rPr>
                <a:t>20%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47" name="圆角矩形 46"/>
          <p:cNvSpPr/>
          <p:nvPr/>
        </p:nvSpPr>
        <p:spPr>
          <a:xfrm>
            <a:off x="3848368" y="1014465"/>
            <a:ext cx="2526329" cy="396000"/>
          </a:xfrm>
          <a:prstGeom prst="roundRect">
            <a:avLst>
              <a:gd name="adj" fmla="val 2983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3848368" y="2034417"/>
            <a:ext cx="2022274" cy="396000"/>
          </a:xfrm>
          <a:prstGeom prst="roundRect">
            <a:avLst>
              <a:gd name="adj" fmla="val 2983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3848368" y="3054369"/>
            <a:ext cx="1518217" cy="396000"/>
          </a:xfrm>
          <a:prstGeom prst="roundRect">
            <a:avLst>
              <a:gd name="adj" fmla="val 2983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3848368" y="4074323"/>
            <a:ext cx="1158177" cy="396000"/>
          </a:xfrm>
          <a:prstGeom prst="roundRect">
            <a:avLst>
              <a:gd name="adj" fmla="val 29838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4211960" y="1027799"/>
            <a:ext cx="79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40%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11960" y="2061085"/>
            <a:ext cx="79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25%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11960" y="3067703"/>
            <a:ext cx="79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20%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1960" y="4065842"/>
            <a:ext cx="79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15%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4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39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业绩矩图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957" y="2604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第一季度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863575" y="1347614"/>
            <a:ext cx="0" cy="337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093796" y="1840453"/>
            <a:ext cx="1172427" cy="2880000"/>
            <a:chOff x="3959984" y="1840453"/>
            <a:chExt cx="1172427" cy="2880000"/>
          </a:xfrm>
        </p:grpSpPr>
        <p:sp>
          <p:nvSpPr>
            <p:cNvPr id="9" name="矩形 8"/>
            <p:cNvSpPr/>
            <p:nvPr/>
          </p:nvSpPr>
          <p:spPr>
            <a:xfrm>
              <a:off x="3959984" y="1840453"/>
              <a:ext cx="288000" cy="2880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257539" y="2920453"/>
              <a:ext cx="288000" cy="180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556411" y="2920453"/>
              <a:ext cx="288000" cy="1800000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844411" y="4000453"/>
              <a:ext cx="288000" cy="72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5593038" y="2211990"/>
            <a:ext cx="288000" cy="2520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890593" y="1995990"/>
            <a:ext cx="288000" cy="2736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189465" y="3651990"/>
            <a:ext cx="288000" cy="1080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477465" y="3867990"/>
            <a:ext cx="288000" cy="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092280" y="2212338"/>
            <a:ext cx="288000" cy="2520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389835" y="2932338"/>
            <a:ext cx="288000" cy="1800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688707" y="3292338"/>
            <a:ext cx="288000" cy="1440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976707" y="3292338"/>
            <a:ext cx="288000" cy="14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3863575" y="1347614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863575" y="1840453"/>
            <a:ext cx="452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38800" y="4000453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5436096" y="1359499"/>
            <a:ext cx="0" cy="337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6925962" y="1342865"/>
            <a:ext cx="0" cy="337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863575" y="3279789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26890" y="1563638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80</a:t>
            </a:r>
            <a:endParaRPr lang="zh-CN" altLang="en-US" b="1"/>
          </a:p>
        </p:txBody>
      </p:sp>
      <p:sp>
        <p:nvSpPr>
          <p:cNvPr id="50" name="TextBox 49"/>
          <p:cNvSpPr txBox="1"/>
          <p:nvPr/>
        </p:nvSpPr>
        <p:spPr>
          <a:xfrm>
            <a:off x="4326041" y="2629680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5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3525931" y="4462070"/>
            <a:ext cx="34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0</a:t>
            </a:r>
            <a:endParaRPr lang="zh-CN" altLang="en-US" b="1"/>
          </a:p>
        </p:txBody>
      </p:sp>
      <p:sp>
        <p:nvSpPr>
          <p:cNvPr id="52" name="TextBox 51"/>
          <p:cNvSpPr txBox="1"/>
          <p:nvPr/>
        </p:nvSpPr>
        <p:spPr>
          <a:xfrm>
            <a:off x="3397245" y="3815787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20</a:t>
            </a:r>
            <a:endParaRPr lang="zh-CN" altLang="en-US" b="1"/>
          </a:p>
        </p:txBody>
      </p:sp>
      <p:sp>
        <p:nvSpPr>
          <p:cNvPr id="53" name="TextBox 52"/>
          <p:cNvSpPr txBox="1"/>
          <p:nvPr/>
        </p:nvSpPr>
        <p:spPr>
          <a:xfrm>
            <a:off x="3422020" y="3077665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4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54" name="TextBox 53"/>
          <p:cNvSpPr txBox="1"/>
          <p:nvPr/>
        </p:nvSpPr>
        <p:spPr>
          <a:xfrm>
            <a:off x="3397245" y="1628293"/>
            <a:ext cx="441555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80</a:t>
            </a:r>
            <a:endParaRPr lang="zh-CN" altLang="en-US" b="1"/>
          </a:p>
        </p:txBody>
      </p:sp>
      <p:sp>
        <p:nvSpPr>
          <p:cNvPr id="55" name="TextBox 54"/>
          <p:cNvSpPr txBox="1"/>
          <p:nvPr/>
        </p:nvSpPr>
        <p:spPr>
          <a:xfrm>
            <a:off x="4624913" y="2626558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5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56" name="TextBox 55"/>
          <p:cNvSpPr txBox="1"/>
          <p:nvPr/>
        </p:nvSpPr>
        <p:spPr>
          <a:xfrm>
            <a:off x="4912596" y="3716777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20</a:t>
            </a:r>
            <a:endParaRPr lang="zh-CN" altLang="en-US" b="1"/>
          </a:p>
        </p:txBody>
      </p:sp>
      <p:sp>
        <p:nvSpPr>
          <p:cNvPr id="57" name="TextBox 56"/>
          <p:cNvSpPr txBox="1"/>
          <p:nvPr/>
        </p:nvSpPr>
        <p:spPr>
          <a:xfrm>
            <a:off x="5527411" y="1911683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7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58" name="TextBox 57"/>
          <p:cNvSpPr txBox="1"/>
          <p:nvPr/>
        </p:nvSpPr>
        <p:spPr>
          <a:xfrm>
            <a:off x="5824654" y="1722114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76</a:t>
            </a:r>
            <a:endParaRPr lang="zh-CN" altLang="en-US" b="1"/>
          </a:p>
        </p:txBody>
      </p:sp>
      <p:sp>
        <p:nvSpPr>
          <p:cNvPr id="59" name="TextBox 58"/>
          <p:cNvSpPr txBox="1"/>
          <p:nvPr/>
        </p:nvSpPr>
        <p:spPr>
          <a:xfrm>
            <a:off x="6113575" y="3370395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3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60" name="TextBox 59"/>
          <p:cNvSpPr txBox="1"/>
          <p:nvPr/>
        </p:nvSpPr>
        <p:spPr>
          <a:xfrm>
            <a:off x="6411838" y="3593408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24</a:t>
            </a:r>
            <a:endParaRPr lang="zh-CN" altLang="en-US" b="1"/>
          </a:p>
        </p:txBody>
      </p:sp>
      <p:sp>
        <p:nvSpPr>
          <p:cNvPr id="61" name="TextBox 60"/>
          <p:cNvSpPr txBox="1"/>
          <p:nvPr/>
        </p:nvSpPr>
        <p:spPr>
          <a:xfrm>
            <a:off x="7015502" y="1912527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7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62" name="TextBox 61"/>
          <p:cNvSpPr txBox="1"/>
          <p:nvPr/>
        </p:nvSpPr>
        <p:spPr>
          <a:xfrm>
            <a:off x="7334533" y="2627581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5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63" name="TextBox 62"/>
          <p:cNvSpPr txBox="1"/>
          <p:nvPr/>
        </p:nvSpPr>
        <p:spPr>
          <a:xfrm>
            <a:off x="7611929" y="2977828"/>
            <a:ext cx="44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4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64" name="TextBox 63"/>
          <p:cNvSpPr txBox="1"/>
          <p:nvPr/>
        </p:nvSpPr>
        <p:spPr>
          <a:xfrm>
            <a:off x="7910868" y="2988979"/>
            <a:ext cx="44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4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cxnSp>
        <p:nvCxnSpPr>
          <p:cNvPr id="6" name="直接连接符 5"/>
          <p:cNvCxnSpPr/>
          <p:nvPr/>
        </p:nvCxnSpPr>
        <p:spPr>
          <a:xfrm>
            <a:off x="3863575" y="4720453"/>
            <a:ext cx="45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748009" y="355755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业务员推销：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220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48009" y="850519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电话客服 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176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83398" y="354742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网络直销：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120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83398" y="84999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股票股息：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84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5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3869473" y="2925515"/>
            <a:ext cx="4493942" cy="1055469"/>
          </a:xfrm>
          <a:custGeom>
            <a:avLst/>
            <a:gdLst>
              <a:gd name="connsiteX0" fmla="*/ 0 w 4493942"/>
              <a:gd name="connsiteY0" fmla="*/ 992458 h 992458"/>
              <a:gd name="connsiteX1" fmla="*/ 758283 w 4493942"/>
              <a:gd name="connsiteY1" fmla="*/ 557561 h 992458"/>
              <a:gd name="connsiteX2" fmla="*/ 1527717 w 4493942"/>
              <a:gd name="connsiteY2" fmla="*/ 869795 h 992458"/>
              <a:gd name="connsiteX3" fmla="*/ 2542478 w 4493942"/>
              <a:gd name="connsiteY3" fmla="*/ 802888 h 992458"/>
              <a:gd name="connsiteX4" fmla="*/ 2977376 w 4493942"/>
              <a:gd name="connsiteY4" fmla="*/ 301083 h 992458"/>
              <a:gd name="connsiteX5" fmla="*/ 4014439 w 4493942"/>
              <a:gd name="connsiteY5" fmla="*/ 0 h 992458"/>
              <a:gd name="connsiteX6" fmla="*/ 4493942 w 4493942"/>
              <a:gd name="connsiteY6" fmla="*/ 289932 h 992458"/>
              <a:gd name="connsiteX0" fmla="*/ 0 w 4493942"/>
              <a:gd name="connsiteY0" fmla="*/ 992458 h 992458"/>
              <a:gd name="connsiteX1" fmla="*/ 758283 w 4493942"/>
              <a:gd name="connsiteY1" fmla="*/ 557561 h 992458"/>
              <a:gd name="connsiteX2" fmla="*/ 1527717 w 4493942"/>
              <a:gd name="connsiteY2" fmla="*/ 869795 h 992458"/>
              <a:gd name="connsiteX3" fmla="*/ 2542478 w 4493942"/>
              <a:gd name="connsiteY3" fmla="*/ 802888 h 992458"/>
              <a:gd name="connsiteX4" fmla="*/ 2977376 w 4493942"/>
              <a:gd name="connsiteY4" fmla="*/ 301083 h 992458"/>
              <a:gd name="connsiteX5" fmla="*/ 4014439 w 4493942"/>
              <a:gd name="connsiteY5" fmla="*/ 0 h 992458"/>
              <a:gd name="connsiteX6" fmla="*/ 4493942 w 4493942"/>
              <a:gd name="connsiteY6" fmla="*/ 289932 h 992458"/>
              <a:gd name="connsiteX0" fmla="*/ 0 w 4493942"/>
              <a:gd name="connsiteY0" fmla="*/ 992458 h 992458"/>
              <a:gd name="connsiteX1" fmla="*/ 758283 w 4493942"/>
              <a:gd name="connsiteY1" fmla="*/ 557561 h 992458"/>
              <a:gd name="connsiteX2" fmla="*/ 1527717 w 4493942"/>
              <a:gd name="connsiteY2" fmla="*/ 869795 h 992458"/>
              <a:gd name="connsiteX3" fmla="*/ 2542478 w 4493942"/>
              <a:gd name="connsiteY3" fmla="*/ 802888 h 992458"/>
              <a:gd name="connsiteX4" fmla="*/ 2977376 w 4493942"/>
              <a:gd name="connsiteY4" fmla="*/ 301083 h 992458"/>
              <a:gd name="connsiteX5" fmla="*/ 4014439 w 4493942"/>
              <a:gd name="connsiteY5" fmla="*/ 0 h 992458"/>
              <a:gd name="connsiteX6" fmla="*/ 4493942 w 4493942"/>
              <a:gd name="connsiteY6" fmla="*/ 289932 h 992458"/>
              <a:gd name="connsiteX0" fmla="*/ 0 w 4493942"/>
              <a:gd name="connsiteY0" fmla="*/ 992458 h 992458"/>
              <a:gd name="connsiteX1" fmla="*/ 758283 w 4493942"/>
              <a:gd name="connsiteY1" fmla="*/ 557561 h 992458"/>
              <a:gd name="connsiteX2" fmla="*/ 1527717 w 4493942"/>
              <a:gd name="connsiteY2" fmla="*/ 869795 h 992458"/>
              <a:gd name="connsiteX3" fmla="*/ 2542478 w 4493942"/>
              <a:gd name="connsiteY3" fmla="*/ 802888 h 992458"/>
              <a:gd name="connsiteX4" fmla="*/ 2977376 w 4493942"/>
              <a:gd name="connsiteY4" fmla="*/ 301083 h 992458"/>
              <a:gd name="connsiteX5" fmla="*/ 4014439 w 4493942"/>
              <a:gd name="connsiteY5" fmla="*/ 0 h 992458"/>
              <a:gd name="connsiteX6" fmla="*/ 4493942 w 4493942"/>
              <a:gd name="connsiteY6" fmla="*/ 289932 h 992458"/>
              <a:gd name="connsiteX0" fmla="*/ 0 w 4493942"/>
              <a:gd name="connsiteY0" fmla="*/ 992458 h 992458"/>
              <a:gd name="connsiteX1" fmla="*/ 758283 w 4493942"/>
              <a:gd name="connsiteY1" fmla="*/ 557561 h 992458"/>
              <a:gd name="connsiteX2" fmla="*/ 1527717 w 4493942"/>
              <a:gd name="connsiteY2" fmla="*/ 869795 h 992458"/>
              <a:gd name="connsiteX3" fmla="*/ 2542478 w 4493942"/>
              <a:gd name="connsiteY3" fmla="*/ 802888 h 992458"/>
              <a:gd name="connsiteX4" fmla="*/ 2977376 w 4493942"/>
              <a:gd name="connsiteY4" fmla="*/ 301083 h 992458"/>
              <a:gd name="connsiteX5" fmla="*/ 4014439 w 4493942"/>
              <a:gd name="connsiteY5" fmla="*/ 0 h 992458"/>
              <a:gd name="connsiteX6" fmla="*/ 4493942 w 4493942"/>
              <a:gd name="connsiteY6" fmla="*/ 289932 h 992458"/>
              <a:gd name="connsiteX0" fmla="*/ 0 w 4493942"/>
              <a:gd name="connsiteY0" fmla="*/ 1013069 h 1013069"/>
              <a:gd name="connsiteX1" fmla="*/ 758283 w 4493942"/>
              <a:gd name="connsiteY1" fmla="*/ 578172 h 1013069"/>
              <a:gd name="connsiteX2" fmla="*/ 1527717 w 4493942"/>
              <a:gd name="connsiteY2" fmla="*/ 890406 h 1013069"/>
              <a:gd name="connsiteX3" fmla="*/ 2542478 w 4493942"/>
              <a:gd name="connsiteY3" fmla="*/ 823499 h 1013069"/>
              <a:gd name="connsiteX4" fmla="*/ 2977376 w 4493942"/>
              <a:gd name="connsiteY4" fmla="*/ 321694 h 1013069"/>
              <a:gd name="connsiteX5" fmla="*/ 4014439 w 4493942"/>
              <a:gd name="connsiteY5" fmla="*/ 20611 h 1013069"/>
              <a:gd name="connsiteX6" fmla="*/ 4493942 w 4493942"/>
              <a:gd name="connsiteY6" fmla="*/ 310543 h 1013069"/>
              <a:gd name="connsiteX0" fmla="*/ 0 w 4493942"/>
              <a:gd name="connsiteY0" fmla="*/ 1055469 h 1055469"/>
              <a:gd name="connsiteX1" fmla="*/ 758283 w 4493942"/>
              <a:gd name="connsiteY1" fmla="*/ 620572 h 1055469"/>
              <a:gd name="connsiteX2" fmla="*/ 1527717 w 4493942"/>
              <a:gd name="connsiteY2" fmla="*/ 932806 h 1055469"/>
              <a:gd name="connsiteX3" fmla="*/ 2542478 w 4493942"/>
              <a:gd name="connsiteY3" fmla="*/ 865899 h 1055469"/>
              <a:gd name="connsiteX4" fmla="*/ 2977376 w 4493942"/>
              <a:gd name="connsiteY4" fmla="*/ 364094 h 1055469"/>
              <a:gd name="connsiteX5" fmla="*/ 3836019 w 4493942"/>
              <a:gd name="connsiteY5" fmla="*/ 18407 h 1055469"/>
              <a:gd name="connsiteX6" fmla="*/ 4493942 w 4493942"/>
              <a:gd name="connsiteY6" fmla="*/ 352943 h 1055469"/>
              <a:gd name="connsiteX0" fmla="*/ 0 w 4493942"/>
              <a:gd name="connsiteY0" fmla="*/ 1055469 h 1055469"/>
              <a:gd name="connsiteX1" fmla="*/ 758283 w 4493942"/>
              <a:gd name="connsiteY1" fmla="*/ 620572 h 1055469"/>
              <a:gd name="connsiteX2" fmla="*/ 1527717 w 4493942"/>
              <a:gd name="connsiteY2" fmla="*/ 932806 h 1055469"/>
              <a:gd name="connsiteX3" fmla="*/ 2542478 w 4493942"/>
              <a:gd name="connsiteY3" fmla="*/ 865899 h 1055469"/>
              <a:gd name="connsiteX4" fmla="*/ 2977376 w 4493942"/>
              <a:gd name="connsiteY4" fmla="*/ 364094 h 1055469"/>
              <a:gd name="connsiteX5" fmla="*/ 3836019 w 4493942"/>
              <a:gd name="connsiteY5" fmla="*/ 18407 h 1055469"/>
              <a:gd name="connsiteX6" fmla="*/ 4493942 w 4493942"/>
              <a:gd name="connsiteY6" fmla="*/ 352943 h 105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3942" h="1055469">
                <a:moveTo>
                  <a:pt x="0" y="1055469"/>
                </a:moveTo>
                <a:cubicBezTo>
                  <a:pt x="252761" y="910503"/>
                  <a:pt x="503664" y="641016"/>
                  <a:pt x="758283" y="620572"/>
                </a:cubicBezTo>
                <a:cubicBezTo>
                  <a:pt x="1012903" y="600128"/>
                  <a:pt x="1189463" y="955108"/>
                  <a:pt x="1527717" y="932806"/>
                </a:cubicBezTo>
                <a:cubicBezTo>
                  <a:pt x="1865971" y="910504"/>
                  <a:pt x="2155902" y="1016440"/>
                  <a:pt x="2542478" y="865899"/>
                </a:cubicBezTo>
                <a:cubicBezTo>
                  <a:pt x="2929054" y="715358"/>
                  <a:pt x="2761786" y="505343"/>
                  <a:pt x="2977376" y="364094"/>
                </a:cubicBezTo>
                <a:cubicBezTo>
                  <a:pt x="3192966" y="222845"/>
                  <a:pt x="3549805" y="133636"/>
                  <a:pt x="3836019" y="18407"/>
                </a:cubicBezTo>
                <a:cubicBezTo>
                  <a:pt x="4181707" y="-81954"/>
                  <a:pt x="4334108" y="256299"/>
                  <a:pt x="4493942" y="35294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3847171" y="1977108"/>
            <a:ext cx="4538546" cy="955663"/>
          </a:xfrm>
          <a:custGeom>
            <a:avLst/>
            <a:gdLst>
              <a:gd name="connsiteX0" fmla="*/ 0 w 4538546"/>
              <a:gd name="connsiteY0" fmla="*/ 936703 h 936703"/>
              <a:gd name="connsiteX1" fmla="*/ 769434 w 4538546"/>
              <a:gd name="connsiteY1" fmla="*/ 669073 h 936703"/>
              <a:gd name="connsiteX2" fmla="*/ 1516566 w 4538546"/>
              <a:gd name="connsiteY2" fmla="*/ 0 h 936703"/>
              <a:gd name="connsiteX3" fmla="*/ 2129883 w 4538546"/>
              <a:gd name="connsiteY3" fmla="*/ 412595 h 936703"/>
              <a:gd name="connsiteX4" fmla="*/ 3033131 w 4538546"/>
              <a:gd name="connsiteY4" fmla="*/ 557561 h 936703"/>
              <a:gd name="connsiteX5" fmla="*/ 3735658 w 4538546"/>
              <a:gd name="connsiteY5" fmla="*/ 412595 h 936703"/>
              <a:gd name="connsiteX6" fmla="*/ 4538546 w 4538546"/>
              <a:gd name="connsiteY6" fmla="*/ 925552 h 936703"/>
              <a:gd name="connsiteX0" fmla="*/ 0 w 4538546"/>
              <a:gd name="connsiteY0" fmla="*/ 936703 h 936703"/>
              <a:gd name="connsiteX1" fmla="*/ 769434 w 4538546"/>
              <a:gd name="connsiteY1" fmla="*/ 669073 h 936703"/>
              <a:gd name="connsiteX2" fmla="*/ 1516566 w 4538546"/>
              <a:gd name="connsiteY2" fmla="*/ 0 h 936703"/>
              <a:gd name="connsiteX3" fmla="*/ 2129883 w 4538546"/>
              <a:gd name="connsiteY3" fmla="*/ 412595 h 936703"/>
              <a:gd name="connsiteX4" fmla="*/ 3033131 w 4538546"/>
              <a:gd name="connsiteY4" fmla="*/ 557561 h 936703"/>
              <a:gd name="connsiteX5" fmla="*/ 3735658 w 4538546"/>
              <a:gd name="connsiteY5" fmla="*/ 412595 h 936703"/>
              <a:gd name="connsiteX6" fmla="*/ 4538546 w 4538546"/>
              <a:gd name="connsiteY6" fmla="*/ 925552 h 936703"/>
              <a:gd name="connsiteX0" fmla="*/ 0 w 4538546"/>
              <a:gd name="connsiteY0" fmla="*/ 955663 h 955663"/>
              <a:gd name="connsiteX1" fmla="*/ 769434 w 4538546"/>
              <a:gd name="connsiteY1" fmla="*/ 688033 h 955663"/>
              <a:gd name="connsiteX2" fmla="*/ 1516566 w 4538546"/>
              <a:gd name="connsiteY2" fmla="*/ 18960 h 955663"/>
              <a:gd name="connsiteX3" fmla="*/ 2129883 w 4538546"/>
              <a:gd name="connsiteY3" fmla="*/ 431555 h 955663"/>
              <a:gd name="connsiteX4" fmla="*/ 3033131 w 4538546"/>
              <a:gd name="connsiteY4" fmla="*/ 576521 h 955663"/>
              <a:gd name="connsiteX5" fmla="*/ 3735658 w 4538546"/>
              <a:gd name="connsiteY5" fmla="*/ 431555 h 955663"/>
              <a:gd name="connsiteX6" fmla="*/ 4538546 w 4538546"/>
              <a:gd name="connsiteY6" fmla="*/ 944512 h 955663"/>
              <a:gd name="connsiteX0" fmla="*/ 0 w 4538546"/>
              <a:gd name="connsiteY0" fmla="*/ 955663 h 955663"/>
              <a:gd name="connsiteX1" fmla="*/ 769434 w 4538546"/>
              <a:gd name="connsiteY1" fmla="*/ 688033 h 955663"/>
              <a:gd name="connsiteX2" fmla="*/ 1516566 w 4538546"/>
              <a:gd name="connsiteY2" fmla="*/ 18960 h 955663"/>
              <a:gd name="connsiteX3" fmla="*/ 2129883 w 4538546"/>
              <a:gd name="connsiteY3" fmla="*/ 431555 h 955663"/>
              <a:gd name="connsiteX4" fmla="*/ 3033131 w 4538546"/>
              <a:gd name="connsiteY4" fmla="*/ 576521 h 955663"/>
              <a:gd name="connsiteX5" fmla="*/ 3735658 w 4538546"/>
              <a:gd name="connsiteY5" fmla="*/ 431555 h 955663"/>
              <a:gd name="connsiteX6" fmla="*/ 4538546 w 4538546"/>
              <a:gd name="connsiteY6" fmla="*/ 944512 h 955663"/>
              <a:gd name="connsiteX0" fmla="*/ 0 w 4538546"/>
              <a:gd name="connsiteY0" fmla="*/ 955663 h 955663"/>
              <a:gd name="connsiteX1" fmla="*/ 769434 w 4538546"/>
              <a:gd name="connsiteY1" fmla="*/ 688033 h 955663"/>
              <a:gd name="connsiteX2" fmla="*/ 1516566 w 4538546"/>
              <a:gd name="connsiteY2" fmla="*/ 18960 h 955663"/>
              <a:gd name="connsiteX3" fmla="*/ 2129883 w 4538546"/>
              <a:gd name="connsiteY3" fmla="*/ 431555 h 955663"/>
              <a:gd name="connsiteX4" fmla="*/ 3033131 w 4538546"/>
              <a:gd name="connsiteY4" fmla="*/ 576521 h 955663"/>
              <a:gd name="connsiteX5" fmla="*/ 3735658 w 4538546"/>
              <a:gd name="connsiteY5" fmla="*/ 431555 h 955663"/>
              <a:gd name="connsiteX6" fmla="*/ 4538546 w 4538546"/>
              <a:gd name="connsiteY6" fmla="*/ 944512 h 955663"/>
              <a:gd name="connsiteX0" fmla="*/ 0 w 4538546"/>
              <a:gd name="connsiteY0" fmla="*/ 955663 h 955663"/>
              <a:gd name="connsiteX1" fmla="*/ 769434 w 4538546"/>
              <a:gd name="connsiteY1" fmla="*/ 688033 h 955663"/>
              <a:gd name="connsiteX2" fmla="*/ 1516566 w 4538546"/>
              <a:gd name="connsiteY2" fmla="*/ 18960 h 955663"/>
              <a:gd name="connsiteX3" fmla="*/ 2129883 w 4538546"/>
              <a:gd name="connsiteY3" fmla="*/ 431555 h 955663"/>
              <a:gd name="connsiteX4" fmla="*/ 3033131 w 4538546"/>
              <a:gd name="connsiteY4" fmla="*/ 576521 h 955663"/>
              <a:gd name="connsiteX5" fmla="*/ 3735658 w 4538546"/>
              <a:gd name="connsiteY5" fmla="*/ 431555 h 955663"/>
              <a:gd name="connsiteX6" fmla="*/ 4538546 w 4538546"/>
              <a:gd name="connsiteY6" fmla="*/ 944512 h 95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8546" h="955663">
                <a:moveTo>
                  <a:pt x="0" y="955663"/>
                </a:moveTo>
                <a:cubicBezTo>
                  <a:pt x="256478" y="866453"/>
                  <a:pt x="516673" y="844150"/>
                  <a:pt x="769434" y="688033"/>
                </a:cubicBezTo>
                <a:cubicBezTo>
                  <a:pt x="1022195" y="531916"/>
                  <a:pt x="1312127" y="-118572"/>
                  <a:pt x="1516566" y="18960"/>
                </a:cubicBezTo>
                <a:lnTo>
                  <a:pt x="2129883" y="431555"/>
                </a:lnTo>
                <a:cubicBezTo>
                  <a:pt x="2382644" y="524482"/>
                  <a:pt x="2798955" y="624843"/>
                  <a:pt x="3033131" y="576521"/>
                </a:cubicBezTo>
                <a:lnTo>
                  <a:pt x="3735658" y="431555"/>
                </a:lnTo>
                <a:cubicBezTo>
                  <a:pt x="3969834" y="383233"/>
                  <a:pt x="4270917" y="773526"/>
                  <a:pt x="4538546" y="944512"/>
                </a:cubicBez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3869473" y="2966224"/>
            <a:ext cx="4505093" cy="823311"/>
          </a:xfrm>
          <a:custGeom>
            <a:avLst/>
            <a:gdLst>
              <a:gd name="connsiteX0" fmla="*/ 0 w 4505093"/>
              <a:gd name="connsiteY0" fmla="*/ 0 h 791737"/>
              <a:gd name="connsiteX1" fmla="*/ 613317 w 4505093"/>
              <a:gd name="connsiteY1" fmla="*/ 791737 h 791737"/>
              <a:gd name="connsiteX2" fmla="*/ 1505415 w 4505093"/>
              <a:gd name="connsiteY2" fmla="*/ 657922 h 791737"/>
              <a:gd name="connsiteX3" fmla="*/ 2999678 w 4505093"/>
              <a:gd name="connsiteY3" fmla="*/ 323386 h 791737"/>
              <a:gd name="connsiteX4" fmla="*/ 3624147 w 4505093"/>
              <a:gd name="connsiteY4" fmla="*/ 747132 h 791737"/>
              <a:gd name="connsiteX5" fmla="*/ 4505093 w 4505093"/>
              <a:gd name="connsiteY5" fmla="*/ 557561 h 791737"/>
              <a:gd name="connsiteX0" fmla="*/ 0 w 4505093"/>
              <a:gd name="connsiteY0" fmla="*/ 0 h 828175"/>
              <a:gd name="connsiteX1" fmla="*/ 613317 w 4505093"/>
              <a:gd name="connsiteY1" fmla="*/ 791737 h 828175"/>
              <a:gd name="connsiteX2" fmla="*/ 1505415 w 4505093"/>
              <a:gd name="connsiteY2" fmla="*/ 657922 h 828175"/>
              <a:gd name="connsiteX3" fmla="*/ 2999678 w 4505093"/>
              <a:gd name="connsiteY3" fmla="*/ 323386 h 828175"/>
              <a:gd name="connsiteX4" fmla="*/ 3624147 w 4505093"/>
              <a:gd name="connsiteY4" fmla="*/ 747132 h 828175"/>
              <a:gd name="connsiteX5" fmla="*/ 4505093 w 4505093"/>
              <a:gd name="connsiteY5" fmla="*/ 557561 h 828175"/>
              <a:gd name="connsiteX0" fmla="*/ 0 w 4505093"/>
              <a:gd name="connsiteY0" fmla="*/ 0 h 828175"/>
              <a:gd name="connsiteX1" fmla="*/ 613317 w 4505093"/>
              <a:gd name="connsiteY1" fmla="*/ 791737 h 828175"/>
              <a:gd name="connsiteX2" fmla="*/ 1505415 w 4505093"/>
              <a:gd name="connsiteY2" fmla="*/ 657922 h 828175"/>
              <a:gd name="connsiteX3" fmla="*/ 2999678 w 4505093"/>
              <a:gd name="connsiteY3" fmla="*/ 323386 h 828175"/>
              <a:gd name="connsiteX4" fmla="*/ 3624147 w 4505093"/>
              <a:gd name="connsiteY4" fmla="*/ 747132 h 828175"/>
              <a:gd name="connsiteX5" fmla="*/ 4505093 w 4505093"/>
              <a:gd name="connsiteY5" fmla="*/ 557561 h 828175"/>
              <a:gd name="connsiteX0" fmla="*/ 0 w 4505093"/>
              <a:gd name="connsiteY0" fmla="*/ 0 h 828175"/>
              <a:gd name="connsiteX1" fmla="*/ 613317 w 4505093"/>
              <a:gd name="connsiteY1" fmla="*/ 791737 h 828175"/>
              <a:gd name="connsiteX2" fmla="*/ 1505415 w 4505093"/>
              <a:gd name="connsiteY2" fmla="*/ 657922 h 828175"/>
              <a:gd name="connsiteX3" fmla="*/ 2999678 w 4505093"/>
              <a:gd name="connsiteY3" fmla="*/ 323386 h 828175"/>
              <a:gd name="connsiteX4" fmla="*/ 3746810 w 4505093"/>
              <a:gd name="connsiteY4" fmla="*/ 602167 h 828175"/>
              <a:gd name="connsiteX5" fmla="*/ 4505093 w 4505093"/>
              <a:gd name="connsiteY5" fmla="*/ 557561 h 828175"/>
              <a:gd name="connsiteX0" fmla="*/ 0 w 4505093"/>
              <a:gd name="connsiteY0" fmla="*/ 0 h 832887"/>
              <a:gd name="connsiteX1" fmla="*/ 613317 w 4505093"/>
              <a:gd name="connsiteY1" fmla="*/ 791737 h 832887"/>
              <a:gd name="connsiteX2" fmla="*/ 1505415 w 4505093"/>
              <a:gd name="connsiteY2" fmla="*/ 657922 h 832887"/>
              <a:gd name="connsiteX3" fmla="*/ 2999678 w 4505093"/>
              <a:gd name="connsiteY3" fmla="*/ 323386 h 832887"/>
              <a:gd name="connsiteX4" fmla="*/ 3746810 w 4505093"/>
              <a:gd name="connsiteY4" fmla="*/ 602167 h 832887"/>
              <a:gd name="connsiteX5" fmla="*/ 4505093 w 4505093"/>
              <a:gd name="connsiteY5" fmla="*/ 557561 h 832887"/>
              <a:gd name="connsiteX0" fmla="*/ 0 w 4505093"/>
              <a:gd name="connsiteY0" fmla="*/ 0 h 811572"/>
              <a:gd name="connsiteX1" fmla="*/ 613317 w 4505093"/>
              <a:gd name="connsiteY1" fmla="*/ 791737 h 811572"/>
              <a:gd name="connsiteX2" fmla="*/ 1661532 w 4505093"/>
              <a:gd name="connsiteY2" fmla="*/ 535259 h 811572"/>
              <a:gd name="connsiteX3" fmla="*/ 2999678 w 4505093"/>
              <a:gd name="connsiteY3" fmla="*/ 323386 h 811572"/>
              <a:gd name="connsiteX4" fmla="*/ 3746810 w 4505093"/>
              <a:gd name="connsiteY4" fmla="*/ 602167 h 811572"/>
              <a:gd name="connsiteX5" fmla="*/ 4505093 w 4505093"/>
              <a:gd name="connsiteY5" fmla="*/ 557561 h 811572"/>
              <a:gd name="connsiteX0" fmla="*/ 0 w 4505093"/>
              <a:gd name="connsiteY0" fmla="*/ 0 h 821291"/>
              <a:gd name="connsiteX1" fmla="*/ 613317 w 4505093"/>
              <a:gd name="connsiteY1" fmla="*/ 791737 h 821291"/>
              <a:gd name="connsiteX2" fmla="*/ 1717289 w 4505093"/>
              <a:gd name="connsiteY2" fmla="*/ 602166 h 821291"/>
              <a:gd name="connsiteX3" fmla="*/ 2999678 w 4505093"/>
              <a:gd name="connsiteY3" fmla="*/ 323386 h 821291"/>
              <a:gd name="connsiteX4" fmla="*/ 3746810 w 4505093"/>
              <a:gd name="connsiteY4" fmla="*/ 602167 h 821291"/>
              <a:gd name="connsiteX5" fmla="*/ 4505093 w 4505093"/>
              <a:gd name="connsiteY5" fmla="*/ 557561 h 821291"/>
              <a:gd name="connsiteX0" fmla="*/ 0 w 4505093"/>
              <a:gd name="connsiteY0" fmla="*/ 0 h 823311"/>
              <a:gd name="connsiteX1" fmla="*/ 613317 w 4505093"/>
              <a:gd name="connsiteY1" fmla="*/ 791737 h 823311"/>
              <a:gd name="connsiteX2" fmla="*/ 1739592 w 4505093"/>
              <a:gd name="connsiteY2" fmla="*/ 613317 h 823311"/>
              <a:gd name="connsiteX3" fmla="*/ 2999678 w 4505093"/>
              <a:gd name="connsiteY3" fmla="*/ 323386 h 823311"/>
              <a:gd name="connsiteX4" fmla="*/ 3746810 w 4505093"/>
              <a:gd name="connsiteY4" fmla="*/ 602167 h 823311"/>
              <a:gd name="connsiteX5" fmla="*/ 4505093 w 4505093"/>
              <a:gd name="connsiteY5" fmla="*/ 557561 h 82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093" h="823311">
                <a:moveTo>
                  <a:pt x="0" y="0"/>
                </a:moveTo>
                <a:cubicBezTo>
                  <a:pt x="204439" y="263912"/>
                  <a:pt x="323385" y="689518"/>
                  <a:pt x="613317" y="791737"/>
                </a:cubicBezTo>
                <a:cubicBezTo>
                  <a:pt x="903249" y="893957"/>
                  <a:pt x="1241504" y="724829"/>
                  <a:pt x="1739592" y="613317"/>
                </a:cubicBezTo>
                <a:cubicBezTo>
                  <a:pt x="2237680" y="501805"/>
                  <a:pt x="2665142" y="325244"/>
                  <a:pt x="2999678" y="323386"/>
                </a:cubicBezTo>
                <a:cubicBezTo>
                  <a:pt x="3334214" y="321528"/>
                  <a:pt x="3495908" y="563138"/>
                  <a:pt x="3746810" y="602167"/>
                </a:cubicBezTo>
                <a:lnTo>
                  <a:pt x="4505093" y="557561"/>
                </a:lnTo>
              </a:path>
            </a:pathLst>
          </a:custGeom>
          <a:noFill/>
          <a:ln w="57150">
            <a:solidFill>
              <a:schemeClr val="bg1">
                <a:lumMod val="8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3847171" y="1817649"/>
            <a:ext cx="4505092" cy="472187"/>
          </a:xfrm>
          <a:custGeom>
            <a:avLst/>
            <a:gdLst>
              <a:gd name="connsiteX0" fmla="*/ 0 w 4505092"/>
              <a:gd name="connsiteY0" fmla="*/ 0 h 446049"/>
              <a:gd name="connsiteX1" fmla="*/ 858644 w 4505092"/>
              <a:gd name="connsiteY1" fmla="*/ 189571 h 446049"/>
              <a:gd name="connsiteX2" fmla="*/ 1538868 w 4505092"/>
              <a:gd name="connsiteY2" fmla="*/ 446049 h 446049"/>
              <a:gd name="connsiteX3" fmla="*/ 2386361 w 4505092"/>
              <a:gd name="connsiteY3" fmla="*/ 301083 h 446049"/>
              <a:gd name="connsiteX4" fmla="*/ 2999678 w 4505092"/>
              <a:gd name="connsiteY4" fmla="*/ 434897 h 446049"/>
              <a:gd name="connsiteX5" fmla="*/ 4505092 w 4505092"/>
              <a:gd name="connsiteY5" fmla="*/ 33453 h 446049"/>
              <a:gd name="connsiteX0" fmla="*/ 0 w 4505092"/>
              <a:gd name="connsiteY0" fmla="*/ 0 h 446049"/>
              <a:gd name="connsiteX1" fmla="*/ 858644 w 4505092"/>
              <a:gd name="connsiteY1" fmla="*/ 189571 h 446049"/>
              <a:gd name="connsiteX2" fmla="*/ 1538868 w 4505092"/>
              <a:gd name="connsiteY2" fmla="*/ 446049 h 446049"/>
              <a:gd name="connsiteX3" fmla="*/ 2386361 w 4505092"/>
              <a:gd name="connsiteY3" fmla="*/ 301083 h 446049"/>
              <a:gd name="connsiteX4" fmla="*/ 2999678 w 4505092"/>
              <a:gd name="connsiteY4" fmla="*/ 434897 h 446049"/>
              <a:gd name="connsiteX5" fmla="*/ 4505092 w 4505092"/>
              <a:gd name="connsiteY5" fmla="*/ 33453 h 446049"/>
              <a:gd name="connsiteX0" fmla="*/ 0 w 4505092"/>
              <a:gd name="connsiteY0" fmla="*/ 0 h 452647"/>
              <a:gd name="connsiteX1" fmla="*/ 858644 w 4505092"/>
              <a:gd name="connsiteY1" fmla="*/ 189571 h 452647"/>
              <a:gd name="connsiteX2" fmla="*/ 1538868 w 4505092"/>
              <a:gd name="connsiteY2" fmla="*/ 446049 h 452647"/>
              <a:gd name="connsiteX3" fmla="*/ 2386361 w 4505092"/>
              <a:gd name="connsiteY3" fmla="*/ 301083 h 452647"/>
              <a:gd name="connsiteX4" fmla="*/ 2999678 w 4505092"/>
              <a:gd name="connsiteY4" fmla="*/ 434897 h 452647"/>
              <a:gd name="connsiteX5" fmla="*/ 4505092 w 4505092"/>
              <a:gd name="connsiteY5" fmla="*/ 33453 h 452647"/>
              <a:gd name="connsiteX0" fmla="*/ 0 w 4505092"/>
              <a:gd name="connsiteY0" fmla="*/ 0 h 452647"/>
              <a:gd name="connsiteX1" fmla="*/ 858644 w 4505092"/>
              <a:gd name="connsiteY1" fmla="*/ 189571 h 452647"/>
              <a:gd name="connsiteX2" fmla="*/ 1538868 w 4505092"/>
              <a:gd name="connsiteY2" fmla="*/ 446049 h 452647"/>
              <a:gd name="connsiteX3" fmla="*/ 2386361 w 4505092"/>
              <a:gd name="connsiteY3" fmla="*/ 301083 h 452647"/>
              <a:gd name="connsiteX4" fmla="*/ 2999678 w 4505092"/>
              <a:gd name="connsiteY4" fmla="*/ 434897 h 452647"/>
              <a:gd name="connsiteX5" fmla="*/ 4505092 w 4505092"/>
              <a:gd name="connsiteY5" fmla="*/ 33453 h 452647"/>
              <a:gd name="connsiteX0" fmla="*/ 0 w 4505092"/>
              <a:gd name="connsiteY0" fmla="*/ 0 h 472187"/>
              <a:gd name="connsiteX1" fmla="*/ 858644 w 4505092"/>
              <a:gd name="connsiteY1" fmla="*/ 189571 h 472187"/>
              <a:gd name="connsiteX2" fmla="*/ 1538868 w 4505092"/>
              <a:gd name="connsiteY2" fmla="*/ 446049 h 472187"/>
              <a:gd name="connsiteX3" fmla="*/ 2386361 w 4505092"/>
              <a:gd name="connsiteY3" fmla="*/ 301083 h 472187"/>
              <a:gd name="connsiteX4" fmla="*/ 2999678 w 4505092"/>
              <a:gd name="connsiteY4" fmla="*/ 434897 h 472187"/>
              <a:gd name="connsiteX5" fmla="*/ 4505092 w 4505092"/>
              <a:gd name="connsiteY5" fmla="*/ 33453 h 472187"/>
              <a:gd name="connsiteX0" fmla="*/ 0 w 4505092"/>
              <a:gd name="connsiteY0" fmla="*/ 0 h 472187"/>
              <a:gd name="connsiteX1" fmla="*/ 858644 w 4505092"/>
              <a:gd name="connsiteY1" fmla="*/ 189571 h 472187"/>
              <a:gd name="connsiteX2" fmla="*/ 1538868 w 4505092"/>
              <a:gd name="connsiteY2" fmla="*/ 446049 h 472187"/>
              <a:gd name="connsiteX3" fmla="*/ 2386361 w 4505092"/>
              <a:gd name="connsiteY3" fmla="*/ 301083 h 472187"/>
              <a:gd name="connsiteX4" fmla="*/ 2999678 w 4505092"/>
              <a:gd name="connsiteY4" fmla="*/ 434897 h 472187"/>
              <a:gd name="connsiteX5" fmla="*/ 4505092 w 4505092"/>
              <a:gd name="connsiteY5" fmla="*/ 33453 h 472187"/>
              <a:gd name="connsiteX0" fmla="*/ 0 w 4505092"/>
              <a:gd name="connsiteY0" fmla="*/ 0 h 472187"/>
              <a:gd name="connsiteX1" fmla="*/ 858644 w 4505092"/>
              <a:gd name="connsiteY1" fmla="*/ 189571 h 472187"/>
              <a:gd name="connsiteX2" fmla="*/ 1538868 w 4505092"/>
              <a:gd name="connsiteY2" fmla="*/ 446049 h 472187"/>
              <a:gd name="connsiteX3" fmla="*/ 2386361 w 4505092"/>
              <a:gd name="connsiteY3" fmla="*/ 301083 h 472187"/>
              <a:gd name="connsiteX4" fmla="*/ 2999678 w 4505092"/>
              <a:gd name="connsiteY4" fmla="*/ 434897 h 472187"/>
              <a:gd name="connsiteX5" fmla="*/ 4505092 w 4505092"/>
              <a:gd name="connsiteY5" fmla="*/ 33453 h 47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092" h="472187">
                <a:moveTo>
                  <a:pt x="0" y="0"/>
                </a:moveTo>
                <a:cubicBezTo>
                  <a:pt x="286215" y="63190"/>
                  <a:pt x="602166" y="115230"/>
                  <a:pt x="858644" y="189571"/>
                </a:cubicBezTo>
                <a:cubicBezTo>
                  <a:pt x="1115122" y="263912"/>
                  <a:pt x="1256370" y="494371"/>
                  <a:pt x="1538868" y="446049"/>
                </a:cubicBezTo>
                <a:lnTo>
                  <a:pt x="2386361" y="301083"/>
                </a:lnTo>
                <a:cubicBezTo>
                  <a:pt x="2629829" y="299224"/>
                  <a:pt x="2497873" y="568712"/>
                  <a:pt x="2999678" y="434897"/>
                </a:cubicBezTo>
                <a:lnTo>
                  <a:pt x="4505092" y="33453"/>
                </a:lnTo>
              </a:path>
            </a:pathLst>
          </a:custGeom>
          <a:noFill/>
          <a:ln w="5715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56839" y="191252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rPr>
              <a:t>业绩折图</a:t>
            </a:r>
            <a:endParaRPr lang="zh-CN" altLang="en-US" sz="4400">
              <a:solidFill>
                <a:schemeClr val="bg1"/>
              </a:solidFill>
              <a:latin typeface="方正粗圆简体" pitchFamily="65" charset="-122"/>
              <a:ea typeface="方正粗圆简体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957" y="2604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第一季度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33564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863575" y="1358124"/>
            <a:ext cx="0" cy="337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863575" y="1347614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63575" y="1840453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838800" y="4000453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63575" y="3280453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25931" y="4462070"/>
            <a:ext cx="34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0</a:t>
            </a:r>
            <a:endParaRPr lang="zh-CN" alt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3397245" y="3815787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20</a:t>
            </a:r>
            <a:endParaRPr lang="zh-CN" alt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3422020" y="3077665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4</a:t>
            </a:r>
            <a:r>
              <a:rPr lang="en-US" altLang="zh-CN" b="1" smtClean="0"/>
              <a:t>0</a:t>
            </a:r>
            <a:endParaRPr lang="zh-CN" alt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3397245" y="1628293"/>
            <a:ext cx="44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80</a:t>
            </a:r>
            <a:endParaRPr lang="zh-CN" altLang="en-US" b="1"/>
          </a:p>
        </p:txBody>
      </p:sp>
      <p:cxnSp>
        <p:nvCxnSpPr>
          <p:cNvPr id="14" name="直接连接符 13"/>
          <p:cNvCxnSpPr/>
          <p:nvPr/>
        </p:nvCxnSpPr>
        <p:spPr>
          <a:xfrm>
            <a:off x="3863575" y="4720453"/>
            <a:ext cx="45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69120" y="2560453"/>
            <a:ext cx="4524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363575" y="1358124"/>
            <a:ext cx="0" cy="337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863575" y="1358124"/>
            <a:ext cx="0" cy="337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8363575" y="1358124"/>
            <a:ext cx="0" cy="337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815120" y="178645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312355" y="218924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316416" y="17970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809575" y="2178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815120" y="288613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312355" y="357986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809575" y="322645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316416" y="345437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312355" y="194574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809575" y="249992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316416" y="286558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815120" y="394645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312355" y="380068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316416" y="322645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748009" y="355755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业务员推销：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220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48009" y="850519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电话客服 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176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83398" y="354742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网络直销：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120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83398" y="84999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股票股息：</a:t>
            </a:r>
            <a:r>
              <a:rPr lang="en-US" altLang="zh-CN" b="1" smtClean="0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rPr>
              <a:t>84</a:t>
            </a:r>
            <a:endParaRPr lang="zh-CN" altLang="en-US" b="1">
              <a:solidFill>
                <a:srgbClr val="4AC5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1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56839" y="2049779"/>
            <a:ext cx="3005951" cy="1043943"/>
            <a:chOff x="656839" y="1975161"/>
            <a:chExt cx="3005951" cy="1043943"/>
          </a:xfrm>
        </p:grpSpPr>
        <p:sp>
          <p:nvSpPr>
            <p:cNvPr id="2" name="TextBox 1"/>
            <p:cNvSpPr txBox="1"/>
            <p:nvPr/>
          </p:nvSpPr>
          <p:spPr>
            <a:xfrm>
              <a:off x="656839" y="1975161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方正粗圆简体" pitchFamily="65" charset="-122"/>
                  <a:ea typeface="方正粗圆简体" pitchFamily="65" charset="-122"/>
                </a:rPr>
                <a:t>业务员推销</a:t>
              </a:r>
              <a:endParaRPr lang="zh-CN" altLang="en-US" sz="440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50790" y="264977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第一季度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713953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997"/>
          <a:stretch/>
        </p:blipFill>
        <p:spPr>
          <a:xfrm>
            <a:off x="4518139" y="2780531"/>
            <a:ext cx="1570450" cy="2015926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056793" y="416868"/>
            <a:ext cx="4295319" cy="2159553"/>
          </a:xfrm>
          <a:prstGeom prst="roundRect">
            <a:avLst>
              <a:gd name="adj" fmla="val 10472"/>
            </a:avLst>
          </a:prstGeom>
          <a:noFill/>
          <a:ln w="38100">
            <a:solidFill>
              <a:srgbClr val="4AC5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194264" y="480982"/>
            <a:ext cx="4020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员推销主要去各个需求市场推销销售本公司的产品，并且起到宣传作用。每天业务员都要外出与客户进行交流合作，他们为公司争取了很多的机会和效益，是公司的主要力量，他们注重的是时间和效率，以最短的时间争取最大的力量。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6839" y="2049779"/>
            <a:ext cx="2441694" cy="1043943"/>
            <a:chOff x="656839" y="1975161"/>
            <a:chExt cx="2441694" cy="1043943"/>
          </a:xfrm>
        </p:grpSpPr>
        <p:sp>
          <p:nvSpPr>
            <p:cNvPr id="3" name="TextBox 2"/>
            <p:cNvSpPr txBox="1"/>
            <p:nvPr/>
          </p:nvSpPr>
          <p:spPr>
            <a:xfrm>
              <a:off x="656839" y="1975161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方正粗圆简体" pitchFamily="65" charset="-122"/>
                  <a:ea typeface="方正粗圆简体" pitchFamily="65" charset="-122"/>
                </a:rPr>
                <a:t>电话客服</a:t>
              </a:r>
              <a:endParaRPr lang="zh-CN" altLang="en-US" sz="4400">
                <a:solidFill>
                  <a:schemeClr val="bg1"/>
                </a:solidFill>
                <a:latin typeface="方正粗圆简体" pitchFamily="65" charset="-122"/>
                <a:ea typeface="方正粗圆简体" pitchFamily="65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57410" y="264977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mtClean="0">
                  <a:solidFill>
                    <a:srgbClr val="4AC5FF"/>
                  </a:solidFill>
                  <a:latin typeface="微软雅黑" pitchFamily="34" charset="-122"/>
                  <a:ea typeface="微软雅黑" pitchFamily="34" charset="-122"/>
                </a:rPr>
                <a:t>第一季度</a:t>
              </a:r>
              <a:endParaRPr lang="zh-CN" altLang="en-US" b="1">
                <a:solidFill>
                  <a:srgbClr val="4AC5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3713953" y="411163"/>
            <a:ext cx="0" cy="4319800"/>
          </a:xfrm>
          <a:prstGeom prst="line">
            <a:avLst/>
          </a:prstGeom>
          <a:ln w="28575">
            <a:solidFill>
              <a:srgbClr val="4AC5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585151" y="3440050"/>
            <a:ext cx="1623800" cy="1260726"/>
            <a:chOff x="3881653" y="1064977"/>
            <a:chExt cx="873382" cy="678098"/>
          </a:xfrm>
        </p:grpSpPr>
        <p:sp>
          <p:nvSpPr>
            <p:cNvPr id="9" name="椭圆 8"/>
            <p:cNvSpPr/>
            <p:nvPr/>
          </p:nvSpPr>
          <p:spPr>
            <a:xfrm>
              <a:off x="4066832" y="1141943"/>
              <a:ext cx="504489" cy="5044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881653" y="1064977"/>
              <a:ext cx="873382" cy="678098"/>
              <a:chOff x="3926636" y="1099902"/>
              <a:chExt cx="783416" cy="608248"/>
            </a:xfrm>
          </p:grpSpPr>
          <p:sp>
            <p:nvSpPr>
              <p:cNvPr id="12" name="空心弧 11"/>
              <p:cNvSpPr/>
              <p:nvPr/>
            </p:nvSpPr>
            <p:spPr>
              <a:xfrm>
                <a:off x="4024791" y="1099902"/>
                <a:ext cx="588570" cy="588570"/>
              </a:xfrm>
              <a:prstGeom prst="blockArc">
                <a:avLst>
                  <a:gd name="adj1" fmla="val 9764743"/>
                  <a:gd name="adj2" fmla="val 5213612"/>
                  <a:gd name="adj3" fmla="val 25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饼形 12"/>
              <p:cNvSpPr/>
              <p:nvPr/>
            </p:nvSpPr>
            <p:spPr>
              <a:xfrm rot="4980000">
                <a:off x="3926636" y="1279539"/>
                <a:ext cx="201818" cy="201818"/>
              </a:xfrm>
              <a:prstGeom prst="pie">
                <a:avLst>
                  <a:gd name="adj1" fmla="val 21442026"/>
                  <a:gd name="adj2" fmla="val 1192379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饼形 13"/>
              <p:cNvSpPr/>
              <p:nvPr/>
            </p:nvSpPr>
            <p:spPr>
              <a:xfrm rot="16620000" flipH="1">
                <a:off x="4508234" y="1279539"/>
                <a:ext cx="201818" cy="201818"/>
              </a:xfrm>
              <a:prstGeom prst="pie">
                <a:avLst>
                  <a:gd name="adj1" fmla="val 21442026"/>
                  <a:gd name="adj2" fmla="val 1192379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276037" y="1657701"/>
                <a:ext cx="84081" cy="50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新月形 10"/>
            <p:cNvSpPr/>
            <p:nvPr/>
          </p:nvSpPr>
          <p:spPr>
            <a:xfrm rot="16200000">
              <a:off x="4271339" y="1471418"/>
              <a:ext cx="93479" cy="186958"/>
            </a:xfrm>
            <a:prstGeom prst="moon">
              <a:avLst>
                <a:gd name="adj" fmla="val 8014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>
            <a:off x="4211960" y="400012"/>
            <a:ext cx="4148660" cy="2682559"/>
          </a:xfrm>
          <a:prstGeom prst="ellipse">
            <a:avLst/>
          </a:prstGeom>
          <a:noFill/>
          <a:ln w="38100">
            <a:solidFill>
              <a:srgbClr val="4AC5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5876692" y="3055433"/>
            <a:ext cx="1159727" cy="468352"/>
          </a:xfrm>
          <a:custGeom>
            <a:avLst/>
            <a:gdLst>
              <a:gd name="connsiteX0" fmla="*/ 256479 w 1159727"/>
              <a:gd name="connsiteY0" fmla="*/ 22303 h 468352"/>
              <a:gd name="connsiteX1" fmla="*/ 0 w 1159727"/>
              <a:gd name="connsiteY1" fmla="*/ 468352 h 468352"/>
              <a:gd name="connsiteX2" fmla="*/ 1159727 w 1159727"/>
              <a:gd name="connsiteY2" fmla="*/ 0 h 4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727" h="468352">
                <a:moveTo>
                  <a:pt x="256479" y="22303"/>
                </a:moveTo>
                <a:lnTo>
                  <a:pt x="0" y="468352"/>
                </a:lnTo>
                <a:lnTo>
                  <a:pt x="1159727" y="0"/>
                </a:lnTo>
              </a:path>
            </a:pathLst>
          </a:custGeom>
          <a:noFill/>
          <a:ln w="38100">
            <a:solidFill>
              <a:srgbClr val="4AC5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610059" y="900583"/>
            <a:ext cx="3402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电话客服主要去各个需求市场推销销售本公司的产品，每天业务员都要外出与客户进行交流合作，是公司的主要力量，他们注重的是时间和效率，以最短的时间争取最大的力量。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6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601</Words>
  <Application>Microsoft Office PowerPoint</Application>
  <PresentationFormat>全屏显示(16:9)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40</cp:revision>
  <dcterms:created xsi:type="dcterms:W3CDTF">2014-06-11T09:17:37Z</dcterms:created>
  <dcterms:modified xsi:type="dcterms:W3CDTF">2014-12-15T07:07:45Z</dcterms:modified>
</cp:coreProperties>
</file>