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CA"/>
    <a:srgbClr val="93634C"/>
    <a:srgbClr val="94634C"/>
    <a:srgbClr val="EA7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633" autoAdjust="0"/>
  </p:normalViewPr>
  <p:slideViewPr>
    <p:cSldViewPr>
      <p:cViewPr>
        <p:scale>
          <a:sx n="33" d="100"/>
          <a:sy n="33" d="100"/>
        </p:scale>
        <p:origin x="-2436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1BD0707-D568-45C2-81CB-9A290B8FE0EE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67BCEE3-A310-4B82-B5E8-9E240F1793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3596B-F2A6-42BD-933C-D2C5902D24E7}" type="slidenum">
              <a:rPr lang="zh-CN" altLang="en-US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282B-8F64-4595-854F-C2FB0528BECF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E9EE-C094-48A1-9CA5-3D8C07BC78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D70B-DA59-4589-9D4A-844AF57F0625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726A-32F6-4AEF-9526-7FC43860D2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9705-107A-488E-919D-DDCAFBBC5337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1EC4-D7D4-4963-AA8B-8AE6CA09F2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A80D-DC40-4D05-A7A3-A722BDBB5623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275F-AC57-4CEB-99E7-2B6AF1BFE6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F326-FA50-4610-AA8A-205FA8A3C8C9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23D5-A395-497C-94FD-39D74896AD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5897-1976-40F0-8593-DB86BBD1C4B5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C4E0-9BE2-4D03-BDEE-52A5FE5E81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45E0-98C3-47E3-BEFA-0F8D2530BAB1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8571-8120-4125-AEE5-15FB41933B1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E644-43D8-4666-B916-F26CC4F00311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D1D0-D94E-4E75-93A6-2479DD0B55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59B-FBDD-4FF6-BFD7-4ADCF05F42E4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EAFC-FAB1-4BA8-B429-204845A7CE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44BC-EE15-4D06-B7D7-2DB09AF7E8B6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8937-F901-4FAF-B43D-ECF810E805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4C12-2EDA-44C8-959F-56D7500D0675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B6B2-E6A0-4006-A253-B1D1DC5D14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7BE7-8D24-4BAB-8877-49297ADE2EE1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8018-2135-4AA5-92BC-C49F21F732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DFF1-B4E5-4CFF-8B68-F42A597262DA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FC6D-25DB-4516-8401-9E0465D5F36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5938-2FFE-454D-8153-8F19EE1500E4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0ABE-D341-404D-A11B-8747EDFED3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C6F0-0CE4-4DBE-89AD-72C7802F4F0B}" type="datetime1">
              <a:rPr lang="zh-CN" altLang="en-US"/>
              <a:pPr>
                <a:defRPr/>
              </a:pPr>
              <a:t>2015/5/19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AF4C-4FDB-4EC2-9FED-ACDCA045A97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A534-90BD-426C-AAA9-14F12233B4A4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B6CF-AC30-41A0-828A-0C19BFB9A2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A40B-13A0-498E-92FF-1C08B4A55609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9270-B282-447A-8C2B-DFF3D23E0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3EF0-7A14-4643-AB9E-438A8F52FD82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6E43-F1DD-4B35-B216-3EA8763C07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CCAC-691E-472C-A141-6BB1BD8766C6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B0C2-CC76-41C0-8651-A3A5D09AFE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E5E5-001C-468A-A645-70E35974A30B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3821-C49D-4E07-9378-D6749CA39F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FA19-21B2-4EDD-949B-58679DE77916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39AB-0AA2-4B7C-BAA6-5E6F4A3543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29D1-01C0-440D-9EBF-9A9D6778F2C2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9A91-5B5F-42CB-A1DB-4E2B3374D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3E4AAA-78EE-402A-A6F5-35D1129E473F}" type="datetimeFigureOut">
              <a:rPr lang="zh-CN" altLang="en-US"/>
              <a:pPr>
                <a:defRPr/>
              </a:pPr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C43B0C-70FB-4F89-BBD4-8E7FE4996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937C9601-4A90-4CAD-A617-459EFCC92802}" type="datetime1">
              <a:rPr lang="zh-CN" altLang="en-US"/>
              <a:pPr eaLnBrk="0" hangingPunct="0">
                <a:defRPr/>
              </a:pPr>
              <a:t>2015/5/19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AAC7C486-EB01-46B6-902C-10E7BB5490A6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aike.baidu.com/view/50819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8021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ike.baidu.com/view/54569.htm" TargetMode="External"/><Relationship Id="rId5" Type="http://schemas.openxmlformats.org/officeDocument/2006/relationships/hyperlink" Target="http://baike.baidu.com/view/41732.htm" TargetMode="External"/><Relationship Id="rId4" Type="http://schemas.openxmlformats.org/officeDocument/2006/relationships/hyperlink" Target="http://baike.baidu.com/view/231006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261098.htm" TargetMode="External"/><Relationship Id="rId3" Type="http://schemas.openxmlformats.org/officeDocument/2006/relationships/hyperlink" Target="http://baike.baidu.com/view/875616.htm" TargetMode="External"/><Relationship Id="rId7" Type="http://schemas.openxmlformats.org/officeDocument/2006/relationships/hyperlink" Target="http://baike.baidu.com/view/1373138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ike.baidu.com/view/2487647.htm" TargetMode="External"/><Relationship Id="rId5" Type="http://schemas.openxmlformats.org/officeDocument/2006/relationships/hyperlink" Target="http://baike.baidu.com/view/2472394.htm" TargetMode="External"/><Relationship Id="rId4" Type="http://schemas.openxmlformats.org/officeDocument/2006/relationships/hyperlink" Target="http://baike.baidu.com/view/61891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4004680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09749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21765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aike.baidu.com/view/324716.htm" TargetMode="External"/><Relationship Id="rId4" Type="http://schemas.openxmlformats.org/officeDocument/2006/relationships/hyperlink" Target="http://baike.baidu.com/view/1527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357563" y="4714875"/>
            <a:ext cx="485775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Calibri" pitchFamily="34" charset="0"/>
              </a:rPr>
              <a:t>POWERPOINT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模板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        适用于医疗行业及相关类别演示</a:t>
            </a:r>
          </a:p>
          <a:p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                     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429000" y="5214938"/>
            <a:ext cx="30003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饼形 10"/>
          <p:cNvSpPr/>
          <p:nvPr/>
        </p:nvSpPr>
        <p:spPr>
          <a:xfrm>
            <a:off x="2428875" y="3429000"/>
            <a:ext cx="2500313" cy="2500313"/>
          </a:xfrm>
          <a:prstGeom prst="pie">
            <a:avLst/>
          </a:prstGeom>
          <a:solidFill>
            <a:srgbClr val="00C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11"/>
          <p:cNvSpPr/>
          <p:nvPr/>
        </p:nvSpPr>
        <p:spPr>
          <a:xfrm flipV="1">
            <a:off x="2428875" y="928688"/>
            <a:ext cx="2500313" cy="2500312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饼形 12"/>
          <p:cNvSpPr/>
          <p:nvPr/>
        </p:nvSpPr>
        <p:spPr>
          <a:xfrm flipH="1" flipV="1">
            <a:off x="4929188" y="928688"/>
            <a:ext cx="2500312" cy="2500312"/>
          </a:xfrm>
          <a:prstGeom prst="pie">
            <a:avLst/>
          </a:prstGeom>
          <a:solidFill>
            <a:srgbClr val="00C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 flipH="1">
            <a:off x="4929188" y="3429000"/>
            <a:ext cx="2500312" cy="2500313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70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71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72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73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74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医疗保险</a:t>
            </a:r>
          </a:p>
        </p:txBody>
      </p:sp>
      <p:sp>
        <p:nvSpPr>
          <p:cNvPr id="11275" name="TextBox 6"/>
          <p:cNvSpPr txBox="1">
            <a:spLocks noChangeArrowheads="1"/>
          </p:cNvSpPr>
          <p:nvPr/>
        </p:nvSpPr>
        <p:spPr bwMode="auto">
          <a:xfrm>
            <a:off x="3714750" y="2571750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（一） 基本医疗保险待遇</a:t>
            </a:r>
          </a:p>
        </p:txBody>
      </p:sp>
      <p:sp>
        <p:nvSpPr>
          <p:cNvPr id="11276" name="TextBox 7"/>
          <p:cNvSpPr txBox="1">
            <a:spLocks noChangeArrowheads="1"/>
          </p:cNvSpPr>
          <p:nvPr/>
        </p:nvSpPr>
        <p:spPr bwMode="auto">
          <a:xfrm>
            <a:off x="3714750" y="3000375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（二）统筹基金的来源</a:t>
            </a:r>
          </a:p>
        </p:txBody>
      </p:sp>
      <p:sp>
        <p:nvSpPr>
          <p:cNvPr id="11277" name="TextBox 8"/>
          <p:cNvSpPr txBox="1">
            <a:spLocks noChangeArrowheads="1"/>
          </p:cNvSpPr>
          <p:nvPr/>
        </p:nvSpPr>
        <p:spPr bwMode="auto">
          <a:xfrm>
            <a:off x="3714750" y="3500438"/>
            <a:ext cx="233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（三）个人帐户的支付范围</a:t>
            </a:r>
          </a:p>
        </p:txBody>
      </p:sp>
      <p:sp>
        <p:nvSpPr>
          <p:cNvPr id="11278" name="TextBox 9"/>
          <p:cNvSpPr txBox="1">
            <a:spLocks noChangeArrowheads="1"/>
          </p:cNvSpPr>
          <p:nvPr/>
        </p:nvSpPr>
        <p:spPr bwMode="auto">
          <a:xfrm>
            <a:off x="3714750" y="3929063"/>
            <a:ext cx="233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（四）统筹基金的支付范围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A8CD-BC2E-44E7-BDB8-096E37AD11EA}" type="slidenum">
              <a:rPr lang="zh-CN" altLang="en-US"/>
              <a:pPr>
                <a:defRPr/>
              </a:pPr>
              <a:t>11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6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6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6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2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2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3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3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4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4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4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hlinkClick r:id="rId6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hlinkClick r:id="rId6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hlinkClick r:id="rId6"/>
              </a:rPr>
              <a:t>-www.pptbz.com</a:t>
            </a:r>
            <a:endParaRPr lang="zh-CN" altLang="en-US" sz="240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前言</a:t>
            </a:r>
          </a:p>
        </p:txBody>
      </p:sp>
      <p:pic>
        <p:nvPicPr>
          <p:cNvPr id="3079" name="图片 9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650" y="1960563"/>
            <a:ext cx="3149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3500438" y="1404938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医疗汉语拼音为：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yī liáo </a:t>
            </a: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中文解释：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医治，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4"/>
              </a:rPr>
              <a:t>疾病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的治疗。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4103" name="组合 12"/>
          <p:cNvGrpSpPr>
            <a:grpSpLocks/>
          </p:cNvGrpSpPr>
          <p:nvPr/>
        </p:nvGrpSpPr>
        <p:grpSpPr bwMode="auto">
          <a:xfrm flipV="1">
            <a:off x="3201988" y="1749425"/>
            <a:ext cx="1077912" cy="536575"/>
            <a:chOff x="1928794" y="1578542"/>
            <a:chExt cx="1564705" cy="778887"/>
          </a:xfrm>
        </p:grpSpPr>
        <p:sp>
          <p:nvSpPr>
            <p:cNvPr id="11" name="流程图: 延期 10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流程图: 延期 11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04" name="组合 13"/>
          <p:cNvGrpSpPr>
            <a:grpSpLocks/>
          </p:cNvGrpSpPr>
          <p:nvPr/>
        </p:nvGrpSpPr>
        <p:grpSpPr bwMode="auto">
          <a:xfrm flipV="1">
            <a:off x="3208338" y="2535238"/>
            <a:ext cx="1077912" cy="536575"/>
            <a:chOff x="1928794" y="1578542"/>
            <a:chExt cx="1564705" cy="778887"/>
          </a:xfrm>
        </p:grpSpPr>
        <p:sp>
          <p:nvSpPr>
            <p:cNvPr id="15" name="流程图: 延期 14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流程图: 延期 15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05" name="组合 16"/>
          <p:cNvGrpSpPr>
            <a:grpSpLocks/>
          </p:cNvGrpSpPr>
          <p:nvPr/>
        </p:nvGrpSpPr>
        <p:grpSpPr bwMode="auto">
          <a:xfrm flipV="1">
            <a:off x="3201988" y="3429000"/>
            <a:ext cx="1077912" cy="536575"/>
            <a:chOff x="1928794" y="1578542"/>
            <a:chExt cx="1564705" cy="778887"/>
          </a:xfrm>
        </p:grpSpPr>
        <p:sp>
          <p:nvSpPr>
            <p:cNvPr id="18" name="流程图: 延期 17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流程图: 延期 18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06" name="组合 19"/>
          <p:cNvGrpSpPr>
            <a:grpSpLocks/>
          </p:cNvGrpSpPr>
          <p:nvPr/>
        </p:nvGrpSpPr>
        <p:grpSpPr bwMode="auto">
          <a:xfrm flipV="1">
            <a:off x="3208338" y="4249738"/>
            <a:ext cx="1077912" cy="536575"/>
            <a:chOff x="1928794" y="1578542"/>
            <a:chExt cx="1564705" cy="778887"/>
          </a:xfrm>
        </p:grpSpPr>
        <p:sp>
          <p:nvSpPr>
            <p:cNvPr id="21" name="流程图: 延期 20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流程图: 延期 21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107" name="TextBox 34"/>
          <p:cNvSpPr txBox="1">
            <a:spLocks noChangeArrowheads="1"/>
          </p:cNvSpPr>
          <p:nvPr/>
        </p:nvSpPr>
        <p:spPr bwMode="auto">
          <a:xfrm>
            <a:off x="3214688" y="18446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英文释义</a:t>
            </a:r>
          </a:p>
        </p:txBody>
      </p:sp>
      <p:sp>
        <p:nvSpPr>
          <p:cNvPr id="4108" name="TextBox 35"/>
          <p:cNvSpPr txBox="1">
            <a:spLocks noChangeArrowheads="1"/>
          </p:cNvSpPr>
          <p:nvPr/>
        </p:nvSpPr>
        <p:spPr bwMode="auto">
          <a:xfrm>
            <a:off x="3214688" y="26066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词语背景</a:t>
            </a:r>
          </a:p>
        </p:txBody>
      </p:sp>
      <p:sp>
        <p:nvSpPr>
          <p:cNvPr id="4109" name="TextBox 36"/>
          <p:cNvSpPr txBox="1">
            <a:spLocks noChangeArrowheads="1"/>
          </p:cNvSpPr>
          <p:nvPr/>
        </p:nvSpPr>
        <p:spPr bwMode="auto">
          <a:xfrm>
            <a:off x="3214688" y="35004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医疗改革</a:t>
            </a:r>
          </a:p>
        </p:txBody>
      </p:sp>
      <p:sp>
        <p:nvSpPr>
          <p:cNvPr id="4110" name="TextBox 37"/>
          <p:cNvSpPr txBox="1">
            <a:spLocks noChangeArrowheads="1"/>
          </p:cNvSpPr>
          <p:nvPr/>
        </p:nvSpPr>
        <p:spPr bwMode="auto">
          <a:xfrm>
            <a:off x="3214688" y="4310063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医疗事故</a:t>
            </a:r>
          </a:p>
        </p:txBody>
      </p:sp>
      <p:grpSp>
        <p:nvGrpSpPr>
          <p:cNvPr id="4111" name="组合 38"/>
          <p:cNvGrpSpPr>
            <a:grpSpLocks/>
          </p:cNvGrpSpPr>
          <p:nvPr/>
        </p:nvGrpSpPr>
        <p:grpSpPr bwMode="auto">
          <a:xfrm flipV="1">
            <a:off x="5357813" y="1749425"/>
            <a:ext cx="1077912" cy="536575"/>
            <a:chOff x="1928794" y="1578542"/>
            <a:chExt cx="1564705" cy="778887"/>
          </a:xfrm>
        </p:grpSpPr>
        <p:sp>
          <p:nvSpPr>
            <p:cNvPr id="40" name="流程图: 延期 39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流程图: 延期 40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12" name="组合 41"/>
          <p:cNvGrpSpPr>
            <a:grpSpLocks/>
          </p:cNvGrpSpPr>
          <p:nvPr/>
        </p:nvGrpSpPr>
        <p:grpSpPr bwMode="auto">
          <a:xfrm flipV="1">
            <a:off x="5364163" y="2535238"/>
            <a:ext cx="1077912" cy="536575"/>
            <a:chOff x="1928794" y="1578542"/>
            <a:chExt cx="1564705" cy="778887"/>
          </a:xfrm>
        </p:grpSpPr>
        <p:sp>
          <p:nvSpPr>
            <p:cNvPr id="43" name="流程图: 延期 42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流程图: 延期 43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13" name="组合 44"/>
          <p:cNvGrpSpPr>
            <a:grpSpLocks/>
          </p:cNvGrpSpPr>
          <p:nvPr/>
        </p:nvGrpSpPr>
        <p:grpSpPr bwMode="auto">
          <a:xfrm flipV="1">
            <a:off x="5357813" y="3429000"/>
            <a:ext cx="1077912" cy="536575"/>
            <a:chOff x="1928794" y="1578542"/>
            <a:chExt cx="1564705" cy="778887"/>
          </a:xfrm>
        </p:grpSpPr>
        <p:sp>
          <p:nvSpPr>
            <p:cNvPr id="46" name="流程图: 延期 45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流程图: 延期 46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14" name="组合 47"/>
          <p:cNvGrpSpPr>
            <a:grpSpLocks/>
          </p:cNvGrpSpPr>
          <p:nvPr/>
        </p:nvGrpSpPr>
        <p:grpSpPr bwMode="auto">
          <a:xfrm flipV="1">
            <a:off x="5364163" y="4249738"/>
            <a:ext cx="1077912" cy="536575"/>
            <a:chOff x="1928794" y="1578542"/>
            <a:chExt cx="1564705" cy="778887"/>
          </a:xfrm>
        </p:grpSpPr>
        <p:sp>
          <p:nvSpPr>
            <p:cNvPr id="49" name="流程图: 延期 48"/>
            <p:cNvSpPr/>
            <p:nvPr/>
          </p:nvSpPr>
          <p:spPr>
            <a:xfrm>
              <a:off x="2714603" y="1578542"/>
              <a:ext cx="778896" cy="7788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流程图: 延期 49"/>
            <p:cNvSpPr/>
            <p:nvPr/>
          </p:nvSpPr>
          <p:spPr>
            <a:xfrm flipH="1">
              <a:off x="1928794" y="1578542"/>
              <a:ext cx="778896" cy="7788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115" name="TextBox 50"/>
          <p:cNvSpPr txBox="1">
            <a:spLocks noChangeArrowheads="1"/>
          </p:cNvSpPr>
          <p:nvPr/>
        </p:nvSpPr>
        <p:spPr bwMode="auto">
          <a:xfrm>
            <a:off x="5370513" y="18208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医疗发展</a:t>
            </a:r>
          </a:p>
        </p:txBody>
      </p:sp>
      <p:sp>
        <p:nvSpPr>
          <p:cNvPr id="4116" name="TextBox 51"/>
          <p:cNvSpPr txBox="1">
            <a:spLocks noChangeArrowheads="1"/>
          </p:cNvSpPr>
          <p:nvPr/>
        </p:nvSpPr>
        <p:spPr bwMode="auto">
          <a:xfrm>
            <a:off x="5357813" y="26066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区域医疗</a:t>
            </a:r>
          </a:p>
        </p:txBody>
      </p:sp>
      <p:sp>
        <p:nvSpPr>
          <p:cNvPr id="4117" name="TextBox 52"/>
          <p:cNvSpPr txBox="1">
            <a:spLocks noChangeArrowheads="1"/>
          </p:cNvSpPr>
          <p:nvPr/>
        </p:nvSpPr>
        <p:spPr bwMode="auto">
          <a:xfrm>
            <a:off x="5357813" y="35004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医疗改革</a:t>
            </a:r>
          </a:p>
        </p:txBody>
      </p:sp>
      <p:sp>
        <p:nvSpPr>
          <p:cNvPr id="4118" name="TextBox 53"/>
          <p:cNvSpPr txBox="1">
            <a:spLocks noChangeArrowheads="1"/>
          </p:cNvSpPr>
          <p:nvPr/>
        </p:nvSpPr>
        <p:spPr bwMode="auto">
          <a:xfrm>
            <a:off x="5357813" y="43211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医疗保险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1428750" y="4357688"/>
            <a:ext cx="6786563" cy="1000125"/>
          </a:xfrm>
          <a:prstGeom prst="parallelogram">
            <a:avLst/>
          </a:prstGeom>
          <a:solidFill>
            <a:srgbClr val="00C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3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4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5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6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英文释义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714500" y="4500563"/>
            <a:ext cx="65008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hospitalization; remedy; benefit; medical treatment ; medical; 1.medical treatment ; give medical treatment to somebody; medical attendance; medical care; medical treatment to so mebody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9" name="图片 11" descr="902397dda144ad3420c8461dd0a20cf431ad85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13" y="1130300"/>
            <a:ext cx="47450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1"/>
          <p:cNvGrpSpPr>
            <a:grpSpLocks/>
          </p:cNvGrpSpPr>
          <p:nvPr/>
        </p:nvGrpSpPr>
        <p:grpSpPr bwMode="auto">
          <a:xfrm>
            <a:off x="2000250" y="1833563"/>
            <a:ext cx="5748338" cy="2881312"/>
            <a:chOff x="2029248" y="2071678"/>
            <a:chExt cx="4074533" cy="2042687"/>
          </a:xfrm>
        </p:grpSpPr>
        <p:sp>
          <p:nvSpPr>
            <p:cNvPr id="10" name="流程图: 延期 9"/>
            <p:cNvSpPr/>
            <p:nvPr/>
          </p:nvSpPr>
          <p:spPr>
            <a:xfrm flipV="1">
              <a:off x="4061451" y="2071678"/>
              <a:ext cx="2042330" cy="2042687"/>
            </a:xfrm>
            <a:prstGeom prst="flowChartDelay">
              <a:avLst/>
            </a:prstGeom>
            <a:solidFill>
              <a:srgbClr val="00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流程图: 延期 10"/>
            <p:cNvSpPr/>
            <p:nvPr/>
          </p:nvSpPr>
          <p:spPr>
            <a:xfrm flipH="1" flipV="1">
              <a:off x="2029248" y="2071678"/>
              <a:ext cx="2042330" cy="204268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14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1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词语背景</a:t>
            </a:r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5214938" y="2547938"/>
            <a:ext cx="22145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latin typeface="微软雅黑" pitchFamily="34" charset="-122"/>
                <a:ea typeface="微软雅黑" pitchFamily="34" charset="-122"/>
                <a:hlinkClick r:id="rId3"/>
              </a:rPr>
              <a:t>健康</a:t>
            </a:r>
            <a:endParaRPr lang="en-US" altLang="zh-CN" sz="1400" b="1">
              <a:latin typeface="微软雅黑" pitchFamily="34" charset="-122"/>
              <a:ea typeface="微软雅黑" pitchFamily="34" charset="-122"/>
              <a:hlinkClick r:id="rId3"/>
            </a:endParaRP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3"/>
              </a:rPr>
              <a:t>健康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是人们共同追求的，但疾病也一路伴随人生。每人都会有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4"/>
              </a:rPr>
              <a:t>生老病死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，这是无可厚非的。</a:t>
            </a:r>
          </a:p>
          <a:p>
            <a:endParaRPr lang="zh-CN" altLang="en-US"/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357438" y="2528888"/>
            <a:ext cx="26431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背景</a:t>
            </a: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中华医史几千年，而这个字眼是在近几十年才出现，其实这是为了与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5"/>
              </a:rPr>
              <a:t>国际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接轨而新生的字眼，之前大多使用治疗。然而医疗也包含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6"/>
              </a:rPr>
              <a:t>保健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内容。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1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2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3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4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医疗改革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285875" y="1928813"/>
            <a:ext cx="6929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3"/>
              </a:rPr>
              <a:t>计划经济体制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下，医疗卫生体系定位明确，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4"/>
              </a:rPr>
              <a:t>中国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的医疗卫生创造了一系列辉煌，在医疗服务、预防保健等各个方面都取得了很大的成就。农村和城镇的医疗服务也在这时全面展开，医疗服务的可及性大大增强。由于社会经济发展和综合国力的影响以及“政事一体化”的管理，中国在医疗技术，服务水平和基础设施建设方面都不同程度地存在一定问题。这就要求人们不断探索新的发展途径。中国的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5"/>
              </a:rPr>
              <a:t>医疗保障制度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是在新中国成立后逐步建立和发展起来的。由于各种原因，中国的医疗保障制度是城乡分离的，各自有不同的特点和发展过程。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城镇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，先后经历了公费、劳保医疗制度，城镇医疗保险改革和试点阶段，全国范围内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6"/>
              </a:rPr>
              <a:t>城镇职工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基本医疗保险制度的确立，以及多层次医疗保障体系的探索等阶段；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农村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，伴随着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7"/>
              </a:rPr>
              <a:t>合作医疗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制度的兴衰，努力开展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8"/>
              </a:rPr>
              <a:t>新型农村合作医疗制度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的建设工作，进而对农村医疗保障制度多样化进行探索与完善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000125" y="1643063"/>
            <a:ext cx="7286625" cy="3214687"/>
          </a:xfrm>
          <a:prstGeom prst="roundRect">
            <a:avLst/>
          </a:prstGeom>
          <a:noFill/>
          <a:ln w="38100">
            <a:solidFill>
              <a:srgbClr val="00C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285875" y="3571875"/>
            <a:ext cx="6715125" cy="1588"/>
          </a:xfrm>
          <a:prstGeom prst="straightConnector1">
            <a:avLst/>
          </a:prstGeom>
          <a:ln w="28575">
            <a:solidFill>
              <a:srgbClr val="00C0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 flipH="1">
            <a:off x="928688" y="3214688"/>
            <a:ext cx="7429500" cy="92868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928688" y="2071688"/>
            <a:ext cx="7429500" cy="928687"/>
          </a:xfrm>
          <a:prstGeom prst="homePlate">
            <a:avLst/>
          </a:prstGeom>
          <a:solidFill>
            <a:srgbClr val="00C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9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200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医疗事故</a:t>
            </a:r>
          </a:p>
        </p:txBody>
      </p:sp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1143000" y="2286000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医疗事故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是指医疗机构及其医务人员在医疗活动中，违反医疗卫生管理法律、行政法规、部门规章和诊疗护理规范、常规，过失就会造成患者人身损害的事故。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确定是否为医疗事故目前需要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3"/>
              </a:rPr>
              <a:t>医疗事故鉴定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委员会鉴定才能认定。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1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医疗发展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285875" y="1571625"/>
            <a:ext cx="2786063" cy="3857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357813" y="1643063"/>
            <a:ext cx="2786062" cy="3857625"/>
          </a:xfrm>
          <a:prstGeom prst="roundRect">
            <a:avLst/>
          </a:prstGeom>
          <a:solidFill>
            <a:srgbClr val="00C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500188" y="1611313"/>
            <a:ext cx="23574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据国家统计局公布的第六次全国人口普查数据显示，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岁及以上人口占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13.26%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，比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年人口普查上升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2.93%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，其中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65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岁及以上人口占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8.87%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，上升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1.91%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。不仅如此，根据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中国老龄事业发展“十二五”规划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，从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年到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年，我国将迎来第一个老年人口增长高峰：全国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岁以上老年人将由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1.78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亿增加到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2.21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亿，老年人口比重将由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13.3%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增加到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16%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未来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年，我国人口老龄化日益加重，到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2030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年全国老年人口规模将会翻一番！</a:t>
            </a:r>
          </a:p>
          <a:p>
            <a:endParaRPr lang="zh-CN" altLang="en-US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72125" y="1828800"/>
            <a:ext cx="25003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由此，老龄化趋势日益严重、老年人口增加引发的“银发经济”也成为资本市场关注的焦点。因此平安网记者从发掘受益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3"/>
              </a:rPr>
              <a:t>人口老龄化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的行业去看，医疗机构当数受益第一位。</a:t>
            </a: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老年人由于生理的功能普遍降低，对疾病的易感性增加，患病率明显高于中青年人，成为疾病的高危人群。统计数据显示，老年人住院率为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7.62%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，远高于青年人的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4.36%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。而且随着社会保障制度的健全，以及本身对健康的需求，老年人在健康领域的投入越来越多。</a:t>
            </a:r>
          </a:p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429125" y="3286125"/>
            <a:ext cx="571500" cy="4286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波形 11"/>
          <p:cNvSpPr/>
          <p:nvPr/>
        </p:nvSpPr>
        <p:spPr>
          <a:xfrm>
            <a:off x="928688" y="1500188"/>
            <a:ext cx="7500937" cy="3071812"/>
          </a:xfrm>
          <a:prstGeom prst="wave">
            <a:avLst/>
          </a:prstGeom>
          <a:solidFill>
            <a:srgbClr val="00C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3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4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5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6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7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医疗改革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571625" y="2214563"/>
            <a:ext cx="65008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共同体一般会建设一个共同体协管中心，共同体协管中心是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3"/>
              </a:rPr>
              <a:t>医院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、社区医院、卫生院和诊所的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4"/>
              </a:rPr>
              <a:t>信息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聚集点，使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hlinkClick r:id="rId5"/>
              </a:rPr>
              <a:t>患者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就诊信息的双向传递成为可能。</a:t>
            </a: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共同体建设的建设能提升了社区医院、乡镇卫生院和诊所的服务水平，能够有名医会诊，可以双向转诊，大大降低了患者就医的风险，越来越多的患者开始了首诊就医在社区，中小医院、乡镇卫生院或诊所。</a:t>
            </a:r>
          </a:p>
          <a:p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共同体协管中心是整个共同体的信息聚集点和协调部门，目前共同体的建设处于试点阶段，尚未全面实行。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950</Words>
  <Application>Microsoft Office PowerPoint</Application>
  <PresentationFormat>全屏显示(4:3)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微软用户</cp:lastModifiedBy>
  <cp:revision>310</cp:revision>
  <dcterms:created xsi:type="dcterms:W3CDTF">2013-10-30T09:04:50Z</dcterms:created>
  <dcterms:modified xsi:type="dcterms:W3CDTF">2015-05-19T02:43:29Z</dcterms:modified>
</cp:coreProperties>
</file>