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C50B"/>
    <a:srgbClr val="6B5820"/>
    <a:srgbClr val="93634C"/>
    <a:srgbClr val="94634C"/>
    <a:srgbClr val="EA718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5633" autoAdjust="0"/>
  </p:normalViewPr>
  <p:slideViewPr>
    <p:cSldViewPr>
      <p:cViewPr>
        <p:scale>
          <a:sx n="50" d="100"/>
          <a:sy n="50" d="100"/>
        </p:scale>
        <p:origin x="-2748" y="-12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9A216B24-9CF0-4B6A-B3DC-1350874128B7}" type="datetimeFigureOut">
              <a:rPr lang="zh-CN" altLang="en-US"/>
              <a:pPr>
                <a:defRPr/>
              </a:pPr>
              <a:t>2015/6/18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D3B8EED4-4CBA-407B-80A4-497C4A03123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536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3F71D7F-C7E7-4F3B-976F-350695223F89}" type="slidenum">
              <a:rPr lang="zh-CN" altLang="en-US">
                <a:solidFill>
                  <a:prstClr val="black"/>
                </a:solidFill>
              </a:rPr>
              <a:pPr/>
              <a:t>11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73E07-BAB0-45C3-9DE1-3318760D93EC}" type="datetimeFigureOut">
              <a:rPr lang="zh-CN" altLang="en-US"/>
              <a:pPr>
                <a:defRPr/>
              </a:pPr>
              <a:t>2015/6/18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953F9-1D00-4970-90F3-7B47A19D6CC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93694-CFF4-46C4-9FEE-5533C88912E5}" type="datetimeFigureOut">
              <a:rPr lang="zh-CN" altLang="en-US"/>
              <a:pPr>
                <a:defRPr/>
              </a:pPr>
              <a:t>2015/6/18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74369-6D38-444B-9DE8-7C87C424A66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5C91A-6AD2-4EBE-9BDB-66293D0E923D}" type="datetimeFigureOut">
              <a:rPr lang="zh-CN" altLang="en-US"/>
              <a:pPr>
                <a:defRPr/>
              </a:pPr>
              <a:t>2015/6/18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EC432-3672-4F7C-A24B-E3F9EBF4346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382"/>
            <a:ext cx="7772400" cy="1469164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5374"/>
            <a:ext cx="6400800" cy="1753087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EC03D-4DBF-4D41-93AF-99B7B9156007}" type="datetime1">
              <a:rPr lang="zh-CN" altLang="en-US"/>
              <a:pPr>
                <a:defRPr/>
              </a:pPr>
              <a:t>2015/6/18</a:t>
            </a:fld>
            <a:endParaRPr lang="zh-CN" altLang="en-US" sz="18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7648F-BFEA-4DEF-9B90-45742C5E1F99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8E8B2-87FA-4EB0-8BEB-60072DC3988A}" type="datetime1">
              <a:rPr lang="zh-CN" altLang="en-US"/>
              <a:pPr>
                <a:defRPr/>
              </a:pPr>
              <a:t>2015/6/18</a:t>
            </a:fld>
            <a:endParaRPr lang="zh-CN" altLang="en-US" sz="18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8BA2E-40F8-4189-96C1-A749EE0E7E0D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7490"/>
            <a:ext cx="7772400" cy="136054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5933"/>
            <a:ext cx="7772400" cy="150155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88FD8-C7AF-4CCF-B90E-2AF1D949A107}" type="datetime1">
              <a:rPr lang="zh-CN" altLang="en-US"/>
              <a:pPr>
                <a:defRPr/>
              </a:pPr>
              <a:t>2015/6/18</a:t>
            </a:fld>
            <a:endParaRPr lang="zh-CN" altLang="en-US" sz="18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E57A1-A02F-4806-87C0-6ABC09E752F0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645"/>
            <a:ext cx="4038600" cy="452563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645"/>
            <a:ext cx="4038600" cy="452563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B7E53-CDEC-4EDE-B7E3-1616563C46EE}" type="datetime1">
              <a:rPr lang="zh-CN" altLang="en-US"/>
              <a:pPr>
                <a:defRPr/>
              </a:pPr>
              <a:t>2015/6/18</a:t>
            </a:fld>
            <a:endParaRPr lang="zh-CN" altLang="en-US" sz="18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1E267-6046-4C3C-A5E2-83AE3C45C31A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857"/>
            <a:ext cx="4040188" cy="63835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210"/>
            <a:ext cx="4040188" cy="395206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535857"/>
            <a:ext cx="4041775" cy="63835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2174210"/>
            <a:ext cx="4041775" cy="395206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EBD0F-D364-4FFB-93F1-769B299700FC}" type="datetime1">
              <a:rPr lang="zh-CN" altLang="en-US"/>
              <a:pPr>
                <a:defRPr/>
              </a:pPr>
              <a:t>2015/6/18</a:t>
            </a:fld>
            <a:endParaRPr lang="zh-CN" altLang="en-US" sz="18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D7C4E-F667-44AE-A1B7-6303C97353E6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FDD59F-2BA0-4848-AD09-1145E6C5B4A5}" type="datetime1">
              <a:rPr lang="zh-CN" altLang="en-US"/>
              <a:pPr>
                <a:defRPr/>
              </a:pPr>
              <a:t>2015/6/18</a:t>
            </a:fld>
            <a:endParaRPr lang="zh-CN" altLang="en-US" sz="18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EA13A-D180-4F46-9658-198ABEF30113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A3E1C-2DAD-447D-AB29-A1F8AFFF90F2}" type="datetime1">
              <a:rPr lang="zh-CN" altLang="en-US"/>
              <a:pPr>
                <a:defRPr/>
              </a:pPr>
              <a:t>2015/6/18</a:t>
            </a:fld>
            <a:endParaRPr lang="zh-CN" altLang="en-US" sz="18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6E32E-815A-4FBC-B506-8FBAE82937F2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72492"/>
            <a:ext cx="3008313" cy="116237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2491"/>
            <a:ext cx="5111750" cy="585378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434865"/>
            <a:ext cx="3008313" cy="46914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A9E02-7107-452A-A26E-B4136A4FB6DD}" type="datetime1">
              <a:rPr lang="zh-CN" altLang="en-US"/>
              <a:pPr>
                <a:defRPr/>
              </a:pPr>
              <a:t>2015/6/18</a:t>
            </a:fld>
            <a:endParaRPr lang="zh-CN" altLang="en-US" sz="18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BA557-DCF5-4948-8C00-D68310CE30A2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1B663-69DA-4E5F-B4CC-4BFBE056D0C8}" type="datetimeFigureOut">
              <a:rPr lang="zh-CN" altLang="en-US"/>
              <a:pPr>
                <a:defRPr/>
              </a:pPr>
              <a:t>2015/6/18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934FD-8BB5-44AC-9F82-83CDE7FB760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029"/>
            <a:ext cx="5486400" cy="56784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3581"/>
            <a:ext cx="5486400" cy="41140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>
              <a:sym typeface="Calibri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877"/>
            <a:ext cx="5486400" cy="8041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EBED3-CF1D-48D0-9D37-B6AAFA89F763}" type="datetime1">
              <a:rPr lang="zh-CN" altLang="en-US"/>
              <a:pPr>
                <a:defRPr/>
              </a:pPr>
              <a:t>2015/6/18</a:t>
            </a:fld>
            <a:endParaRPr lang="zh-CN" altLang="en-US" sz="18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FB1F2-F6B7-4340-89AC-0120E47E4B66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2567D4-8198-44C6-B358-A60D415B1FB4}" type="datetime1">
              <a:rPr lang="zh-CN" altLang="en-US"/>
              <a:pPr>
                <a:defRPr/>
              </a:pPr>
              <a:t>2015/6/18</a:t>
            </a:fld>
            <a:endParaRPr lang="zh-CN" altLang="en-US" sz="18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3E26B3-7ED1-4B12-9FE8-DFC3B09277F3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397"/>
            <a:ext cx="2057400" cy="5851881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397"/>
            <a:ext cx="6019800" cy="5851881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A6B3A-5E36-43B6-8EF8-2B372C215892}" type="datetime1">
              <a:rPr lang="zh-CN" altLang="en-US"/>
              <a:pPr>
                <a:defRPr/>
              </a:pPr>
              <a:t>2015/6/18</a:t>
            </a:fld>
            <a:endParaRPr lang="zh-CN" altLang="en-US" sz="18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938F7-7C1C-4149-9E8A-7E089E450E69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A57A8-DBE7-4CAD-88AE-1D7801F171CD}" type="datetimeFigureOut">
              <a:rPr lang="zh-CN" altLang="en-US"/>
              <a:pPr>
                <a:defRPr/>
              </a:pPr>
              <a:t>2015/6/18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65424-F39A-4237-8471-A67CAD2889E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42490-59DA-47B8-97B2-DDA5A7D75FC8}" type="datetimeFigureOut">
              <a:rPr lang="zh-CN" altLang="en-US"/>
              <a:pPr>
                <a:defRPr/>
              </a:pPr>
              <a:t>2015/6/18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CA221-8E05-4131-A3FA-908D0311E12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2F4426-F45F-4BDA-A901-903C12343F07}" type="datetimeFigureOut">
              <a:rPr lang="zh-CN" altLang="en-US"/>
              <a:pPr>
                <a:defRPr/>
              </a:pPr>
              <a:t>2015/6/18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80700B-5828-4882-8511-5A4AFFBC23D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D94DE-F150-4936-B694-C13352987B40}" type="datetimeFigureOut">
              <a:rPr lang="zh-CN" altLang="en-US"/>
              <a:pPr>
                <a:defRPr/>
              </a:pPr>
              <a:t>2015/6/18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AA12A-AE5C-4617-AD99-5E1BCA23E9C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FD460-2B41-4951-AB57-4BB691D49F35}" type="datetimeFigureOut">
              <a:rPr lang="zh-CN" altLang="en-US"/>
              <a:pPr>
                <a:defRPr/>
              </a:pPr>
              <a:t>2015/6/18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C4C25-F939-44E9-BAF2-DB548D3F16E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233CD-67AB-44DC-9693-31F2F485C53A}" type="datetimeFigureOut">
              <a:rPr lang="zh-CN" altLang="en-US"/>
              <a:pPr>
                <a:defRPr/>
              </a:pPr>
              <a:t>2015/6/18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03379E-2745-4E1C-B0C1-2E3172592FB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C0302-A72B-42DF-8452-FA481DAAB946}" type="datetimeFigureOut">
              <a:rPr lang="zh-CN" altLang="en-US"/>
              <a:pPr>
                <a:defRPr/>
              </a:pPr>
              <a:t>2015/6/18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43C0E-1C3C-4D9A-9402-28F4D854A8E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0285303-B3F7-4693-87DA-5AF52768215D}" type="datetimeFigureOut">
              <a:rPr lang="zh-CN" altLang="en-US"/>
              <a:pPr>
                <a:defRPr/>
              </a:pPr>
              <a:t>2015/6/18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2AB5006-A809-42E0-91DF-AD5235735C7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396"/>
            <a:ext cx="8229600" cy="1143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>
                <a:sym typeface="Calibri" pitchFamily="34" charset="0"/>
              </a:rPr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645"/>
            <a:ext cx="8229600" cy="4525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>
                <a:sym typeface="Calibri" pitchFamily="34" charset="0"/>
              </a:rPr>
              <a:t>单击此处编辑母版文本样式</a:t>
            </a:r>
          </a:p>
          <a:p>
            <a:pPr lvl="1"/>
            <a:r>
              <a:rPr lang="zh-CN" smtClean="0">
                <a:sym typeface="Calibri" pitchFamily="34" charset="0"/>
              </a:rPr>
              <a:t>第二级</a:t>
            </a:r>
          </a:p>
          <a:p>
            <a:pPr lvl="2"/>
            <a:r>
              <a:rPr lang="zh-CN" smtClean="0">
                <a:sym typeface="Calibri" pitchFamily="34" charset="0"/>
              </a:rPr>
              <a:t>第三级</a:t>
            </a:r>
          </a:p>
          <a:p>
            <a:pPr lvl="3"/>
            <a:r>
              <a:rPr lang="zh-CN" smtClean="0">
                <a:sym typeface="Calibri" pitchFamily="34" charset="0"/>
              </a:rPr>
              <a:t>第四级</a:t>
            </a:r>
          </a:p>
          <a:p>
            <a:pPr lvl="4"/>
            <a:r>
              <a:rPr lang="zh-CN" smtClean="0">
                <a:sym typeface="Calibri" pitchFamily="34" charset="0"/>
              </a:rPr>
              <a:t>第五级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846"/>
            <a:ext cx="2133600" cy="363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buFont typeface="Arial" pitchFamily="34" charset="0"/>
              <a:buNone/>
              <a:defRPr sz="1200">
                <a:solidFill>
                  <a:srgbClr val="898989"/>
                </a:solidFill>
                <a:latin typeface="+mn-lt"/>
                <a:ea typeface="MS PGothic" pitchFamily="34" charset="-128"/>
                <a:sym typeface="Calibri" pitchFamily="34" charset="0"/>
              </a:defRPr>
            </a:lvl1pPr>
          </a:lstStyle>
          <a:p>
            <a:pPr eaLnBrk="0" hangingPunct="0">
              <a:defRPr/>
            </a:pPr>
            <a:fld id="{E2897DA6-3910-4782-A36F-71EE7D039EFD}" type="datetime1">
              <a:rPr lang="zh-CN" altLang="en-US"/>
              <a:pPr eaLnBrk="0" hangingPunct="0">
                <a:defRPr/>
              </a:pPr>
              <a:t>2015/6/18</a:t>
            </a:fld>
            <a:endParaRPr lang="zh-CN" altLang="en-US"/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846"/>
            <a:ext cx="2895600" cy="363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buFont typeface="Arial" pitchFamily="34" charset="0"/>
              <a:buNone/>
              <a:defRPr sz="1200">
                <a:solidFill>
                  <a:srgbClr val="898989"/>
                </a:solidFill>
                <a:latin typeface="+mn-lt"/>
                <a:ea typeface="MS PGothic" pitchFamily="34" charset="-128"/>
                <a:sym typeface="Calibri" pitchFamily="34" charset="0"/>
              </a:defRPr>
            </a:lvl1pPr>
          </a:lstStyle>
          <a:p>
            <a:pPr eaLnBrk="0" hangingPunct="0">
              <a:defRPr/>
            </a:pPr>
            <a:endParaRPr lang="zh-CN" altLang="zh-CN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846"/>
            <a:ext cx="2133600" cy="363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buFont typeface="Arial" pitchFamily="34" charset="0"/>
              <a:buNone/>
              <a:defRPr sz="1200">
                <a:solidFill>
                  <a:srgbClr val="898989"/>
                </a:solidFill>
                <a:latin typeface="+mn-lt"/>
                <a:ea typeface="MS PGothic" pitchFamily="34" charset="-128"/>
                <a:sym typeface="Calibri" pitchFamily="34" charset="0"/>
              </a:defRPr>
            </a:lvl1pPr>
          </a:lstStyle>
          <a:p>
            <a:pPr eaLnBrk="0" hangingPunct="0">
              <a:defRPr/>
            </a:pPr>
            <a:fld id="{80C4A98D-8B2E-462F-ABA3-BC57EA14A4C3}" type="slidenum">
              <a:rPr lang="zh-CN" altLang="en-US"/>
              <a:pPr eaLnBrk="0" hangingPunct="0"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9pPr>
    </p:titleStyle>
    <p:bodyStyle>
      <a:lvl1pPr marL="342900" indent="-342900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1pPr>
      <a:lvl2pPr marL="742950" indent="-285750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  <a:sym typeface="Calibri" pitchFamily="34" charset="0"/>
        </a:defRPr>
      </a:lvl2pPr>
      <a:lvl3pPr marL="1143000" indent="-228600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sym typeface="Calibri" pitchFamily="34" charset="0"/>
        </a:defRPr>
      </a:lvl3pPr>
      <a:lvl4pPr marL="1600200" indent="-228600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4pPr>
      <a:lvl5pPr marL="2057400" indent="-228600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5pPr>
      <a:lvl6pPr marL="2514600" indent="-228600" algn="l" defTabSz="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6pPr>
      <a:lvl7pPr marL="2971800" indent="-228600" algn="l" defTabSz="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7pPr>
      <a:lvl8pPr marL="3429000" indent="-228600" algn="l" defTabSz="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8pPr>
      <a:lvl9pPr marL="3886200" indent="-228600" algn="l" defTabSz="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hyperlink" Target="http://www.pptbz.com/pptpic/" TargetMode="External"/><Relationship Id="rId3" Type="http://schemas.openxmlformats.org/officeDocument/2006/relationships/audio" Target="../media/audio1.wav"/><Relationship Id="rId7" Type="http://schemas.openxmlformats.org/officeDocument/2006/relationships/image" Target="../media/image18.png"/><Relationship Id="rId12" Type="http://schemas.openxmlformats.org/officeDocument/2006/relationships/hyperlink" Target="http://www.pptbz.com/pptshucai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pptbz.com/" TargetMode="External"/><Relationship Id="rId11" Type="http://schemas.openxmlformats.org/officeDocument/2006/relationships/image" Target="../media/image22.png"/><Relationship Id="rId5" Type="http://schemas.openxmlformats.org/officeDocument/2006/relationships/image" Target="../media/image17.png"/><Relationship Id="rId15" Type="http://schemas.openxmlformats.org/officeDocument/2006/relationships/image" Target="../media/image23.png"/><Relationship Id="rId10" Type="http://schemas.openxmlformats.org/officeDocument/2006/relationships/image" Target="../media/image21.png"/><Relationship Id="rId4" Type="http://schemas.openxmlformats.org/officeDocument/2006/relationships/image" Target="../media/image16.jpeg"/><Relationship Id="rId9" Type="http://schemas.openxmlformats.org/officeDocument/2006/relationships/image" Target="../media/image20.png"/><Relationship Id="rId14" Type="http://schemas.openxmlformats.org/officeDocument/2006/relationships/hyperlink" Target="http://www.pptbz.com/kejian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3357563"/>
            <a:ext cx="9144000" cy="1857375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051" name="TextBox 2"/>
          <p:cNvSpPr txBox="1">
            <a:spLocks noChangeArrowheads="1"/>
          </p:cNvSpPr>
          <p:nvPr/>
        </p:nvSpPr>
        <p:spPr bwMode="auto">
          <a:xfrm>
            <a:off x="5357813" y="69850"/>
            <a:ext cx="3857625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000" kern="1500" spc="150" dirty="0">
                <a:latin typeface="微软雅黑" pitchFamily="34" charset="-122"/>
                <a:ea typeface="微软雅黑" pitchFamily="34" charset="-122"/>
              </a:rPr>
              <a:t>注：文本框可根据需求改变颜色、移动位置；文字可编辑</a:t>
            </a:r>
          </a:p>
          <a:p>
            <a:pPr>
              <a:defRPr/>
            </a:pPr>
            <a:endParaRPr lang="en-US" altLang="zh-CN" sz="1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52" name="TextBox 6"/>
          <p:cNvSpPr txBox="1">
            <a:spLocks noChangeArrowheads="1"/>
          </p:cNvSpPr>
          <p:nvPr/>
        </p:nvSpPr>
        <p:spPr bwMode="auto">
          <a:xfrm>
            <a:off x="3429000" y="3767138"/>
            <a:ext cx="485775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200" dirty="0">
                <a:latin typeface="Calibri" pitchFamily="34" charset="0"/>
              </a:rPr>
              <a:t>POWERPOINT</a:t>
            </a: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模板</a:t>
            </a:r>
            <a:endParaRPr lang="en-US" altLang="zh-CN" sz="2800" dirty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         适用于健康生活及相关类别演示</a:t>
            </a:r>
          </a:p>
          <a:p>
            <a:endParaRPr lang="zh-CN" altLang="en-US" dirty="0"/>
          </a:p>
          <a:p>
            <a:endParaRPr lang="zh-CN" altLang="en-US" dirty="0">
              <a:solidFill>
                <a:srgbClr val="FF0000"/>
              </a:solidFill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3500438" y="4267200"/>
            <a:ext cx="3000375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5" hidden="1"/>
          <p:cNvSpPr txBox="1">
            <a:spLocks noChangeArrowheads="1"/>
          </p:cNvSpPr>
          <p:nvPr/>
        </p:nvSpPr>
        <p:spPr bwMode="auto">
          <a:xfrm>
            <a:off x="1939925" y="1954213"/>
            <a:ext cx="1943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11267" name="矩形 6" hidden="1"/>
          <p:cNvSpPr>
            <a:spLocks noChangeArrowheads="1"/>
          </p:cNvSpPr>
          <p:nvPr/>
        </p:nvSpPr>
        <p:spPr bwMode="auto">
          <a:xfrm>
            <a:off x="1939925" y="3025775"/>
            <a:ext cx="14716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11268" name="矩形 7" hidden="1"/>
          <p:cNvSpPr>
            <a:spLocks noChangeArrowheads="1"/>
          </p:cNvSpPr>
          <p:nvPr/>
        </p:nvSpPr>
        <p:spPr bwMode="auto">
          <a:xfrm>
            <a:off x="2011363" y="4240213"/>
            <a:ext cx="14716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11269" name="矩形 8" hidden="1"/>
          <p:cNvSpPr>
            <a:spLocks noChangeArrowheads="1"/>
          </p:cNvSpPr>
          <p:nvPr/>
        </p:nvSpPr>
        <p:spPr bwMode="auto">
          <a:xfrm>
            <a:off x="2011363" y="5526088"/>
            <a:ext cx="14716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479803-15F9-4B27-AFB7-DBAE12CC2D9A}" type="slidenum">
              <a:rPr lang="zh-CN" altLang="en-US"/>
              <a:pPr>
                <a:defRPr/>
              </a:pPr>
              <a:t>11</a:t>
            </a:fld>
            <a:endParaRPr lang="zh-CN" altLang="en-US" sz="1800">
              <a:solidFill>
                <a:srgbClr val="000000"/>
              </a:solidFill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13315" name="图片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356738"/>
            <a:ext cx="9144000" cy="4634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Line 7"/>
          <p:cNvSpPr>
            <a:spLocks noChangeShapeType="1"/>
          </p:cNvSpPr>
          <p:nvPr/>
        </p:nvSpPr>
        <p:spPr bwMode="auto">
          <a:xfrm>
            <a:off x="0" y="5943346"/>
            <a:ext cx="9144000" cy="0"/>
          </a:xfrm>
          <a:prstGeom prst="line">
            <a:avLst/>
          </a:prstGeom>
          <a:noFill/>
          <a:ln w="152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>
              <a:buFont typeface="Arial" charset="0"/>
              <a:buNone/>
            </a:pPr>
            <a:endParaRPr lang="zh-CN" altLang="en-US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3317" name="Line 33"/>
          <p:cNvSpPr>
            <a:spLocks noChangeShapeType="1"/>
          </p:cNvSpPr>
          <p:nvPr/>
        </p:nvSpPr>
        <p:spPr bwMode="auto">
          <a:xfrm>
            <a:off x="-20638" y="1257649"/>
            <a:ext cx="9139238" cy="0"/>
          </a:xfrm>
          <a:prstGeom prst="line">
            <a:avLst/>
          </a:prstGeom>
          <a:noFill/>
          <a:ln w="152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>
              <a:buFont typeface="Arial" charset="0"/>
              <a:buNone/>
            </a:pPr>
            <a:endParaRPr lang="zh-CN" altLang="en-US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3318" name="Line 36"/>
          <p:cNvSpPr>
            <a:spLocks noChangeShapeType="1"/>
          </p:cNvSpPr>
          <p:nvPr/>
        </p:nvSpPr>
        <p:spPr bwMode="auto">
          <a:xfrm>
            <a:off x="0" y="5956684"/>
            <a:ext cx="9144000" cy="0"/>
          </a:xfrm>
          <a:prstGeom prst="line">
            <a:avLst/>
          </a:prstGeom>
          <a:noFill/>
          <a:ln w="152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>
              <a:buFont typeface="Arial" charset="0"/>
              <a:buNone/>
            </a:pPr>
            <a:endParaRPr lang="zh-CN" altLang="en-US" smtClea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3319" name="Rectangle 43"/>
          <p:cNvSpPr>
            <a:spLocks noChangeArrowheads="1"/>
          </p:cNvSpPr>
          <p:nvPr/>
        </p:nvSpPr>
        <p:spPr bwMode="auto">
          <a:xfrm>
            <a:off x="0" y="0"/>
            <a:ext cx="9144000" cy="119667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Font typeface="Arial" charset="0"/>
              <a:buNone/>
            </a:pPr>
            <a:endParaRPr lang="zh-CN" altLang="zh-CN" smtClean="0">
              <a:solidFill>
                <a:srgbClr val="000000"/>
              </a:solidFill>
              <a:latin typeface="Calibri" pitchFamily="34" charset="0"/>
              <a:ea typeface="宋体" pitchFamily="2" charset="-122"/>
              <a:sym typeface="Calibri" pitchFamily="34" charset="0"/>
            </a:endParaRPr>
          </a:p>
        </p:txBody>
      </p:sp>
      <p:pic>
        <p:nvPicPr>
          <p:cNvPr id="8203" name="Picture 35" descr="热气球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4388" y="362052"/>
            <a:ext cx="1428750" cy="1987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4" name="TextBox 8"/>
          <p:cNvSpPr>
            <a:spLocks noChangeArrowheads="1"/>
          </p:cNvSpPr>
          <p:nvPr/>
        </p:nvSpPr>
        <p:spPr bwMode="auto">
          <a:xfrm>
            <a:off x="2987678" y="548794"/>
            <a:ext cx="51847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en-US" altLang="zh-CN" sz="2000" b="1" i="1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黑体" pitchFamily="49" charset="-122"/>
              </a:rPr>
              <a:t>PPT</a:t>
            </a:r>
            <a:r>
              <a:rPr lang="zh-CN" altLang="en-US" sz="2000" b="1" i="1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黑体" pitchFamily="49" charset="-122"/>
              </a:rPr>
              <a:t>宝藏致力于优秀的</a:t>
            </a:r>
            <a:r>
              <a:rPr lang="en-US" altLang="zh-CN" sz="2000" b="1" i="1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黑体" pitchFamily="49" charset="-122"/>
              </a:rPr>
              <a:t>ppt</a:t>
            </a:r>
            <a:r>
              <a:rPr lang="zh-CN" altLang="en-US" sz="2000" b="1" i="1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黑体" pitchFamily="49" charset="-122"/>
              </a:rPr>
              <a:t>分享</a:t>
            </a:r>
            <a:endParaRPr lang="zh-CN" altLang="en-US" smtClean="0">
              <a:solidFill>
                <a:srgbClr val="000000"/>
              </a:solidFill>
              <a:ea typeface="宋体" pitchFamily="2" charset="-122"/>
            </a:endParaRPr>
          </a:p>
        </p:txBody>
      </p:sp>
      <p:pic>
        <p:nvPicPr>
          <p:cNvPr id="13322" name="图片 3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927" y="129578"/>
            <a:ext cx="2982913" cy="996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6" name="图片 8" descr="07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93888" y="0"/>
            <a:ext cx="984250" cy="97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7" name="Picture 9" descr="美女跳舞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9388" y="1341494"/>
            <a:ext cx="2297112" cy="5247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5" name="Picture 60" descr="绿风车棍子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461375" y="4218842"/>
            <a:ext cx="71438" cy="1657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9" name="Picture 59" descr="绿风车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850188" y="3723405"/>
            <a:ext cx="1217612" cy="121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10" name="TextBox 4"/>
          <p:cNvSpPr>
            <a:spLocks noChangeArrowheads="1"/>
          </p:cNvSpPr>
          <p:nvPr/>
        </p:nvSpPr>
        <p:spPr bwMode="auto">
          <a:xfrm>
            <a:off x="2627316" y="2477188"/>
            <a:ext cx="5329237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en-US" altLang="zh-CN" sz="1600" smtClean="0">
                <a:solidFill>
                  <a:srgbClr val="000000"/>
                </a:solidFill>
                <a:latin typeface="Calibri" pitchFamily="34" charset="0"/>
                <a:ea typeface="宋体" pitchFamily="2" charset="-122"/>
                <a:hlinkClick r:id="rId6"/>
              </a:rPr>
              <a:t>PPT</a:t>
            </a:r>
            <a:r>
              <a:rPr lang="zh-CN" altLang="en-US" sz="1600" smtClean="0">
                <a:solidFill>
                  <a:srgbClr val="000000"/>
                </a:solidFill>
                <a:latin typeface="Calibri" pitchFamily="34" charset="0"/>
                <a:ea typeface="宋体" pitchFamily="2" charset="-122"/>
                <a:hlinkClick r:id="rId6"/>
              </a:rPr>
              <a:t>模板下载 </a:t>
            </a:r>
            <a:r>
              <a:rPr lang="en-US" altLang="zh-CN" sz="1600" smtClean="0">
                <a:solidFill>
                  <a:srgbClr val="000000"/>
                </a:solidFill>
                <a:latin typeface="Calibri" pitchFamily="34" charset="0"/>
                <a:ea typeface="宋体" pitchFamily="2" charset="-122"/>
                <a:hlinkClick r:id="rId6"/>
              </a:rPr>
              <a:t>http://www.pptbz.com/</a:t>
            </a:r>
            <a:endParaRPr lang="en-US" altLang="zh-CN" sz="1600" smtClean="0">
              <a:solidFill>
                <a:srgbClr val="000000"/>
              </a:solidFill>
              <a:latin typeface="Calibri" pitchFamily="34" charset="0"/>
              <a:ea typeface="宋体" pitchFamily="2" charset="-122"/>
            </a:endParaRPr>
          </a:p>
          <a:p>
            <a:pPr>
              <a:buFont typeface="Arial" charset="0"/>
              <a:buNone/>
            </a:pPr>
            <a:endParaRPr lang="zh-CN" altLang="en-US" sz="1600" smtClean="0">
              <a:solidFill>
                <a:srgbClr val="000000"/>
              </a:solidFill>
              <a:latin typeface="Calibri" pitchFamily="34" charset="0"/>
              <a:ea typeface="宋体" pitchFamily="2" charset="-122"/>
            </a:endParaRPr>
          </a:p>
          <a:p>
            <a:pPr>
              <a:buFont typeface="Arial" charset="0"/>
              <a:buNone/>
            </a:pPr>
            <a:r>
              <a:rPr lang="en-US" altLang="zh-CN" sz="1600" smtClean="0">
                <a:solidFill>
                  <a:srgbClr val="000000"/>
                </a:solidFill>
                <a:latin typeface="Calibri" pitchFamily="34" charset="0"/>
                <a:ea typeface="宋体" pitchFamily="2" charset="-122"/>
                <a:hlinkClick r:id="rId12"/>
              </a:rPr>
              <a:t>PPT</a:t>
            </a:r>
            <a:r>
              <a:rPr lang="zh-CN" altLang="en-US" sz="1600" smtClean="0">
                <a:solidFill>
                  <a:srgbClr val="000000"/>
                </a:solidFill>
                <a:latin typeface="Calibri" pitchFamily="34" charset="0"/>
                <a:ea typeface="宋体" pitchFamily="2" charset="-122"/>
                <a:hlinkClick r:id="rId12"/>
              </a:rPr>
              <a:t>素材下载  </a:t>
            </a:r>
            <a:r>
              <a:rPr lang="en-US" altLang="zh-CN" sz="1600" smtClean="0">
                <a:solidFill>
                  <a:srgbClr val="000000"/>
                </a:solidFill>
                <a:latin typeface="Calibri" pitchFamily="34" charset="0"/>
                <a:ea typeface="宋体" pitchFamily="2" charset="-122"/>
                <a:hlinkClick r:id="rId12"/>
              </a:rPr>
              <a:t>http://www.pptbz.com/pptshucai/</a:t>
            </a:r>
            <a:endParaRPr lang="en-US" altLang="zh-CN" sz="1600" smtClean="0">
              <a:solidFill>
                <a:srgbClr val="000000"/>
              </a:solidFill>
              <a:latin typeface="Calibri" pitchFamily="34" charset="0"/>
              <a:ea typeface="宋体" pitchFamily="2" charset="-122"/>
            </a:endParaRPr>
          </a:p>
          <a:p>
            <a:pPr>
              <a:buFont typeface="Arial" charset="0"/>
              <a:buNone/>
            </a:pPr>
            <a:endParaRPr lang="zh-CN" altLang="en-US" sz="1600" smtClean="0">
              <a:solidFill>
                <a:srgbClr val="000000"/>
              </a:solidFill>
              <a:latin typeface="Calibri" pitchFamily="34" charset="0"/>
              <a:ea typeface="宋体" pitchFamily="2" charset="-122"/>
            </a:endParaRPr>
          </a:p>
          <a:p>
            <a:pPr>
              <a:buFont typeface="Arial" charset="0"/>
              <a:buNone/>
            </a:pPr>
            <a:r>
              <a:rPr lang="en-US" altLang="zh-CN" sz="1600" smtClean="0">
                <a:solidFill>
                  <a:srgbClr val="000000"/>
                </a:solidFill>
                <a:latin typeface="Calibri" pitchFamily="34" charset="0"/>
                <a:ea typeface="宋体" pitchFamily="2" charset="-122"/>
                <a:hlinkClick r:id="rId13"/>
              </a:rPr>
              <a:t>PPT</a:t>
            </a:r>
            <a:r>
              <a:rPr lang="zh-CN" altLang="en-US" sz="1600" smtClean="0">
                <a:solidFill>
                  <a:srgbClr val="000000"/>
                </a:solidFill>
                <a:latin typeface="Calibri" pitchFamily="34" charset="0"/>
                <a:ea typeface="宋体" pitchFamily="2" charset="-122"/>
                <a:hlinkClick r:id="rId13"/>
              </a:rPr>
              <a:t>背景图片 </a:t>
            </a:r>
            <a:r>
              <a:rPr lang="en-US" altLang="zh-CN" sz="1600" smtClean="0">
                <a:solidFill>
                  <a:srgbClr val="000000"/>
                </a:solidFill>
                <a:latin typeface="Calibri" pitchFamily="34" charset="0"/>
                <a:ea typeface="宋体" pitchFamily="2" charset="-122"/>
                <a:hlinkClick r:id="rId13"/>
              </a:rPr>
              <a:t>http://www.pptbz.com/pptpic/</a:t>
            </a:r>
            <a:endParaRPr lang="en-US" altLang="zh-CN" sz="1600" smtClean="0">
              <a:solidFill>
                <a:srgbClr val="000000"/>
              </a:solidFill>
              <a:latin typeface="Calibri" pitchFamily="34" charset="0"/>
              <a:ea typeface="宋体" pitchFamily="2" charset="-122"/>
            </a:endParaRPr>
          </a:p>
          <a:p>
            <a:pPr>
              <a:buFont typeface="Arial" charset="0"/>
              <a:buNone/>
            </a:pPr>
            <a:endParaRPr lang="zh-CN" altLang="en-US" sz="1600" smtClean="0">
              <a:solidFill>
                <a:srgbClr val="000000"/>
              </a:solidFill>
              <a:latin typeface="Calibri" pitchFamily="34" charset="0"/>
              <a:ea typeface="宋体" pitchFamily="2" charset="-122"/>
            </a:endParaRPr>
          </a:p>
          <a:p>
            <a:pPr>
              <a:buFont typeface="Arial" charset="0"/>
              <a:buNone/>
            </a:pPr>
            <a:r>
              <a:rPr lang="en-US" altLang="zh-CN" sz="1600" smtClean="0">
                <a:solidFill>
                  <a:srgbClr val="000000"/>
                </a:solidFill>
                <a:latin typeface="Calibri" pitchFamily="34" charset="0"/>
                <a:ea typeface="宋体" pitchFamily="2" charset="-122"/>
                <a:hlinkClick r:id="rId14"/>
              </a:rPr>
              <a:t>PPT</a:t>
            </a:r>
            <a:r>
              <a:rPr lang="zh-CN" altLang="en-US" sz="1600" smtClean="0">
                <a:solidFill>
                  <a:srgbClr val="000000"/>
                </a:solidFill>
                <a:latin typeface="Calibri" pitchFamily="34" charset="0"/>
                <a:ea typeface="宋体" pitchFamily="2" charset="-122"/>
                <a:hlinkClick r:id="rId14"/>
              </a:rPr>
              <a:t>课件下载 </a:t>
            </a:r>
            <a:r>
              <a:rPr lang="en-US" altLang="zh-CN" sz="1600" smtClean="0">
                <a:solidFill>
                  <a:srgbClr val="000000"/>
                </a:solidFill>
                <a:latin typeface="Calibri" pitchFamily="34" charset="0"/>
                <a:ea typeface="宋体" pitchFamily="2" charset="-122"/>
                <a:hlinkClick r:id="rId14"/>
              </a:rPr>
              <a:t>http://www.pptbz.com/kejian/</a:t>
            </a:r>
            <a:endParaRPr lang="zh-CN" altLang="en-US" sz="1600" smtClean="0">
              <a:solidFill>
                <a:srgbClr val="000000"/>
              </a:solidFill>
              <a:latin typeface="Calibri" pitchFamily="34" charset="0"/>
              <a:ea typeface="宋体" pitchFamily="2" charset="-122"/>
            </a:endParaRPr>
          </a:p>
        </p:txBody>
      </p:sp>
      <p:pic>
        <p:nvPicPr>
          <p:cNvPr id="8211" name="图片 55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2305206">
            <a:off x="2293938" y="2370478"/>
            <a:ext cx="457200" cy="457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2" name="图片 56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2305206">
            <a:off x="2293938" y="2951665"/>
            <a:ext cx="457200" cy="457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3" name="图片 57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2305206">
            <a:off x="2293938" y="3527135"/>
            <a:ext cx="457200" cy="457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4" name="图片 58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2305206">
            <a:off x="2293938" y="4104511"/>
            <a:ext cx="457200" cy="457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32" name="TextBox 22"/>
          <p:cNvSpPr>
            <a:spLocks noChangeArrowheads="1"/>
          </p:cNvSpPr>
          <p:nvPr/>
        </p:nvSpPr>
        <p:spPr bwMode="auto">
          <a:xfrm>
            <a:off x="1903413" y="6166294"/>
            <a:ext cx="685713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r>
              <a:rPr lang="zh-CN" altLang="en-US" sz="2400" smtClean="0">
                <a:solidFill>
                  <a:srgbClr val="FF0000"/>
                </a:solidFill>
                <a:latin typeface="Calibri" pitchFamily="34" charset="0"/>
                <a:ea typeface="宋体" pitchFamily="2" charset="-122"/>
              </a:rPr>
              <a:t>更多精美</a:t>
            </a:r>
            <a:r>
              <a:rPr lang="en-US" altLang="zh-CN" sz="2400" smtClean="0">
                <a:solidFill>
                  <a:srgbClr val="FF0000"/>
                </a:solidFill>
                <a:latin typeface="Calibri" pitchFamily="34" charset="0"/>
                <a:ea typeface="宋体" pitchFamily="2" charset="-122"/>
              </a:rPr>
              <a:t>ppt</a:t>
            </a:r>
            <a:r>
              <a:rPr lang="zh-CN" altLang="en-US" sz="2400" smtClean="0">
                <a:solidFill>
                  <a:srgbClr val="FF0000"/>
                </a:solidFill>
                <a:latin typeface="Calibri" pitchFamily="34" charset="0"/>
                <a:ea typeface="宋体" pitchFamily="2" charset="-122"/>
              </a:rPr>
              <a:t>下载请点击：</a:t>
            </a:r>
            <a:r>
              <a:rPr lang="en-US" altLang="zh-CN" sz="2400" smtClean="0">
                <a:solidFill>
                  <a:srgbClr val="FF0000"/>
                </a:solidFill>
                <a:latin typeface="Calibri" pitchFamily="34" charset="0"/>
                <a:ea typeface="宋体" pitchFamily="2" charset="-122"/>
                <a:hlinkClick r:id="rId6"/>
              </a:rPr>
              <a:t>ppt</a:t>
            </a:r>
            <a:r>
              <a:rPr lang="zh-CN" altLang="en-US" sz="2400" smtClean="0">
                <a:solidFill>
                  <a:srgbClr val="FF0000"/>
                </a:solidFill>
                <a:latin typeface="Calibri" pitchFamily="34" charset="0"/>
                <a:ea typeface="宋体" pitchFamily="2" charset="-122"/>
                <a:hlinkClick r:id="rId6"/>
              </a:rPr>
              <a:t>宝藏</a:t>
            </a:r>
            <a:r>
              <a:rPr lang="en-US" altLang="zh-CN" sz="2400" smtClean="0">
                <a:solidFill>
                  <a:srgbClr val="FF0000"/>
                </a:solidFill>
                <a:latin typeface="Calibri" pitchFamily="34" charset="0"/>
                <a:ea typeface="宋体" pitchFamily="2" charset="-122"/>
                <a:hlinkClick r:id="rId6"/>
              </a:rPr>
              <a:t>-www.pptbz.com</a:t>
            </a:r>
            <a:endParaRPr lang="zh-CN" altLang="en-US" sz="2400" smtClean="0">
              <a:solidFill>
                <a:srgbClr val="FF0000"/>
              </a:solidFill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>
    <p:sndAc>
      <p:stSnd loop="1">
        <p:snd r:embed="rId3" name="亡灵序曲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1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3" presetClass="entr" presetSubtype="3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repeatCount="2000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6" dur="2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repeatCount="indefinite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" dur="10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>
                                      <p:cBhvr>
                                        <p:cTn id="21" dur="9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5" dur="10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50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2" dur="5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5" dur="5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8" dur="5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1" dur="5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4" dur="5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4" grpId="0" bldLvl="0" autoUpdateAnimBg="0"/>
      <p:bldP spid="8204" grpId="1" bldLvl="0" autoUpdateAnimBg="0"/>
      <p:bldP spid="8210" grpId="0" bldLvl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 15"/>
          <p:cNvSpPr/>
          <p:nvPr/>
        </p:nvSpPr>
        <p:spPr>
          <a:xfrm>
            <a:off x="1500188" y="4214813"/>
            <a:ext cx="4071937" cy="357187"/>
          </a:xfrm>
          <a:prstGeom prst="roundRect">
            <a:avLst/>
          </a:prstGeom>
          <a:solidFill>
            <a:srgbClr val="B8C5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7" name="圆角矩形 16"/>
          <p:cNvSpPr/>
          <p:nvPr/>
        </p:nvSpPr>
        <p:spPr>
          <a:xfrm>
            <a:off x="1500188" y="3857625"/>
            <a:ext cx="5072062" cy="357188"/>
          </a:xfrm>
          <a:prstGeom prst="roundRect">
            <a:avLst/>
          </a:prstGeom>
          <a:solidFill>
            <a:srgbClr val="6B58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8" name="圆角矩形 17"/>
          <p:cNvSpPr/>
          <p:nvPr/>
        </p:nvSpPr>
        <p:spPr>
          <a:xfrm>
            <a:off x="1500188" y="3357563"/>
            <a:ext cx="6715125" cy="500062"/>
          </a:xfrm>
          <a:prstGeom prst="roundRect">
            <a:avLst/>
          </a:prstGeom>
          <a:solidFill>
            <a:srgbClr val="B8C5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3" name="圆角矩形 12"/>
          <p:cNvSpPr/>
          <p:nvPr/>
        </p:nvSpPr>
        <p:spPr>
          <a:xfrm>
            <a:off x="1500188" y="3000375"/>
            <a:ext cx="4071937" cy="357188"/>
          </a:xfrm>
          <a:prstGeom prst="roundRect">
            <a:avLst/>
          </a:prstGeom>
          <a:solidFill>
            <a:srgbClr val="6B58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4" name="圆角矩形 13"/>
          <p:cNvSpPr/>
          <p:nvPr/>
        </p:nvSpPr>
        <p:spPr>
          <a:xfrm>
            <a:off x="1500188" y="2643188"/>
            <a:ext cx="4071937" cy="357187"/>
          </a:xfrm>
          <a:prstGeom prst="roundRect">
            <a:avLst/>
          </a:prstGeom>
          <a:solidFill>
            <a:srgbClr val="B8C5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2" name="圆角矩形 11"/>
          <p:cNvSpPr/>
          <p:nvPr/>
        </p:nvSpPr>
        <p:spPr>
          <a:xfrm>
            <a:off x="1500188" y="2286000"/>
            <a:ext cx="4071937" cy="357188"/>
          </a:xfrm>
          <a:prstGeom prst="roundRect">
            <a:avLst/>
          </a:prstGeom>
          <a:solidFill>
            <a:srgbClr val="6B58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1" name="圆角矩形 10"/>
          <p:cNvSpPr/>
          <p:nvPr/>
        </p:nvSpPr>
        <p:spPr>
          <a:xfrm>
            <a:off x="1500188" y="1928813"/>
            <a:ext cx="4071937" cy="357187"/>
          </a:xfrm>
          <a:prstGeom prst="roundRect">
            <a:avLst/>
          </a:prstGeom>
          <a:solidFill>
            <a:srgbClr val="B8C5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081" name="TextBox 5" hidden="1"/>
          <p:cNvSpPr txBox="1">
            <a:spLocks noChangeArrowheads="1"/>
          </p:cNvSpPr>
          <p:nvPr/>
        </p:nvSpPr>
        <p:spPr bwMode="auto">
          <a:xfrm>
            <a:off x="1939925" y="1954213"/>
            <a:ext cx="1943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3082" name="矩形 6" hidden="1"/>
          <p:cNvSpPr>
            <a:spLocks noChangeArrowheads="1"/>
          </p:cNvSpPr>
          <p:nvPr/>
        </p:nvSpPr>
        <p:spPr bwMode="auto">
          <a:xfrm>
            <a:off x="1939925" y="3025775"/>
            <a:ext cx="14716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3083" name="矩形 7" hidden="1"/>
          <p:cNvSpPr>
            <a:spLocks noChangeArrowheads="1"/>
          </p:cNvSpPr>
          <p:nvPr/>
        </p:nvSpPr>
        <p:spPr bwMode="auto">
          <a:xfrm>
            <a:off x="2011363" y="4240213"/>
            <a:ext cx="14716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3084" name="矩形 8" hidden="1"/>
          <p:cNvSpPr>
            <a:spLocks noChangeArrowheads="1"/>
          </p:cNvSpPr>
          <p:nvPr/>
        </p:nvSpPr>
        <p:spPr bwMode="auto">
          <a:xfrm>
            <a:off x="2011363" y="5526088"/>
            <a:ext cx="14716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3085" name="TextBox 12"/>
          <p:cNvSpPr txBox="1">
            <a:spLocks noChangeArrowheads="1"/>
          </p:cNvSpPr>
          <p:nvPr/>
        </p:nvSpPr>
        <p:spPr bwMode="auto">
          <a:xfrm>
            <a:off x="500063" y="500063"/>
            <a:ext cx="29289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微软雅黑" pitchFamily="34" charset="-122"/>
                <a:ea typeface="微软雅黑" pitchFamily="34" charset="-122"/>
              </a:rPr>
              <a:t>健康生活方式</a:t>
            </a:r>
          </a:p>
        </p:txBody>
      </p:sp>
      <p:sp>
        <p:nvSpPr>
          <p:cNvPr id="3086" name="TextBox 9"/>
          <p:cNvSpPr txBox="1">
            <a:spLocks noChangeArrowheads="1"/>
          </p:cNvSpPr>
          <p:nvPr/>
        </p:nvSpPr>
        <p:spPr bwMode="auto">
          <a:xfrm>
            <a:off x="1714500" y="1928813"/>
            <a:ext cx="6572250" cy="295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200">
                <a:latin typeface="微软雅黑" pitchFamily="34" charset="-122"/>
                <a:ea typeface="微软雅黑" pitchFamily="34" charset="-122"/>
              </a:rPr>
              <a:t>定期体检，把投资健康作为最大回报；</a:t>
            </a:r>
            <a:endParaRPr lang="en-US" altLang="zh-CN" sz="1200">
              <a:latin typeface="微软雅黑" pitchFamily="34" charset="-122"/>
              <a:ea typeface="微软雅黑" pitchFamily="34" charset="-122"/>
            </a:endParaRPr>
          </a:p>
          <a:p>
            <a:endParaRPr lang="zh-CN" altLang="en-US" sz="120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200">
                <a:latin typeface="微软雅黑" pitchFamily="34" charset="-122"/>
                <a:ea typeface="微软雅黑" pitchFamily="34" charset="-122"/>
              </a:rPr>
              <a:t>不吸烟、不酗酒，尽量不熬夜，戒烟限酒，规律作息；</a:t>
            </a:r>
            <a:endParaRPr lang="en-US" altLang="zh-CN" sz="1200">
              <a:latin typeface="微软雅黑" pitchFamily="34" charset="-122"/>
              <a:ea typeface="微软雅黑" pitchFamily="34" charset="-122"/>
            </a:endParaRPr>
          </a:p>
          <a:p>
            <a:endParaRPr lang="zh-CN" altLang="en-US" sz="120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200">
                <a:latin typeface="微软雅黑" pitchFamily="34" charset="-122"/>
                <a:ea typeface="微软雅黑" pitchFamily="34" charset="-122"/>
              </a:rPr>
              <a:t>天天有奶豆制品，多吃水果蔬菜，控油限盐；</a:t>
            </a:r>
            <a:endParaRPr lang="en-US" altLang="zh-CN" sz="1200">
              <a:latin typeface="微软雅黑" pitchFamily="34" charset="-122"/>
              <a:ea typeface="微软雅黑" pitchFamily="34" charset="-122"/>
            </a:endParaRPr>
          </a:p>
          <a:p>
            <a:endParaRPr lang="zh-CN" altLang="en-US" sz="120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200">
                <a:latin typeface="微软雅黑" pitchFamily="34" charset="-122"/>
                <a:ea typeface="微软雅黑" pitchFamily="34" charset="-122"/>
              </a:rPr>
              <a:t>食不过量，规律用餐；</a:t>
            </a:r>
            <a:endParaRPr lang="en-US" altLang="zh-CN" sz="1200">
              <a:latin typeface="微软雅黑" pitchFamily="34" charset="-122"/>
              <a:ea typeface="微软雅黑" pitchFamily="34" charset="-122"/>
            </a:endParaRPr>
          </a:p>
          <a:p>
            <a:endParaRPr lang="zh-CN" altLang="en-US" sz="120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200">
                <a:latin typeface="微软雅黑" pitchFamily="34" charset="-122"/>
                <a:ea typeface="微软雅黑" pitchFamily="34" charset="-122"/>
              </a:rPr>
              <a:t>少静多动，动则有益，不拘形式，贵在坚持，积极投身“日行一万步，吃动两平衡，健康一辈子”的“健康一二一”行动；</a:t>
            </a:r>
            <a:endParaRPr lang="en-US" altLang="zh-CN" sz="1200">
              <a:latin typeface="微软雅黑" pitchFamily="34" charset="-122"/>
              <a:ea typeface="微软雅黑" pitchFamily="34" charset="-122"/>
            </a:endParaRPr>
          </a:p>
          <a:p>
            <a:endParaRPr lang="zh-CN" altLang="en-US" sz="120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200">
                <a:latin typeface="微软雅黑" pitchFamily="34" charset="-122"/>
                <a:ea typeface="微软雅黑" pitchFamily="34" charset="-122"/>
              </a:rPr>
              <a:t>保持良好心理状态，自信乐观，喜怒有度，静心处事，诚心待人；</a:t>
            </a:r>
            <a:endParaRPr lang="en-US" altLang="zh-CN" sz="1200">
              <a:latin typeface="微软雅黑" pitchFamily="34" charset="-122"/>
              <a:ea typeface="微软雅黑" pitchFamily="34" charset="-122"/>
            </a:endParaRPr>
          </a:p>
          <a:p>
            <a:endParaRPr lang="zh-CN" altLang="en-US" sz="120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200">
                <a:latin typeface="微软雅黑" pitchFamily="34" charset="-122"/>
                <a:ea typeface="微软雅黑" pitchFamily="34" charset="-122"/>
              </a:rPr>
              <a:t>传播科学的健康知识，反对、抵制不科学和伪科学信息。</a:t>
            </a:r>
          </a:p>
          <a:p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14" descr="Nipic_2531170_20131009082911891000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0" y="1355725"/>
            <a:ext cx="7581900" cy="464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Box 5" hidden="1"/>
          <p:cNvSpPr txBox="1">
            <a:spLocks noChangeArrowheads="1"/>
          </p:cNvSpPr>
          <p:nvPr/>
        </p:nvSpPr>
        <p:spPr bwMode="auto">
          <a:xfrm>
            <a:off x="1939925" y="1954213"/>
            <a:ext cx="1943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4100" name="矩形 6" hidden="1"/>
          <p:cNvSpPr>
            <a:spLocks noChangeArrowheads="1"/>
          </p:cNvSpPr>
          <p:nvPr/>
        </p:nvSpPr>
        <p:spPr bwMode="auto">
          <a:xfrm>
            <a:off x="1939925" y="3025775"/>
            <a:ext cx="14716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4101" name="矩形 7" hidden="1"/>
          <p:cNvSpPr>
            <a:spLocks noChangeArrowheads="1"/>
          </p:cNvSpPr>
          <p:nvPr/>
        </p:nvSpPr>
        <p:spPr bwMode="auto">
          <a:xfrm>
            <a:off x="2011363" y="4240213"/>
            <a:ext cx="14716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4102" name="矩形 8" hidden="1"/>
          <p:cNvSpPr>
            <a:spLocks noChangeArrowheads="1"/>
          </p:cNvSpPr>
          <p:nvPr/>
        </p:nvSpPr>
        <p:spPr bwMode="auto">
          <a:xfrm>
            <a:off x="2011363" y="5526088"/>
            <a:ext cx="14716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4103" name="矩形 6"/>
          <p:cNvSpPr>
            <a:spLocks noChangeArrowheads="1"/>
          </p:cNvSpPr>
          <p:nvPr/>
        </p:nvSpPr>
        <p:spPr bwMode="auto">
          <a:xfrm>
            <a:off x="357188" y="285750"/>
            <a:ext cx="23383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微软雅黑" pitchFamily="34" charset="-122"/>
                <a:ea typeface="微软雅黑" pitchFamily="34" charset="-122"/>
              </a:rPr>
              <a:t>控制合适体重</a:t>
            </a:r>
          </a:p>
        </p:txBody>
      </p:sp>
      <p:sp>
        <p:nvSpPr>
          <p:cNvPr id="4104" name="TextBox 10"/>
          <p:cNvSpPr txBox="1">
            <a:spLocks noChangeArrowheads="1"/>
          </p:cNvSpPr>
          <p:nvPr/>
        </p:nvSpPr>
        <p:spPr bwMode="auto">
          <a:xfrm>
            <a:off x="1428750" y="5905500"/>
            <a:ext cx="6786563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CN" altLang="en-US" sz="120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200">
                <a:latin typeface="微软雅黑" pitchFamily="34" charset="-122"/>
                <a:ea typeface="微软雅黑" pitchFamily="34" charset="-122"/>
              </a:rPr>
              <a:t>凡是超过标准体重</a:t>
            </a:r>
            <a:r>
              <a:rPr lang="en-US" altLang="zh-CN" sz="1200">
                <a:latin typeface="微软雅黑" pitchFamily="34" charset="-122"/>
                <a:ea typeface="微软雅黑" pitchFamily="34" charset="-122"/>
              </a:rPr>
              <a:t>10%</a:t>
            </a:r>
            <a:r>
              <a:rPr lang="zh-CN" altLang="en-US" sz="1200">
                <a:latin typeface="微软雅黑" pitchFamily="34" charset="-122"/>
                <a:ea typeface="微软雅黑" pitchFamily="34" charset="-122"/>
              </a:rPr>
              <a:t>者为偏重，超过</a:t>
            </a:r>
            <a:r>
              <a:rPr lang="en-US" altLang="zh-CN" sz="1200">
                <a:latin typeface="微软雅黑" pitchFamily="34" charset="-122"/>
                <a:ea typeface="微软雅黑" pitchFamily="34" charset="-122"/>
              </a:rPr>
              <a:t>20%</a:t>
            </a:r>
            <a:r>
              <a:rPr lang="zh-CN" altLang="en-US" sz="1200">
                <a:latin typeface="微软雅黑" pitchFamily="34" charset="-122"/>
                <a:ea typeface="微软雅黑" pitchFamily="34" charset="-122"/>
              </a:rPr>
              <a:t>以上者为肥胖，低于</a:t>
            </a:r>
            <a:r>
              <a:rPr lang="en-US" altLang="zh-CN" sz="1200">
                <a:latin typeface="微软雅黑" pitchFamily="34" charset="-122"/>
                <a:ea typeface="微软雅黑" pitchFamily="34" charset="-122"/>
              </a:rPr>
              <a:t>10%</a:t>
            </a:r>
            <a:r>
              <a:rPr lang="zh-CN" altLang="en-US" sz="1200">
                <a:latin typeface="微软雅黑" pitchFamily="34" charset="-122"/>
                <a:ea typeface="微软雅黑" pitchFamily="34" charset="-122"/>
              </a:rPr>
              <a:t>者为偏瘦，低于</a:t>
            </a:r>
            <a:r>
              <a:rPr lang="en-US" altLang="zh-CN" sz="1200">
                <a:latin typeface="微软雅黑" pitchFamily="34" charset="-122"/>
                <a:ea typeface="微软雅黑" pitchFamily="34" charset="-122"/>
              </a:rPr>
              <a:t>20%</a:t>
            </a:r>
            <a:r>
              <a:rPr lang="zh-CN" altLang="en-US" sz="1200">
                <a:latin typeface="微软雅黑" pitchFamily="34" charset="-122"/>
                <a:ea typeface="微软雅黑" pitchFamily="34" charset="-122"/>
              </a:rPr>
              <a:t>者为消瘦。</a:t>
            </a:r>
          </a:p>
          <a:p>
            <a:endParaRPr lang="zh-CN" altLang="en-US"/>
          </a:p>
        </p:txBody>
      </p:sp>
      <p:sp>
        <p:nvSpPr>
          <p:cNvPr id="4105" name="TextBox 12"/>
          <p:cNvSpPr txBox="1">
            <a:spLocks noChangeArrowheads="1"/>
          </p:cNvSpPr>
          <p:nvPr/>
        </p:nvSpPr>
        <p:spPr bwMode="auto">
          <a:xfrm>
            <a:off x="1643063" y="2643188"/>
            <a:ext cx="2071687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200">
                <a:latin typeface="微软雅黑" pitchFamily="34" charset="-122"/>
                <a:ea typeface="微软雅黑" pitchFamily="34" charset="-122"/>
              </a:rPr>
              <a:t>=</a:t>
            </a:r>
            <a:r>
              <a:rPr lang="zh-CN" altLang="en-US" sz="1200">
                <a:latin typeface="微软雅黑" pitchFamily="34" charset="-122"/>
                <a:ea typeface="微软雅黑" pitchFamily="34" charset="-122"/>
              </a:rPr>
              <a:t>身高（厘米）－</a:t>
            </a:r>
            <a:r>
              <a:rPr lang="en-US" altLang="zh-CN" sz="1200">
                <a:latin typeface="微软雅黑" pitchFamily="34" charset="-122"/>
                <a:ea typeface="微软雅黑" pitchFamily="34" charset="-122"/>
              </a:rPr>
              <a:t>105</a:t>
            </a:r>
            <a:endParaRPr lang="zh-CN" altLang="en-US" sz="1200">
              <a:latin typeface="微软雅黑" pitchFamily="34" charset="-122"/>
              <a:ea typeface="微软雅黑" pitchFamily="34" charset="-122"/>
            </a:endParaRPr>
          </a:p>
          <a:p>
            <a:endParaRPr lang="zh-CN" altLang="en-US"/>
          </a:p>
        </p:txBody>
      </p:sp>
      <p:sp>
        <p:nvSpPr>
          <p:cNvPr id="4106" name="TextBox 13"/>
          <p:cNvSpPr txBox="1">
            <a:spLocks noChangeArrowheads="1"/>
          </p:cNvSpPr>
          <p:nvPr/>
        </p:nvSpPr>
        <p:spPr bwMode="auto">
          <a:xfrm>
            <a:off x="5000625" y="4081463"/>
            <a:ext cx="16430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200">
                <a:latin typeface="微软雅黑" pitchFamily="34" charset="-122"/>
                <a:ea typeface="微软雅黑" pitchFamily="34" charset="-122"/>
              </a:rPr>
              <a:t>=</a:t>
            </a:r>
            <a:r>
              <a:rPr lang="zh-CN" altLang="en-US" sz="1200">
                <a:latin typeface="微软雅黑" pitchFamily="34" charset="-122"/>
                <a:ea typeface="微软雅黑" pitchFamily="34" charset="-122"/>
              </a:rPr>
              <a:t>身高（厘米）－</a:t>
            </a:r>
            <a:r>
              <a:rPr lang="en-US" altLang="zh-CN" sz="1200">
                <a:latin typeface="微软雅黑" pitchFamily="34" charset="-122"/>
                <a:ea typeface="微软雅黑" pitchFamily="34" charset="-122"/>
              </a:rPr>
              <a:t>100</a:t>
            </a:r>
            <a:r>
              <a:rPr lang="zh-CN" altLang="en-US" sz="1200"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en-US"/>
          </a:p>
        </p:txBody>
      </p:sp>
      <p:sp>
        <p:nvSpPr>
          <p:cNvPr id="4107" name="TextBox 15"/>
          <p:cNvSpPr txBox="1">
            <a:spLocks noChangeArrowheads="1"/>
          </p:cNvSpPr>
          <p:nvPr/>
        </p:nvSpPr>
        <p:spPr bwMode="auto">
          <a:xfrm>
            <a:off x="1500188" y="4946650"/>
            <a:ext cx="185737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200">
                <a:latin typeface="微软雅黑" pitchFamily="34" charset="-122"/>
                <a:ea typeface="微软雅黑" pitchFamily="34" charset="-122"/>
              </a:rPr>
              <a:t>女性的标准体重（公斤）</a:t>
            </a:r>
          </a:p>
          <a:p>
            <a:endParaRPr lang="zh-CN" altLang="en-US"/>
          </a:p>
        </p:txBody>
      </p:sp>
      <p:sp>
        <p:nvSpPr>
          <p:cNvPr id="4108" name="TextBox 16"/>
          <p:cNvSpPr txBox="1">
            <a:spLocks noChangeArrowheads="1"/>
          </p:cNvSpPr>
          <p:nvPr/>
        </p:nvSpPr>
        <p:spPr bwMode="auto">
          <a:xfrm>
            <a:off x="5072063" y="3429000"/>
            <a:ext cx="18573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200">
                <a:latin typeface="微软雅黑" pitchFamily="34" charset="-122"/>
                <a:ea typeface="微软雅黑" pitchFamily="34" charset="-122"/>
              </a:rPr>
              <a:t>男性的标准体重（公斤）</a:t>
            </a:r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圆角矩形 19"/>
          <p:cNvSpPr/>
          <p:nvPr/>
        </p:nvSpPr>
        <p:spPr>
          <a:xfrm>
            <a:off x="6072188" y="2000250"/>
            <a:ext cx="2571750" cy="3571875"/>
          </a:xfrm>
          <a:prstGeom prst="roundRect">
            <a:avLst/>
          </a:prstGeom>
          <a:solidFill>
            <a:srgbClr val="B8C5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9" name="圆角矩形 18"/>
          <p:cNvSpPr/>
          <p:nvPr/>
        </p:nvSpPr>
        <p:spPr>
          <a:xfrm>
            <a:off x="3214688" y="2000250"/>
            <a:ext cx="2571750" cy="3571875"/>
          </a:xfrm>
          <a:prstGeom prst="roundRect">
            <a:avLst/>
          </a:prstGeom>
          <a:solidFill>
            <a:srgbClr val="B8C5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124" name="TextBox 5" hidden="1"/>
          <p:cNvSpPr txBox="1">
            <a:spLocks noChangeArrowheads="1"/>
          </p:cNvSpPr>
          <p:nvPr/>
        </p:nvSpPr>
        <p:spPr bwMode="auto">
          <a:xfrm>
            <a:off x="1939925" y="1954213"/>
            <a:ext cx="1943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5125" name="矩形 6" hidden="1"/>
          <p:cNvSpPr>
            <a:spLocks noChangeArrowheads="1"/>
          </p:cNvSpPr>
          <p:nvPr/>
        </p:nvSpPr>
        <p:spPr bwMode="auto">
          <a:xfrm>
            <a:off x="1939925" y="3025775"/>
            <a:ext cx="14716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5126" name="矩形 7" hidden="1"/>
          <p:cNvSpPr>
            <a:spLocks noChangeArrowheads="1"/>
          </p:cNvSpPr>
          <p:nvPr/>
        </p:nvSpPr>
        <p:spPr bwMode="auto">
          <a:xfrm>
            <a:off x="2011363" y="4240213"/>
            <a:ext cx="14716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5127" name="矩形 8" hidden="1"/>
          <p:cNvSpPr>
            <a:spLocks noChangeArrowheads="1"/>
          </p:cNvSpPr>
          <p:nvPr/>
        </p:nvSpPr>
        <p:spPr bwMode="auto">
          <a:xfrm>
            <a:off x="2011363" y="5526088"/>
            <a:ext cx="14716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5128" name="矩形 6"/>
          <p:cNvSpPr>
            <a:spLocks noChangeArrowheads="1"/>
          </p:cNvSpPr>
          <p:nvPr/>
        </p:nvSpPr>
        <p:spPr bwMode="auto">
          <a:xfrm>
            <a:off x="357188" y="285750"/>
            <a:ext cx="16208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微软雅黑" pitchFamily="34" charset="-122"/>
                <a:ea typeface="微软雅黑" pitchFamily="34" charset="-122"/>
              </a:rPr>
              <a:t>一日三餐</a:t>
            </a:r>
          </a:p>
        </p:txBody>
      </p:sp>
      <p:sp>
        <p:nvSpPr>
          <p:cNvPr id="5129" name="TextBox 10"/>
          <p:cNvSpPr txBox="1">
            <a:spLocks noChangeArrowheads="1"/>
          </p:cNvSpPr>
          <p:nvPr/>
        </p:nvSpPr>
        <p:spPr bwMode="auto">
          <a:xfrm>
            <a:off x="6786563" y="4867275"/>
            <a:ext cx="12858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200">
                <a:latin typeface="微软雅黑" pitchFamily="34" charset="-122"/>
                <a:ea typeface="微软雅黑" pitchFamily="34" charset="-122"/>
              </a:rPr>
              <a:t>晚餐清淡并要早</a:t>
            </a:r>
          </a:p>
        </p:txBody>
      </p:sp>
      <p:sp>
        <p:nvSpPr>
          <p:cNvPr id="15" name="圆角矩形 14"/>
          <p:cNvSpPr/>
          <p:nvPr/>
        </p:nvSpPr>
        <p:spPr>
          <a:xfrm>
            <a:off x="500063" y="2000250"/>
            <a:ext cx="2571750" cy="3571875"/>
          </a:xfrm>
          <a:prstGeom prst="roundRect">
            <a:avLst/>
          </a:prstGeom>
          <a:solidFill>
            <a:srgbClr val="B8C5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5131" name="图片 15" descr="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2428875"/>
            <a:ext cx="2438400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2" name="图片 16" descr="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25" y="2414588"/>
            <a:ext cx="2438400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3" name="图片 17" descr="3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25" y="2428875"/>
            <a:ext cx="2438400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4" name="TextBox 20"/>
          <p:cNvSpPr txBox="1">
            <a:spLocks noChangeArrowheads="1"/>
          </p:cNvSpPr>
          <p:nvPr/>
        </p:nvSpPr>
        <p:spPr bwMode="auto">
          <a:xfrm>
            <a:off x="1214438" y="4795838"/>
            <a:ext cx="1143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200">
                <a:latin typeface="微软雅黑" pitchFamily="34" charset="-122"/>
                <a:ea typeface="微软雅黑" pitchFamily="34" charset="-122"/>
              </a:rPr>
              <a:t>早餐要吃好</a:t>
            </a:r>
          </a:p>
        </p:txBody>
      </p:sp>
      <p:sp>
        <p:nvSpPr>
          <p:cNvPr id="5135" name="TextBox 21"/>
          <p:cNvSpPr txBox="1">
            <a:spLocks noChangeArrowheads="1"/>
          </p:cNvSpPr>
          <p:nvPr/>
        </p:nvSpPr>
        <p:spPr bwMode="auto">
          <a:xfrm>
            <a:off x="3929063" y="4867275"/>
            <a:ext cx="12144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200">
                <a:latin typeface="微软雅黑" pitchFamily="34" charset="-122"/>
                <a:ea typeface="微软雅黑" pitchFamily="34" charset="-122"/>
              </a:rPr>
              <a:t>午餐要吃饱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5" hidden="1"/>
          <p:cNvSpPr txBox="1">
            <a:spLocks noChangeArrowheads="1"/>
          </p:cNvSpPr>
          <p:nvPr/>
        </p:nvSpPr>
        <p:spPr bwMode="auto">
          <a:xfrm>
            <a:off x="1939925" y="1954213"/>
            <a:ext cx="1943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6147" name="矩形 6" hidden="1"/>
          <p:cNvSpPr>
            <a:spLocks noChangeArrowheads="1"/>
          </p:cNvSpPr>
          <p:nvPr/>
        </p:nvSpPr>
        <p:spPr bwMode="auto">
          <a:xfrm>
            <a:off x="1939925" y="3025775"/>
            <a:ext cx="14716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6148" name="矩形 7" hidden="1"/>
          <p:cNvSpPr>
            <a:spLocks noChangeArrowheads="1"/>
          </p:cNvSpPr>
          <p:nvPr/>
        </p:nvSpPr>
        <p:spPr bwMode="auto">
          <a:xfrm>
            <a:off x="2011363" y="4240213"/>
            <a:ext cx="14716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6149" name="矩形 8" hidden="1"/>
          <p:cNvSpPr>
            <a:spLocks noChangeArrowheads="1"/>
          </p:cNvSpPr>
          <p:nvPr/>
        </p:nvSpPr>
        <p:spPr bwMode="auto">
          <a:xfrm>
            <a:off x="2011363" y="5526088"/>
            <a:ext cx="14716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6150" name="矩形 6"/>
          <p:cNvSpPr>
            <a:spLocks noChangeArrowheads="1"/>
          </p:cNvSpPr>
          <p:nvPr/>
        </p:nvSpPr>
        <p:spPr bwMode="auto">
          <a:xfrm>
            <a:off x="357188" y="285750"/>
            <a:ext cx="34163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微软雅黑" pitchFamily="34" charset="-122"/>
                <a:ea typeface="微软雅黑" pitchFamily="34" charset="-122"/>
              </a:rPr>
              <a:t>健康生活从细节做起</a:t>
            </a:r>
          </a:p>
        </p:txBody>
      </p:sp>
      <p:sp>
        <p:nvSpPr>
          <p:cNvPr id="6151" name="TextBox 10"/>
          <p:cNvSpPr txBox="1">
            <a:spLocks noChangeArrowheads="1"/>
          </p:cNvSpPr>
          <p:nvPr/>
        </p:nvSpPr>
        <p:spPr bwMode="auto">
          <a:xfrm>
            <a:off x="1174750" y="5153025"/>
            <a:ext cx="23574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200">
                <a:latin typeface="微软雅黑" pitchFamily="34" charset="-122"/>
                <a:ea typeface="微软雅黑" pitchFamily="34" charset="-122"/>
              </a:rPr>
              <a:t>控油壶：每人每天</a:t>
            </a:r>
            <a:r>
              <a:rPr lang="en-US" altLang="zh-CN" sz="1200">
                <a:latin typeface="微软雅黑" pitchFamily="34" charset="-122"/>
                <a:ea typeface="微软雅黑" pitchFamily="34" charset="-122"/>
              </a:rPr>
              <a:t>25</a:t>
            </a:r>
            <a:r>
              <a:rPr lang="zh-CN" altLang="en-US" sz="1200">
                <a:latin typeface="微软雅黑" pitchFamily="34" charset="-122"/>
                <a:ea typeface="微软雅黑" pitchFamily="34" charset="-122"/>
              </a:rPr>
              <a:t>毫升</a:t>
            </a:r>
            <a:endParaRPr lang="en-US" altLang="zh-CN" sz="120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6152" name="图片 12" descr="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89500" y="2295525"/>
            <a:ext cx="3468688" cy="268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图片 13" descr="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9000" y="2295525"/>
            <a:ext cx="3468688" cy="268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4" name="TextBox 14"/>
          <p:cNvSpPr txBox="1">
            <a:spLocks noChangeArrowheads="1"/>
          </p:cNvSpPr>
          <p:nvPr/>
        </p:nvSpPr>
        <p:spPr bwMode="auto">
          <a:xfrm>
            <a:off x="5246688" y="5153025"/>
            <a:ext cx="21431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200">
                <a:latin typeface="微软雅黑" pitchFamily="34" charset="-122"/>
                <a:ea typeface="微软雅黑" pitchFamily="34" charset="-122"/>
              </a:rPr>
              <a:t>限盐勺：一日三勺不超标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5" hidden="1"/>
          <p:cNvSpPr txBox="1">
            <a:spLocks noChangeArrowheads="1"/>
          </p:cNvSpPr>
          <p:nvPr/>
        </p:nvSpPr>
        <p:spPr bwMode="auto">
          <a:xfrm>
            <a:off x="1939925" y="1954213"/>
            <a:ext cx="1943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7171" name="矩形 6" hidden="1"/>
          <p:cNvSpPr>
            <a:spLocks noChangeArrowheads="1"/>
          </p:cNvSpPr>
          <p:nvPr/>
        </p:nvSpPr>
        <p:spPr bwMode="auto">
          <a:xfrm>
            <a:off x="1939925" y="3025775"/>
            <a:ext cx="14716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7172" name="矩形 7" hidden="1"/>
          <p:cNvSpPr>
            <a:spLocks noChangeArrowheads="1"/>
          </p:cNvSpPr>
          <p:nvPr/>
        </p:nvSpPr>
        <p:spPr bwMode="auto">
          <a:xfrm>
            <a:off x="2011363" y="4240213"/>
            <a:ext cx="14716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7173" name="矩形 8" hidden="1"/>
          <p:cNvSpPr>
            <a:spLocks noChangeArrowheads="1"/>
          </p:cNvSpPr>
          <p:nvPr/>
        </p:nvSpPr>
        <p:spPr bwMode="auto">
          <a:xfrm>
            <a:off x="2011363" y="5526088"/>
            <a:ext cx="14716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7174" name="矩形 6"/>
          <p:cNvSpPr>
            <a:spLocks noChangeArrowheads="1"/>
          </p:cNvSpPr>
          <p:nvPr/>
        </p:nvSpPr>
        <p:spPr bwMode="auto">
          <a:xfrm>
            <a:off x="357188" y="285750"/>
            <a:ext cx="19796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微软雅黑" pitchFamily="34" charset="-122"/>
                <a:ea typeface="微软雅黑" pitchFamily="34" charset="-122"/>
              </a:rPr>
              <a:t>日行一万步</a:t>
            </a:r>
          </a:p>
        </p:txBody>
      </p:sp>
      <p:pic>
        <p:nvPicPr>
          <p:cNvPr id="7175" name="图片 10" descr="31030364_31030364_139164962204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88" y="3357563"/>
            <a:ext cx="42862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图片 11" descr="W02012061257905717976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50" y="642938"/>
            <a:ext cx="3911600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流程图: 延期 18"/>
          <p:cNvSpPr/>
          <p:nvPr/>
        </p:nvSpPr>
        <p:spPr>
          <a:xfrm flipH="1">
            <a:off x="428625" y="1511300"/>
            <a:ext cx="4203700" cy="4203700"/>
          </a:xfrm>
          <a:prstGeom prst="flowChartDelay">
            <a:avLst/>
          </a:prstGeom>
          <a:solidFill>
            <a:srgbClr val="B8C5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8" name="流程图: 延期 17"/>
          <p:cNvSpPr/>
          <p:nvPr/>
        </p:nvSpPr>
        <p:spPr>
          <a:xfrm>
            <a:off x="4572000" y="1511300"/>
            <a:ext cx="4203700" cy="4203700"/>
          </a:xfrm>
          <a:prstGeom prst="flowChartDelay">
            <a:avLst/>
          </a:prstGeom>
          <a:solidFill>
            <a:srgbClr val="B8C5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196" name="TextBox 5" hidden="1"/>
          <p:cNvSpPr txBox="1">
            <a:spLocks noChangeArrowheads="1"/>
          </p:cNvSpPr>
          <p:nvPr/>
        </p:nvSpPr>
        <p:spPr bwMode="auto">
          <a:xfrm>
            <a:off x="1939925" y="1954213"/>
            <a:ext cx="1943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8197" name="矩形 6" hidden="1"/>
          <p:cNvSpPr>
            <a:spLocks noChangeArrowheads="1"/>
          </p:cNvSpPr>
          <p:nvPr/>
        </p:nvSpPr>
        <p:spPr bwMode="auto">
          <a:xfrm>
            <a:off x="1939925" y="3025775"/>
            <a:ext cx="14716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8198" name="矩形 7" hidden="1"/>
          <p:cNvSpPr>
            <a:spLocks noChangeArrowheads="1"/>
          </p:cNvSpPr>
          <p:nvPr/>
        </p:nvSpPr>
        <p:spPr bwMode="auto">
          <a:xfrm>
            <a:off x="2011363" y="4240213"/>
            <a:ext cx="14716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8199" name="矩形 8" hidden="1"/>
          <p:cNvSpPr>
            <a:spLocks noChangeArrowheads="1"/>
          </p:cNvSpPr>
          <p:nvPr/>
        </p:nvSpPr>
        <p:spPr bwMode="auto">
          <a:xfrm>
            <a:off x="2011363" y="5526088"/>
            <a:ext cx="14716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8200" name="矩形 6"/>
          <p:cNvSpPr>
            <a:spLocks noChangeArrowheads="1"/>
          </p:cNvSpPr>
          <p:nvPr/>
        </p:nvSpPr>
        <p:spPr bwMode="auto">
          <a:xfrm>
            <a:off x="357188" y="285750"/>
            <a:ext cx="23383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微软雅黑" pitchFamily="34" charset="-122"/>
                <a:ea typeface="微软雅黑" pitchFamily="34" charset="-122"/>
              </a:rPr>
              <a:t>多吃水果蔬菜</a:t>
            </a:r>
          </a:p>
        </p:txBody>
      </p:sp>
      <p:pic>
        <p:nvPicPr>
          <p:cNvPr id="8201" name="图片 13" descr="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725613"/>
            <a:ext cx="3779837" cy="377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2" name="图片 16" descr="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" y="1725613"/>
            <a:ext cx="3779837" cy="377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5" hidden="1"/>
          <p:cNvSpPr txBox="1">
            <a:spLocks noChangeArrowheads="1"/>
          </p:cNvSpPr>
          <p:nvPr/>
        </p:nvSpPr>
        <p:spPr bwMode="auto">
          <a:xfrm>
            <a:off x="1939925" y="1954213"/>
            <a:ext cx="1943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9219" name="矩形 6" hidden="1"/>
          <p:cNvSpPr>
            <a:spLocks noChangeArrowheads="1"/>
          </p:cNvSpPr>
          <p:nvPr/>
        </p:nvSpPr>
        <p:spPr bwMode="auto">
          <a:xfrm>
            <a:off x="1939925" y="3025775"/>
            <a:ext cx="14716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9220" name="矩形 7" hidden="1"/>
          <p:cNvSpPr>
            <a:spLocks noChangeArrowheads="1"/>
          </p:cNvSpPr>
          <p:nvPr/>
        </p:nvSpPr>
        <p:spPr bwMode="auto">
          <a:xfrm>
            <a:off x="2011363" y="4240213"/>
            <a:ext cx="14716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9221" name="矩形 8" hidden="1"/>
          <p:cNvSpPr>
            <a:spLocks noChangeArrowheads="1"/>
          </p:cNvSpPr>
          <p:nvPr/>
        </p:nvSpPr>
        <p:spPr bwMode="auto">
          <a:xfrm>
            <a:off x="2011363" y="5526088"/>
            <a:ext cx="14716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9222" name="矩形 6"/>
          <p:cNvSpPr>
            <a:spLocks noChangeArrowheads="1"/>
          </p:cNvSpPr>
          <p:nvPr/>
        </p:nvSpPr>
        <p:spPr bwMode="auto">
          <a:xfrm>
            <a:off x="357188" y="285750"/>
            <a:ext cx="12620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微软雅黑" pitchFamily="34" charset="-122"/>
                <a:ea typeface="微软雅黑" pitchFamily="34" charset="-122"/>
              </a:rPr>
              <a:t>不熬夜</a:t>
            </a:r>
          </a:p>
        </p:txBody>
      </p:sp>
      <p:pic>
        <p:nvPicPr>
          <p:cNvPr id="9223" name="图片 12" descr="22-12062316411bK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313" y="1785938"/>
            <a:ext cx="4732337" cy="319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5" hidden="1"/>
          <p:cNvSpPr txBox="1">
            <a:spLocks noChangeArrowheads="1"/>
          </p:cNvSpPr>
          <p:nvPr/>
        </p:nvSpPr>
        <p:spPr bwMode="auto">
          <a:xfrm>
            <a:off x="1939925" y="1954213"/>
            <a:ext cx="1943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10243" name="矩形 6" hidden="1"/>
          <p:cNvSpPr>
            <a:spLocks noChangeArrowheads="1"/>
          </p:cNvSpPr>
          <p:nvPr/>
        </p:nvSpPr>
        <p:spPr bwMode="auto">
          <a:xfrm>
            <a:off x="1939925" y="3025775"/>
            <a:ext cx="14716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10244" name="矩形 7" hidden="1"/>
          <p:cNvSpPr>
            <a:spLocks noChangeArrowheads="1"/>
          </p:cNvSpPr>
          <p:nvPr/>
        </p:nvSpPr>
        <p:spPr bwMode="auto">
          <a:xfrm>
            <a:off x="2011363" y="4240213"/>
            <a:ext cx="14716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10245" name="矩形 8" hidden="1"/>
          <p:cNvSpPr>
            <a:spLocks noChangeArrowheads="1"/>
          </p:cNvSpPr>
          <p:nvPr/>
        </p:nvSpPr>
        <p:spPr bwMode="auto">
          <a:xfrm>
            <a:off x="2011363" y="5526088"/>
            <a:ext cx="14716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10246" name="矩形 6"/>
          <p:cNvSpPr>
            <a:spLocks noChangeArrowheads="1"/>
          </p:cNvSpPr>
          <p:nvPr/>
        </p:nvSpPr>
        <p:spPr bwMode="auto">
          <a:xfrm>
            <a:off x="357188" y="285750"/>
            <a:ext cx="19796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微软雅黑" pitchFamily="34" charset="-122"/>
                <a:ea typeface="微软雅黑" pitchFamily="34" charset="-122"/>
              </a:rPr>
              <a:t>健康作息表</a:t>
            </a:r>
          </a:p>
        </p:txBody>
      </p:sp>
      <p:pic>
        <p:nvPicPr>
          <p:cNvPr id="10247" name="图片 10" descr="20140418124357_hnvST.jpe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25" y="873125"/>
            <a:ext cx="5148263" cy="512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1_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3889</TotalTime>
  <Words>416</Words>
  <Application>Microsoft Office PowerPoint</Application>
  <PresentationFormat>全屏显示(4:3)</PresentationFormat>
  <Paragraphs>82</Paragraphs>
  <Slides>11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11</vt:i4>
      </vt:variant>
    </vt:vector>
  </HeadingPairs>
  <TitlesOfParts>
    <vt:vector size="13" baseType="lpstr">
      <vt:lpstr>Office 主题</vt:lpstr>
      <vt:lpstr>1_Office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www.pptbz.com</dc:creator>
  <cp:lastModifiedBy>微软用户</cp:lastModifiedBy>
  <cp:revision>299</cp:revision>
  <dcterms:created xsi:type="dcterms:W3CDTF">2013-10-30T09:04:50Z</dcterms:created>
  <dcterms:modified xsi:type="dcterms:W3CDTF">2015-06-18T08:09:41Z</dcterms:modified>
</cp:coreProperties>
</file>