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318FC6"/>
    <a:srgbClr val="131313"/>
    <a:srgbClr val="58BAF7"/>
    <a:srgbClr val="148BD4"/>
    <a:srgbClr val="3D9BA1"/>
    <a:srgbClr val="6D8833"/>
    <a:srgbClr val="E24747"/>
    <a:srgbClr val="4E4E4E"/>
    <a:srgbClr val="4E4EFF"/>
    <a:srgbClr val="585858"/>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50" autoAdjust="0"/>
  </p:normalViewPr>
  <p:slideViewPr>
    <p:cSldViewPr>
      <p:cViewPr>
        <p:scale>
          <a:sx n="75" d="100"/>
          <a:sy n="75" d="100"/>
        </p:scale>
        <p:origin x="-2028" y="-111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90F464-B66F-4B25-BF95-0EF438942300}" type="datetimeFigureOut">
              <a:rPr lang="en-US" smtClean="0"/>
              <a:pPr/>
              <a:t>7/14/2015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DE6329-16DA-4FCF-92A8-E8A33F820769}" type="slidenum">
              <a:rPr lang="en-US" smtClean="0"/>
              <a:pPr/>
              <a:t>‹#›</a:t>
            </a:fld>
            <a:endParaRPr lang="en-US"/>
          </a:p>
        </p:txBody>
      </p:sp>
    </p:spTree>
    <p:extLst>
      <p:ext uri="{BB962C8B-B14F-4D97-AF65-F5344CB8AC3E}">
        <p14:creationId xmlns:p14="http://schemas.microsoft.com/office/powerpoint/2010/main" xmlns="" val="1710252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3DE6329-16DA-4FCF-92A8-E8A33F820769}" type="slidenum">
              <a:rPr lang="en-US" smtClean="0"/>
              <a:pPr/>
              <a:t>1</a:t>
            </a:fld>
            <a:endParaRPr lang="en-US"/>
          </a:p>
        </p:txBody>
      </p:sp>
    </p:spTree>
    <p:extLst>
      <p:ext uri="{BB962C8B-B14F-4D97-AF65-F5344CB8AC3E}">
        <p14:creationId xmlns:p14="http://schemas.microsoft.com/office/powerpoint/2010/main" xmlns="" val="1801261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5C8B01-B15C-4B92-AA4C-045722D7B210}" type="datetimeFigureOut">
              <a:rPr lang="en-US" smtClean="0"/>
              <a:pPr/>
              <a:t>7/14/2015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5C8B01-B15C-4B92-AA4C-045722D7B210}" type="datetimeFigureOut">
              <a:rPr lang="en-US" smtClean="0"/>
              <a:pPr/>
              <a:t>7/14/2015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5C8B01-B15C-4B92-AA4C-045722D7B210}" type="datetimeFigureOut">
              <a:rPr lang="en-US" smtClean="0"/>
              <a:pPr/>
              <a:t>7/14/2015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5C8B01-B15C-4B92-AA4C-045722D7B210}" type="datetimeFigureOut">
              <a:rPr lang="en-US" smtClean="0"/>
              <a:pPr/>
              <a:t>7/14/2015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5C8B01-B15C-4B92-AA4C-045722D7B210}" type="datetimeFigureOut">
              <a:rPr lang="en-US" smtClean="0"/>
              <a:pPr/>
              <a:t>7/14/2015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5C8B01-B15C-4B92-AA4C-045722D7B210}" type="datetimeFigureOut">
              <a:rPr lang="en-US" smtClean="0"/>
              <a:pPr/>
              <a:t>7/14/2015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5C8B01-B15C-4B92-AA4C-045722D7B210}" type="datetimeFigureOut">
              <a:rPr lang="en-US" smtClean="0"/>
              <a:pPr/>
              <a:t>7/14/2015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5C8B01-B15C-4B92-AA4C-045722D7B210}" type="datetimeFigureOut">
              <a:rPr lang="en-US" smtClean="0"/>
              <a:pPr/>
              <a:t>7/14/2015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5C8B01-B15C-4B92-AA4C-045722D7B210}" type="datetimeFigureOut">
              <a:rPr lang="en-US" smtClean="0"/>
              <a:pPr/>
              <a:t>7/14/2015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5C8B01-B15C-4B92-AA4C-045722D7B210}" type="datetimeFigureOut">
              <a:rPr lang="en-US" smtClean="0"/>
              <a:pPr/>
              <a:t>7/14/2015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5C8B01-B15C-4B92-AA4C-045722D7B210}" type="datetimeFigureOut">
              <a:rPr lang="en-US" smtClean="0"/>
              <a:pPr/>
              <a:t>7/14/2015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88A23F-A93F-400B-92A9-5DE2DC36D17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95C8B01-B15C-4B92-AA4C-045722D7B210}" type="datetimeFigureOut">
              <a:rPr lang="en-US" smtClean="0"/>
              <a:pPr/>
              <a:t>7/14/2015</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B88A23F-A93F-400B-92A9-5DE2DC36D17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ixwebhosting.com/" TargetMode="External"/><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erver.png"/>
          <p:cNvPicPr>
            <a:picLocks noChangeAspect="1"/>
          </p:cNvPicPr>
          <p:nvPr/>
        </p:nvPicPr>
        <p:blipFill>
          <a:blip r:embed="rId3" cstate="print"/>
          <a:stretch>
            <a:fillRect/>
          </a:stretch>
        </p:blipFill>
        <p:spPr>
          <a:xfrm>
            <a:off x="304800" y="1172212"/>
            <a:ext cx="5233987" cy="2849695"/>
          </a:xfrm>
          <a:prstGeom prst="rect">
            <a:avLst/>
          </a:prstGeom>
        </p:spPr>
      </p:pic>
      <p:sp>
        <p:nvSpPr>
          <p:cNvPr id="4" name="TextBox 3"/>
          <p:cNvSpPr txBox="1"/>
          <p:nvPr/>
        </p:nvSpPr>
        <p:spPr>
          <a:xfrm>
            <a:off x="5715000" y="2419350"/>
            <a:ext cx="2971800" cy="861774"/>
          </a:xfrm>
          <a:prstGeom prst="rect">
            <a:avLst/>
          </a:prstGeom>
          <a:noFill/>
        </p:spPr>
        <p:txBody>
          <a:bodyPr wrap="square" rtlCol="0">
            <a:spAutoFit/>
          </a:bodyPr>
          <a:lstStyle/>
          <a:p>
            <a:pPr>
              <a:lnSpc>
                <a:spcPts val="3000"/>
              </a:lnSpc>
            </a:pPr>
            <a:r>
              <a:rPr lang="en-US" sz="4400" b="1" dirty="0" smtClean="0">
                <a:solidFill>
                  <a:srgbClr val="4DA9DB"/>
                </a:solidFill>
                <a:latin typeface="Georgia" pitchFamily="18" charset="0"/>
                <a:ea typeface="Roboto" pitchFamily="2" charset="0"/>
              </a:rPr>
              <a:t>GETTING</a:t>
            </a:r>
          </a:p>
          <a:p>
            <a:pPr>
              <a:lnSpc>
                <a:spcPts val="3000"/>
              </a:lnSpc>
            </a:pPr>
            <a:r>
              <a:rPr lang="en-US" sz="3200" b="1" dirty="0" smtClean="0">
                <a:solidFill>
                  <a:srgbClr val="E4A241"/>
                </a:solidFill>
                <a:latin typeface="Georgia" pitchFamily="18" charset="0"/>
                <a:ea typeface="Roboto" pitchFamily="2" charset="0"/>
              </a:rPr>
              <a:t>WEB READY</a:t>
            </a:r>
            <a:endParaRPr lang="en-US" sz="3200" b="1" dirty="0">
              <a:solidFill>
                <a:srgbClr val="E4A241"/>
              </a:solidFill>
              <a:latin typeface="Georgia" pitchFamily="18" charset="0"/>
              <a:ea typeface="Roboto" pitchFamily="2" charset="0"/>
            </a:endParaRPr>
          </a:p>
        </p:txBody>
      </p:sp>
      <p:pic>
        <p:nvPicPr>
          <p:cNvPr id="5" name="Picture 4" descr="doted.png"/>
          <p:cNvPicPr>
            <a:picLocks noChangeAspect="1"/>
          </p:cNvPicPr>
          <p:nvPr/>
        </p:nvPicPr>
        <p:blipFill>
          <a:blip r:embed="rId4" cstate="print"/>
          <a:stretch>
            <a:fillRect/>
          </a:stretch>
        </p:blipFill>
        <p:spPr>
          <a:xfrm>
            <a:off x="5867400" y="3450855"/>
            <a:ext cx="2743200" cy="395654"/>
          </a:xfrm>
          <a:prstGeom prst="rect">
            <a:avLst/>
          </a:prstGeom>
        </p:spPr>
      </p:pic>
      <p:sp>
        <p:nvSpPr>
          <p:cNvPr id="7" name="TextBox 6"/>
          <p:cNvSpPr txBox="1"/>
          <p:nvPr/>
        </p:nvSpPr>
        <p:spPr>
          <a:xfrm>
            <a:off x="5823856" y="3446111"/>
            <a:ext cx="2862944" cy="353943"/>
          </a:xfrm>
          <a:prstGeom prst="rect">
            <a:avLst/>
          </a:prstGeom>
          <a:noFill/>
        </p:spPr>
        <p:txBody>
          <a:bodyPr wrap="square" rtlCol="0">
            <a:spAutoFit/>
          </a:bodyPr>
          <a:lstStyle/>
          <a:p>
            <a:r>
              <a:rPr lang="en-US" sz="1700" dirty="0" smtClean="0">
                <a:solidFill>
                  <a:srgbClr val="7C7C7C"/>
                </a:solidFill>
                <a:latin typeface="Arial" pitchFamily="34" charset="0"/>
                <a:cs typeface="Arial" pitchFamily="34" charset="0"/>
              </a:rPr>
              <a:t>Introduction to Web Hosting</a:t>
            </a:r>
            <a:endParaRPr lang="en-US" sz="1700" dirty="0">
              <a:solidFill>
                <a:srgbClr val="7C7C7C"/>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571750"/>
            <a:ext cx="9144000" cy="2571750"/>
          </a:xfrm>
          <a:prstGeom prst="rect">
            <a:avLst/>
          </a:prstGeom>
          <a:solidFill>
            <a:srgbClr val="F2CA1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1976309" y="567720"/>
            <a:ext cx="5386411" cy="784830"/>
          </a:xfrm>
          <a:prstGeom prst="rect">
            <a:avLst/>
          </a:prstGeom>
          <a:noFill/>
        </p:spPr>
        <p:txBody>
          <a:bodyPr wrap="none" rtlCol="0">
            <a:spAutoFit/>
          </a:bodyPr>
          <a:lstStyle/>
          <a:p>
            <a:pPr algn="ctr"/>
            <a:r>
              <a:rPr lang="en-US" sz="4500" dirty="0" smtClean="0">
                <a:solidFill>
                  <a:srgbClr val="58BAF7"/>
                </a:solidFill>
                <a:latin typeface="Georgia" pitchFamily="18" charset="0"/>
                <a:ea typeface="Roboto Bk" pitchFamily="2" charset="0"/>
              </a:rPr>
              <a:t>SHARED HOSTING</a:t>
            </a:r>
            <a:endParaRPr lang="en-US" sz="4500" dirty="0">
              <a:solidFill>
                <a:srgbClr val="58BAF7"/>
              </a:solidFill>
              <a:latin typeface="Georgia" pitchFamily="18" charset="0"/>
              <a:ea typeface="Roboto Bk" pitchFamily="2" charset="0"/>
            </a:endParaRPr>
          </a:p>
        </p:txBody>
      </p:sp>
      <p:sp>
        <p:nvSpPr>
          <p:cNvPr id="25" name="TextBox 24"/>
          <p:cNvSpPr txBox="1"/>
          <p:nvPr/>
        </p:nvSpPr>
        <p:spPr>
          <a:xfrm>
            <a:off x="1214309" y="1251287"/>
            <a:ext cx="6692730" cy="1031051"/>
          </a:xfrm>
          <a:prstGeom prst="rect">
            <a:avLst/>
          </a:prstGeom>
          <a:noFill/>
        </p:spPr>
        <p:txBody>
          <a:bodyPr wrap="none" rtlCol="0">
            <a:spAutoFit/>
          </a:bodyPr>
          <a:lstStyle/>
          <a:p>
            <a:pPr algn="ctr">
              <a:spcBef>
                <a:spcPts val="150"/>
              </a:spcBef>
            </a:pPr>
            <a:r>
              <a:rPr lang="en-US" sz="1400" dirty="0" smtClean="0">
                <a:solidFill>
                  <a:srgbClr val="484848"/>
                </a:solidFill>
                <a:latin typeface="Arial" pitchFamily="34" charset="0"/>
                <a:cs typeface="Arial" pitchFamily="34" charset="0"/>
              </a:rPr>
              <a:t>It is not only the most popular, but also the </a:t>
            </a:r>
          </a:p>
          <a:p>
            <a:pPr algn="ctr">
              <a:spcBef>
                <a:spcPts val="150"/>
              </a:spcBef>
            </a:pPr>
            <a:r>
              <a:rPr lang="en-US" sz="1400" dirty="0" smtClean="0">
                <a:solidFill>
                  <a:srgbClr val="484848"/>
                </a:solidFill>
                <a:latin typeface="Arial" pitchFamily="34" charset="0"/>
                <a:cs typeface="Arial" pitchFamily="34" charset="0"/>
              </a:rPr>
              <a:t>most affordable web hosting plan. The web server is shared by multiple </a:t>
            </a:r>
          </a:p>
          <a:p>
            <a:pPr algn="ctr">
              <a:spcBef>
                <a:spcPts val="150"/>
              </a:spcBef>
            </a:pPr>
            <a:r>
              <a:rPr lang="en-US" sz="1400" dirty="0" smtClean="0">
                <a:solidFill>
                  <a:srgbClr val="484848"/>
                </a:solidFill>
                <a:latin typeface="Arial" pitchFamily="34" charset="0"/>
                <a:cs typeface="Arial" pitchFamily="34" charset="0"/>
              </a:rPr>
              <a:t>websites in a common hosting environment. They share the same IP address and </a:t>
            </a:r>
          </a:p>
          <a:p>
            <a:pPr algn="ctr">
              <a:spcBef>
                <a:spcPts val="150"/>
              </a:spcBef>
            </a:pPr>
            <a:r>
              <a:rPr lang="en-US" sz="1400" dirty="0" smtClean="0">
                <a:solidFill>
                  <a:srgbClr val="484848"/>
                </a:solidFill>
                <a:latin typeface="Arial" pitchFamily="34" charset="0"/>
                <a:cs typeface="Arial" pitchFamily="34" charset="0"/>
              </a:rPr>
              <a:t>server resources (disk space, RAM, bandwidth, uptime, etc).</a:t>
            </a:r>
          </a:p>
        </p:txBody>
      </p:sp>
      <p:pic>
        <p:nvPicPr>
          <p:cNvPr id="19" name="Picture 18" descr="4.png"/>
          <p:cNvPicPr>
            <a:picLocks noChangeAspect="1"/>
          </p:cNvPicPr>
          <p:nvPr/>
        </p:nvPicPr>
        <p:blipFill>
          <a:blip r:embed="rId2" cstate="print"/>
          <a:stretch>
            <a:fillRect/>
          </a:stretch>
        </p:blipFill>
        <p:spPr>
          <a:xfrm>
            <a:off x="1600200" y="2845284"/>
            <a:ext cx="5943600" cy="1555266"/>
          </a:xfrm>
          <a:prstGeom prst="rect">
            <a:avLst/>
          </a:prstGeom>
        </p:spPr>
      </p:pic>
      <p:sp>
        <p:nvSpPr>
          <p:cNvPr id="8" name="TextBox 7"/>
          <p:cNvSpPr txBox="1"/>
          <p:nvPr/>
        </p:nvSpPr>
        <p:spPr>
          <a:xfrm>
            <a:off x="8588810" y="4705350"/>
            <a:ext cx="250390" cy="246221"/>
          </a:xfrm>
          <a:prstGeom prst="rect">
            <a:avLst/>
          </a:prstGeom>
          <a:noFill/>
        </p:spPr>
        <p:txBody>
          <a:bodyPr wrap="none" rtlCol="0">
            <a:spAutoFit/>
          </a:bodyPr>
          <a:lstStyle/>
          <a:p>
            <a:r>
              <a:rPr lang="en-US" sz="1000" dirty="0" smtClean="0">
                <a:solidFill>
                  <a:schemeClr val="bg1"/>
                </a:solidFill>
              </a:rPr>
              <a:t>8</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571750"/>
            <a:ext cx="9144000" cy="2571750"/>
          </a:xfrm>
          <a:prstGeom prst="rect">
            <a:avLst/>
          </a:prstGeom>
          <a:solidFill>
            <a:srgbClr val="0092C6"/>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2449820" y="567720"/>
            <a:ext cx="4051110" cy="784830"/>
          </a:xfrm>
          <a:prstGeom prst="rect">
            <a:avLst/>
          </a:prstGeom>
          <a:noFill/>
        </p:spPr>
        <p:txBody>
          <a:bodyPr wrap="none" rtlCol="0">
            <a:spAutoFit/>
          </a:bodyPr>
          <a:lstStyle/>
          <a:p>
            <a:pPr algn="ctr"/>
            <a:r>
              <a:rPr lang="en-US" sz="4500" dirty="0" smtClean="0">
                <a:solidFill>
                  <a:srgbClr val="58BAF7"/>
                </a:solidFill>
                <a:latin typeface="Georgia" pitchFamily="18" charset="0"/>
                <a:ea typeface="Roboto Bk" pitchFamily="2" charset="0"/>
              </a:rPr>
              <a:t>VPS HOSTING</a:t>
            </a:r>
            <a:endParaRPr lang="en-US" sz="4500" dirty="0">
              <a:solidFill>
                <a:srgbClr val="58BAF7"/>
              </a:solidFill>
              <a:latin typeface="Georgia" pitchFamily="18" charset="0"/>
              <a:ea typeface="Roboto Bk" pitchFamily="2" charset="0"/>
            </a:endParaRPr>
          </a:p>
        </p:txBody>
      </p:sp>
      <p:sp>
        <p:nvSpPr>
          <p:cNvPr id="25" name="TextBox 24"/>
          <p:cNvSpPr txBox="1"/>
          <p:nvPr/>
        </p:nvSpPr>
        <p:spPr>
          <a:xfrm>
            <a:off x="990600" y="1251287"/>
            <a:ext cx="7301999" cy="1113125"/>
          </a:xfrm>
          <a:prstGeom prst="rect">
            <a:avLst/>
          </a:prstGeom>
          <a:noFill/>
        </p:spPr>
        <p:txBody>
          <a:bodyPr wrap="none" rtlCol="0">
            <a:spAutoFit/>
          </a:bodyPr>
          <a:lstStyle/>
          <a:p>
            <a:pPr algn="ctr">
              <a:spcBef>
                <a:spcPts val="150"/>
              </a:spcBef>
            </a:pPr>
            <a:r>
              <a:rPr lang="en-US" sz="2300" dirty="0" smtClean="0">
                <a:solidFill>
                  <a:srgbClr val="484848"/>
                </a:solidFill>
                <a:latin typeface="Arial" pitchFamily="34" charset="0"/>
                <a:cs typeface="Arial" pitchFamily="34" charset="0"/>
              </a:rPr>
              <a:t>In this hosting plan,</a:t>
            </a:r>
          </a:p>
          <a:p>
            <a:pPr algn="ctr">
              <a:spcBef>
                <a:spcPts val="150"/>
              </a:spcBef>
            </a:pPr>
            <a:r>
              <a:rPr lang="en-US" sz="2200" dirty="0" smtClean="0">
                <a:solidFill>
                  <a:srgbClr val="59BFFF"/>
                </a:solidFill>
                <a:latin typeface="Arial" pitchFamily="34" charset="0"/>
                <a:cs typeface="Arial" pitchFamily="34" charset="0"/>
              </a:rPr>
              <a:t>a server is divided into multiple virtual units </a:t>
            </a:r>
          </a:p>
          <a:p>
            <a:pPr algn="ctr">
              <a:spcBef>
                <a:spcPts val="150"/>
              </a:spcBef>
            </a:pPr>
            <a:r>
              <a:rPr lang="en-US" dirty="0" smtClean="0">
                <a:solidFill>
                  <a:srgbClr val="484848"/>
                </a:solidFill>
                <a:latin typeface="Arial" pitchFamily="34" charset="0"/>
                <a:cs typeface="Arial" pitchFamily="34" charset="0"/>
              </a:rPr>
              <a:t>and each unit acts as a dedicated server that hosts only one website. </a:t>
            </a:r>
          </a:p>
        </p:txBody>
      </p:sp>
      <p:pic>
        <p:nvPicPr>
          <p:cNvPr id="8" name="Picture 7" descr="6.png"/>
          <p:cNvPicPr>
            <a:picLocks noChangeAspect="1"/>
          </p:cNvPicPr>
          <p:nvPr/>
        </p:nvPicPr>
        <p:blipFill>
          <a:blip r:embed="rId2" cstate="print"/>
          <a:stretch>
            <a:fillRect/>
          </a:stretch>
        </p:blipFill>
        <p:spPr>
          <a:xfrm>
            <a:off x="1371600" y="2800350"/>
            <a:ext cx="6400800" cy="1587740"/>
          </a:xfrm>
          <a:prstGeom prst="rect">
            <a:avLst/>
          </a:prstGeom>
        </p:spPr>
      </p:pic>
      <p:sp>
        <p:nvSpPr>
          <p:cNvPr id="10" name="TextBox 9"/>
          <p:cNvSpPr txBox="1"/>
          <p:nvPr/>
        </p:nvSpPr>
        <p:spPr>
          <a:xfrm>
            <a:off x="8588810" y="4705350"/>
            <a:ext cx="250390" cy="246221"/>
          </a:xfrm>
          <a:prstGeom prst="rect">
            <a:avLst/>
          </a:prstGeom>
          <a:noFill/>
        </p:spPr>
        <p:txBody>
          <a:bodyPr wrap="none" rtlCol="0">
            <a:spAutoFit/>
          </a:bodyPr>
          <a:lstStyle/>
          <a:p>
            <a:r>
              <a:rPr lang="en-US" sz="1000" dirty="0" smtClean="0">
                <a:solidFill>
                  <a:schemeClr val="bg1"/>
                </a:solidFill>
              </a:rPr>
              <a:t>9</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571750"/>
            <a:ext cx="9144000" cy="2571750"/>
          </a:xfrm>
          <a:prstGeom prst="rect">
            <a:avLst/>
          </a:prstGeom>
          <a:solidFill>
            <a:srgbClr val="43CBB3"/>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1630912" y="567720"/>
            <a:ext cx="6381875" cy="784830"/>
          </a:xfrm>
          <a:prstGeom prst="rect">
            <a:avLst/>
          </a:prstGeom>
          <a:noFill/>
        </p:spPr>
        <p:txBody>
          <a:bodyPr wrap="none" rtlCol="0">
            <a:spAutoFit/>
          </a:bodyPr>
          <a:lstStyle/>
          <a:p>
            <a:pPr algn="ctr"/>
            <a:r>
              <a:rPr lang="en-US" sz="4500" dirty="0" smtClean="0">
                <a:solidFill>
                  <a:srgbClr val="58BAF7"/>
                </a:solidFill>
                <a:latin typeface="Georgia" pitchFamily="18" charset="0"/>
                <a:ea typeface="Roboto Bk" pitchFamily="2" charset="0"/>
              </a:rPr>
              <a:t>DEDICATED HOSTING</a:t>
            </a:r>
            <a:endParaRPr lang="en-US" sz="4500" dirty="0">
              <a:solidFill>
                <a:srgbClr val="58BAF7"/>
              </a:solidFill>
              <a:latin typeface="Georgia" pitchFamily="18" charset="0"/>
              <a:ea typeface="Roboto Bk" pitchFamily="2" charset="0"/>
            </a:endParaRPr>
          </a:p>
        </p:txBody>
      </p:sp>
      <p:sp>
        <p:nvSpPr>
          <p:cNvPr id="25" name="TextBox 24"/>
          <p:cNvSpPr txBox="1"/>
          <p:nvPr/>
        </p:nvSpPr>
        <p:spPr>
          <a:xfrm>
            <a:off x="1143000" y="1248390"/>
            <a:ext cx="7333804" cy="789960"/>
          </a:xfrm>
          <a:prstGeom prst="rect">
            <a:avLst/>
          </a:prstGeom>
          <a:noFill/>
        </p:spPr>
        <p:txBody>
          <a:bodyPr wrap="none" rtlCol="0">
            <a:spAutoFit/>
          </a:bodyPr>
          <a:lstStyle/>
          <a:p>
            <a:pPr algn="ctr">
              <a:spcBef>
                <a:spcPts val="150"/>
              </a:spcBef>
            </a:pPr>
            <a:r>
              <a:rPr lang="en-US" sz="1400" dirty="0" smtClean="0">
                <a:solidFill>
                  <a:srgbClr val="484848"/>
                </a:solidFill>
                <a:latin typeface="Arial" pitchFamily="34" charset="0"/>
                <a:cs typeface="Arial" pitchFamily="34" charset="0"/>
              </a:rPr>
              <a:t>Here, the user rents the entire server to host his/her website. </a:t>
            </a:r>
          </a:p>
          <a:p>
            <a:pPr algn="ctr">
              <a:spcBef>
                <a:spcPts val="150"/>
              </a:spcBef>
            </a:pPr>
            <a:r>
              <a:rPr lang="en-US" sz="1400" dirty="0" smtClean="0">
                <a:solidFill>
                  <a:srgbClr val="484848"/>
                </a:solidFill>
                <a:latin typeface="Arial" pitchFamily="34" charset="0"/>
                <a:cs typeface="Arial" pitchFamily="34" charset="0"/>
              </a:rPr>
              <a:t>The user can either choose to host one of his/her websites or all of them on that server.  It </a:t>
            </a:r>
          </a:p>
          <a:p>
            <a:pPr algn="ctr">
              <a:spcBef>
                <a:spcPts val="150"/>
              </a:spcBef>
            </a:pPr>
            <a:r>
              <a:rPr lang="en-US" sz="1400" dirty="0" smtClean="0">
                <a:solidFill>
                  <a:srgbClr val="484848"/>
                </a:solidFill>
                <a:latin typeface="Arial" pitchFamily="34" charset="0"/>
                <a:cs typeface="Arial" pitchFamily="34" charset="0"/>
              </a:rPr>
              <a:t>is best suited for websites that require higher server performance, security and control.</a:t>
            </a:r>
          </a:p>
        </p:txBody>
      </p:sp>
      <p:pic>
        <p:nvPicPr>
          <p:cNvPr id="10" name="Picture 9" descr="7.png"/>
          <p:cNvPicPr>
            <a:picLocks noChangeAspect="1"/>
          </p:cNvPicPr>
          <p:nvPr/>
        </p:nvPicPr>
        <p:blipFill>
          <a:blip r:embed="rId2" cstate="print"/>
          <a:stretch>
            <a:fillRect/>
          </a:stretch>
        </p:blipFill>
        <p:spPr>
          <a:xfrm>
            <a:off x="1371600" y="2852131"/>
            <a:ext cx="6503360" cy="1548419"/>
          </a:xfrm>
          <a:prstGeom prst="rect">
            <a:avLst/>
          </a:prstGeom>
        </p:spPr>
      </p:pic>
      <p:sp>
        <p:nvSpPr>
          <p:cNvPr id="8" name="TextBox 7"/>
          <p:cNvSpPr txBox="1"/>
          <p:nvPr/>
        </p:nvSpPr>
        <p:spPr>
          <a:xfrm>
            <a:off x="8588810" y="4705350"/>
            <a:ext cx="316112" cy="246221"/>
          </a:xfrm>
          <a:prstGeom prst="rect">
            <a:avLst/>
          </a:prstGeom>
          <a:noFill/>
        </p:spPr>
        <p:txBody>
          <a:bodyPr wrap="none" rtlCol="0">
            <a:spAutoFit/>
          </a:bodyPr>
          <a:lstStyle/>
          <a:p>
            <a:r>
              <a:rPr lang="en-US" sz="1000" dirty="0" smtClean="0">
                <a:solidFill>
                  <a:schemeClr val="bg1"/>
                </a:solidFill>
              </a:rPr>
              <a:t>10</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571750"/>
            <a:ext cx="9144000" cy="2571750"/>
          </a:xfrm>
          <a:prstGeom prst="rect">
            <a:avLst/>
          </a:prstGeom>
          <a:solidFill>
            <a:srgbClr val="8ED0FB"/>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2284600" y="567720"/>
            <a:ext cx="5006500" cy="784830"/>
          </a:xfrm>
          <a:prstGeom prst="rect">
            <a:avLst/>
          </a:prstGeom>
          <a:noFill/>
        </p:spPr>
        <p:txBody>
          <a:bodyPr wrap="none" rtlCol="0">
            <a:spAutoFit/>
          </a:bodyPr>
          <a:lstStyle/>
          <a:p>
            <a:pPr algn="ctr"/>
            <a:r>
              <a:rPr lang="en-US" sz="4500" dirty="0" smtClean="0">
                <a:solidFill>
                  <a:srgbClr val="58BAF7"/>
                </a:solidFill>
                <a:latin typeface="Georgia" pitchFamily="18" charset="0"/>
                <a:ea typeface="Roboto Bk" pitchFamily="2" charset="0"/>
              </a:rPr>
              <a:t>CLOUD HOSTING</a:t>
            </a:r>
            <a:endParaRPr lang="en-US" sz="4500" dirty="0">
              <a:solidFill>
                <a:srgbClr val="58BAF7"/>
              </a:solidFill>
              <a:latin typeface="Georgia" pitchFamily="18" charset="0"/>
              <a:ea typeface="Roboto Bk" pitchFamily="2" charset="0"/>
            </a:endParaRPr>
          </a:p>
        </p:txBody>
      </p:sp>
      <p:sp>
        <p:nvSpPr>
          <p:cNvPr id="25" name="TextBox 24"/>
          <p:cNvSpPr txBox="1"/>
          <p:nvPr/>
        </p:nvSpPr>
        <p:spPr>
          <a:xfrm>
            <a:off x="1447800" y="1248390"/>
            <a:ext cx="6389891" cy="1031051"/>
          </a:xfrm>
          <a:prstGeom prst="rect">
            <a:avLst/>
          </a:prstGeom>
          <a:noFill/>
        </p:spPr>
        <p:txBody>
          <a:bodyPr wrap="none" rtlCol="0">
            <a:spAutoFit/>
          </a:bodyPr>
          <a:lstStyle/>
          <a:p>
            <a:pPr algn="ctr">
              <a:spcBef>
                <a:spcPts val="150"/>
              </a:spcBef>
            </a:pPr>
            <a:r>
              <a:rPr lang="en-US" sz="1400" dirty="0" smtClean="0">
                <a:solidFill>
                  <a:srgbClr val="484848"/>
                </a:solidFill>
                <a:latin typeface="Arial" pitchFamily="34" charset="0"/>
                <a:cs typeface="Arial" pitchFamily="34" charset="0"/>
              </a:rPr>
              <a:t>This hosting service utilizes the trending cluster server technology. </a:t>
            </a:r>
          </a:p>
          <a:p>
            <a:pPr algn="ctr">
              <a:spcBef>
                <a:spcPts val="150"/>
              </a:spcBef>
            </a:pPr>
            <a:r>
              <a:rPr lang="en-US" sz="1400" dirty="0" smtClean="0">
                <a:solidFill>
                  <a:srgbClr val="484848"/>
                </a:solidFill>
                <a:latin typeface="Arial" pitchFamily="34" charset="0"/>
                <a:cs typeface="Arial" pitchFamily="34" charset="0"/>
              </a:rPr>
              <a:t>A Cloud Hosted website is supported by a number of servers in the network. </a:t>
            </a:r>
          </a:p>
          <a:p>
            <a:pPr algn="ctr">
              <a:spcBef>
                <a:spcPts val="150"/>
              </a:spcBef>
            </a:pPr>
            <a:r>
              <a:rPr lang="en-US" sz="1400" dirty="0" smtClean="0">
                <a:solidFill>
                  <a:srgbClr val="484848"/>
                </a:solidFill>
                <a:latin typeface="Arial" pitchFamily="34" charset="0"/>
                <a:cs typeface="Arial" pitchFamily="34" charset="0"/>
              </a:rPr>
              <a:t>The server resources are distributed amongst the websites on real time basis, </a:t>
            </a:r>
          </a:p>
          <a:p>
            <a:pPr algn="ctr">
              <a:spcBef>
                <a:spcPts val="150"/>
              </a:spcBef>
            </a:pPr>
            <a:r>
              <a:rPr lang="en-US" sz="1400" dirty="0" smtClean="0">
                <a:solidFill>
                  <a:srgbClr val="484848"/>
                </a:solidFill>
                <a:latin typeface="Arial" pitchFamily="34" charset="0"/>
                <a:cs typeface="Arial" pitchFamily="34" charset="0"/>
              </a:rPr>
              <a:t>leading to proper configuration and load balancing. </a:t>
            </a:r>
          </a:p>
        </p:txBody>
      </p:sp>
      <p:pic>
        <p:nvPicPr>
          <p:cNvPr id="8" name="Picture 7" descr="8.png"/>
          <p:cNvPicPr>
            <a:picLocks noChangeAspect="1"/>
          </p:cNvPicPr>
          <p:nvPr/>
        </p:nvPicPr>
        <p:blipFill>
          <a:blip r:embed="rId2" cstate="print"/>
          <a:stretch>
            <a:fillRect/>
          </a:stretch>
        </p:blipFill>
        <p:spPr>
          <a:xfrm>
            <a:off x="1219200" y="2876550"/>
            <a:ext cx="6524625" cy="1433113"/>
          </a:xfrm>
          <a:prstGeom prst="rect">
            <a:avLst/>
          </a:prstGeom>
        </p:spPr>
      </p:pic>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chemeClr val="bg1"/>
                </a:solidFill>
              </a:rPr>
              <a:t>11</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0" y="2571750"/>
            <a:ext cx="9144000" cy="2571750"/>
          </a:xfrm>
          <a:prstGeom prst="rect">
            <a:avLst/>
          </a:prstGeom>
          <a:solidFill>
            <a:srgbClr val="345777"/>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1762070" y="567720"/>
            <a:ext cx="5950668" cy="784830"/>
          </a:xfrm>
          <a:prstGeom prst="rect">
            <a:avLst/>
          </a:prstGeom>
          <a:noFill/>
        </p:spPr>
        <p:txBody>
          <a:bodyPr wrap="none" rtlCol="0">
            <a:spAutoFit/>
          </a:bodyPr>
          <a:lstStyle/>
          <a:p>
            <a:pPr algn="ctr"/>
            <a:r>
              <a:rPr lang="en-US" sz="4500" dirty="0" smtClean="0">
                <a:solidFill>
                  <a:srgbClr val="58BAF7"/>
                </a:solidFill>
                <a:latin typeface="Georgia" pitchFamily="18" charset="0"/>
                <a:ea typeface="Roboto Bk" pitchFamily="2" charset="0"/>
              </a:rPr>
              <a:t>RESELLER HOSTING</a:t>
            </a:r>
            <a:endParaRPr lang="en-US" sz="4500" dirty="0">
              <a:solidFill>
                <a:srgbClr val="58BAF7"/>
              </a:solidFill>
              <a:latin typeface="Georgia" pitchFamily="18" charset="0"/>
              <a:ea typeface="Roboto Bk" pitchFamily="2" charset="0"/>
            </a:endParaRPr>
          </a:p>
        </p:txBody>
      </p:sp>
      <p:sp>
        <p:nvSpPr>
          <p:cNvPr id="25" name="TextBox 24"/>
          <p:cNvSpPr txBox="1"/>
          <p:nvPr/>
        </p:nvSpPr>
        <p:spPr>
          <a:xfrm>
            <a:off x="990600" y="1248390"/>
            <a:ext cx="7680244" cy="1107996"/>
          </a:xfrm>
          <a:prstGeom prst="rect">
            <a:avLst/>
          </a:prstGeom>
          <a:noFill/>
        </p:spPr>
        <p:txBody>
          <a:bodyPr wrap="none" rtlCol="0">
            <a:spAutoFit/>
          </a:bodyPr>
          <a:lstStyle/>
          <a:p>
            <a:pPr algn="ctr">
              <a:spcBef>
                <a:spcPts val="150"/>
              </a:spcBef>
            </a:pPr>
            <a:r>
              <a:rPr lang="en-US" sz="2000" dirty="0" smtClean="0">
                <a:solidFill>
                  <a:srgbClr val="484848"/>
                </a:solidFill>
                <a:latin typeface="Arial" pitchFamily="34" charset="0"/>
                <a:cs typeface="Arial" pitchFamily="34" charset="0"/>
              </a:rPr>
              <a:t>In this hosting plan,</a:t>
            </a:r>
          </a:p>
          <a:p>
            <a:pPr algn="ctr">
              <a:spcBef>
                <a:spcPts val="150"/>
              </a:spcBef>
            </a:pPr>
            <a:r>
              <a:rPr lang="en-US" sz="1300" dirty="0" smtClean="0">
                <a:solidFill>
                  <a:srgbClr val="484848"/>
                </a:solidFill>
                <a:latin typeface="Arial" pitchFamily="34" charset="0"/>
                <a:cs typeface="Arial" pitchFamily="34" charset="0"/>
              </a:rPr>
              <a:t> </a:t>
            </a:r>
            <a:r>
              <a:rPr lang="en-US" sz="1200" dirty="0" smtClean="0">
                <a:solidFill>
                  <a:srgbClr val="484848"/>
                </a:solidFill>
                <a:latin typeface="Arial" pitchFamily="34" charset="0"/>
                <a:cs typeface="Arial" pitchFamily="34" charset="0"/>
              </a:rPr>
              <a:t>a business rents a number of servers from a web host to offer web hosting services to a third party. In </a:t>
            </a:r>
          </a:p>
          <a:p>
            <a:pPr algn="ctr">
              <a:spcBef>
                <a:spcPts val="150"/>
              </a:spcBef>
            </a:pPr>
            <a:r>
              <a:rPr lang="en-US" sz="1400" dirty="0" smtClean="0">
                <a:solidFill>
                  <a:srgbClr val="484848"/>
                </a:solidFill>
                <a:latin typeface="Arial" pitchFamily="34" charset="0"/>
                <a:cs typeface="Arial" pitchFamily="34" charset="0"/>
              </a:rPr>
              <a:t>other words, the business acts as the middleman offering hosting services of the parent host to</a:t>
            </a:r>
          </a:p>
          <a:p>
            <a:pPr algn="ctr">
              <a:spcBef>
                <a:spcPts val="150"/>
              </a:spcBef>
            </a:pPr>
            <a:r>
              <a:rPr lang="en-US" sz="1400" dirty="0" smtClean="0">
                <a:solidFill>
                  <a:srgbClr val="484848"/>
                </a:solidFill>
                <a:latin typeface="Arial" pitchFamily="34" charset="0"/>
                <a:cs typeface="Arial" pitchFamily="34" charset="0"/>
              </a:rPr>
              <a:t> the end customer, and earning in the process.</a:t>
            </a:r>
          </a:p>
        </p:txBody>
      </p:sp>
      <p:pic>
        <p:nvPicPr>
          <p:cNvPr id="10" name="Picture 9" descr="9.png"/>
          <p:cNvPicPr>
            <a:picLocks noChangeAspect="1"/>
          </p:cNvPicPr>
          <p:nvPr/>
        </p:nvPicPr>
        <p:blipFill>
          <a:blip r:embed="rId2" cstate="print"/>
          <a:stretch>
            <a:fillRect/>
          </a:stretch>
        </p:blipFill>
        <p:spPr>
          <a:xfrm>
            <a:off x="1905000" y="2878454"/>
            <a:ext cx="5257800" cy="1445895"/>
          </a:xfrm>
          <a:prstGeom prst="rect">
            <a:avLst/>
          </a:prstGeom>
        </p:spPr>
      </p:pic>
      <p:sp>
        <p:nvSpPr>
          <p:cNvPr id="8" name="TextBox 7"/>
          <p:cNvSpPr txBox="1"/>
          <p:nvPr/>
        </p:nvSpPr>
        <p:spPr>
          <a:xfrm>
            <a:off x="8588810" y="4705350"/>
            <a:ext cx="316112" cy="246221"/>
          </a:xfrm>
          <a:prstGeom prst="rect">
            <a:avLst/>
          </a:prstGeom>
          <a:noFill/>
        </p:spPr>
        <p:txBody>
          <a:bodyPr wrap="none" rtlCol="0">
            <a:spAutoFit/>
          </a:bodyPr>
          <a:lstStyle/>
          <a:p>
            <a:r>
              <a:rPr lang="en-US" sz="1000" dirty="0" smtClean="0">
                <a:solidFill>
                  <a:schemeClr val="bg1"/>
                </a:solidFill>
              </a:rPr>
              <a:t>12</a:t>
            </a:r>
            <a:endParaRPr lang="en-US" sz="10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28751"/>
            <a:ext cx="5334000" cy="605294"/>
          </a:xfrm>
          <a:prstGeom prst="rect">
            <a:avLst/>
          </a:prstGeom>
          <a:noFill/>
        </p:spPr>
        <p:txBody>
          <a:bodyPr wrap="square" rtlCol="0" anchor="ctr">
            <a:spAutoFit/>
          </a:bodyPr>
          <a:lstStyle/>
          <a:p>
            <a:pPr>
              <a:lnSpc>
                <a:spcPts val="4000"/>
              </a:lnSpc>
              <a:spcBef>
                <a:spcPts val="100"/>
              </a:spcBef>
            </a:pPr>
            <a:r>
              <a:rPr lang="en-US" sz="4000" b="1" dirty="0" smtClean="0">
                <a:solidFill>
                  <a:srgbClr val="4DA9DB"/>
                </a:solidFill>
                <a:latin typeface="Georgia" pitchFamily="18" charset="0"/>
                <a:ea typeface="Roboto Bk" pitchFamily="2" charset="0"/>
              </a:rPr>
              <a:t>BEING AWARE</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pic>
        <p:nvPicPr>
          <p:cNvPr id="5" name="Picture 4" descr="graphic1.png"/>
          <p:cNvPicPr>
            <a:picLocks noChangeAspect="1"/>
          </p:cNvPicPr>
          <p:nvPr/>
        </p:nvPicPr>
        <p:blipFill>
          <a:blip r:embed="rId2" cstate="print"/>
          <a:stretch>
            <a:fillRect/>
          </a:stretch>
        </p:blipFill>
        <p:spPr>
          <a:xfrm>
            <a:off x="5774714" y="1276350"/>
            <a:ext cx="2209434" cy="2819400"/>
          </a:xfrm>
          <a:prstGeom prst="rect">
            <a:avLst/>
          </a:prstGeom>
        </p:spPr>
      </p:pic>
      <p:sp>
        <p:nvSpPr>
          <p:cNvPr id="7" name="TextBox 6"/>
          <p:cNvSpPr txBox="1"/>
          <p:nvPr/>
        </p:nvSpPr>
        <p:spPr>
          <a:xfrm>
            <a:off x="304800" y="2079878"/>
            <a:ext cx="4435573" cy="1692771"/>
          </a:xfrm>
          <a:prstGeom prst="rect">
            <a:avLst/>
          </a:prstGeom>
          <a:noFill/>
        </p:spPr>
        <p:txBody>
          <a:bodyPr wrap="none" rtlCol="0">
            <a:spAutoFit/>
          </a:bodyPr>
          <a:lstStyle/>
          <a:p>
            <a:r>
              <a:rPr lang="en-US" sz="1600" dirty="0" smtClean="0">
                <a:latin typeface="Arial" pitchFamily="34" charset="0"/>
                <a:cs typeface="Arial" pitchFamily="34" charset="0"/>
              </a:rPr>
              <a:t>Being aware of what’s available in the </a:t>
            </a:r>
          </a:p>
          <a:p>
            <a:r>
              <a:rPr lang="en-US" sz="1600" dirty="0" smtClean="0">
                <a:latin typeface="Arial" pitchFamily="34" charset="0"/>
                <a:cs typeface="Arial" pitchFamily="34" charset="0"/>
              </a:rPr>
              <a:t>market isn’t going to land you with a good </a:t>
            </a:r>
          </a:p>
          <a:p>
            <a:r>
              <a:rPr lang="en-US" sz="1600" dirty="0" smtClean="0">
                <a:latin typeface="Arial" pitchFamily="34" charset="0"/>
                <a:cs typeface="Arial" pitchFamily="34" charset="0"/>
              </a:rPr>
              <a:t>web hosting service provider. </a:t>
            </a:r>
            <a:r>
              <a:rPr lang="en-US" sz="1600" dirty="0" smtClean="0">
                <a:solidFill>
                  <a:srgbClr val="5E5E5E"/>
                </a:solidFill>
                <a:latin typeface="Arial" pitchFamily="34" charset="0"/>
                <a:cs typeface="Arial" pitchFamily="34" charset="0"/>
              </a:rPr>
              <a:t>Asking is always </a:t>
            </a:r>
          </a:p>
          <a:p>
            <a:r>
              <a:rPr lang="en-US" sz="1600" dirty="0" smtClean="0">
                <a:solidFill>
                  <a:srgbClr val="5E5E5E"/>
                </a:solidFill>
                <a:latin typeface="Arial" pitchFamily="34" charset="0"/>
                <a:cs typeface="Arial" pitchFamily="34" charset="0"/>
              </a:rPr>
              <a:t>better than assuming! </a:t>
            </a:r>
          </a:p>
          <a:p>
            <a:pPr>
              <a:lnSpc>
                <a:spcPct val="150000"/>
              </a:lnSpc>
            </a:pPr>
            <a:r>
              <a:rPr lang="en-US" sz="1600" dirty="0" smtClean="0">
                <a:latin typeface="Arial" pitchFamily="34" charset="0"/>
                <a:cs typeface="Arial" pitchFamily="34" charset="0"/>
              </a:rPr>
              <a:t>Here are a few things you should ask your </a:t>
            </a:r>
          </a:p>
          <a:p>
            <a:r>
              <a:rPr lang="en-US" sz="1600" dirty="0" smtClean="0">
                <a:latin typeface="Arial" pitchFamily="34" charset="0"/>
                <a:cs typeface="Arial" pitchFamily="34" charset="0"/>
              </a:rPr>
              <a:t>prospective provider…</a:t>
            </a:r>
            <a:endParaRPr lang="en-US" sz="1600" dirty="0">
              <a:latin typeface="Arial" pitchFamily="34" charset="0"/>
              <a:cs typeface="Arial" pitchFamily="34" charset="0"/>
            </a:endParaRPr>
          </a:p>
        </p:txBody>
      </p:sp>
      <p:sp>
        <p:nvSpPr>
          <p:cNvPr id="8" name="TextBox 7"/>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13</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28750"/>
            <a:ext cx="5181600" cy="605294"/>
          </a:xfrm>
          <a:prstGeom prst="rect">
            <a:avLst/>
          </a:prstGeom>
          <a:noFill/>
        </p:spPr>
        <p:txBody>
          <a:bodyPr wrap="square" rtlCol="0" anchor="ctr">
            <a:spAutoFit/>
          </a:bodyPr>
          <a:lstStyle/>
          <a:p>
            <a:pPr>
              <a:lnSpc>
                <a:spcPts val="4000"/>
              </a:lnSpc>
              <a:spcBef>
                <a:spcPts val="100"/>
              </a:spcBef>
            </a:pPr>
            <a:r>
              <a:rPr lang="en-US" sz="3200" b="1" dirty="0" smtClean="0">
                <a:solidFill>
                  <a:srgbClr val="4DA9DB"/>
                </a:solidFill>
                <a:latin typeface="Georgia" pitchFamily="18" charset="0"/>
                <a:ea typeface="Roboto Bk" pitchFamily="2" charset="0"/>
              </a:rPr>
              <a:t>What’s Their Niche?</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024955"/>
            <a:ext cx="4697055" cy="1384995"/>
          </a:xfrm>
          <a:prstGeom prst="rect">
            <a:avLst/>
          </a:prstGeom>
          <a:noFill/>
        </p:spPr>
        <p:txBody>
          <a:bodyPr wrap="none" rtlCol="0">
            <a:spAutoFit/>
          </a:bodyPr>
          <a:lstStyle/>
          <a:p>
            <a:r>
              <a:rPr lang="en-US" sz="1400" dirty="0" smtClean="0">
                <a:solidFill>
                  <a:srgbClr val="535353"/>
                </a:solidFill>
                <a:latin typeface="Arial" pitchFamily="34" charset="0"/>
                <a:cs typeface="Arial" pitchFamily="34" charset="0"/>
              </a:rPr>
              <a:t>Every web host has one plan in which they are best at. </a:t>
            </a:r>
          </a:p>
          <a:p>
            <a:r>
              <a:rPr lang="en-US" sz="1400" dirty="0" smtClean="0">
                <a:solidFill>
                  <a:srgbClr val="535353"/>
                </a:solidFill>
                <a:latin typeface="Arial" pitchFamily="34" charset="0"/>
                <a:cs typeface="Arial" pitchFamily="34" charset="0"/>
              </a:rPr>
              <a:t>It may offer all plans, but its strength lies in that particular</a:t>
            </a:r>
          </a:p>
          <a:p>
            <a:r>
              <a:rPr lang="en-US" sz="1400" dirty="0" smtClean="0">
                <a:solidFill>
                  <a:srgbClr val="535353"/>
                </a:solidFill>
                <a:latin typeface="Arial" pitchFamily="34" charset="0"/>
                <a:cs typeface="Arial" pitchFamily="34" charset="0"/>
              </a:rPr>
              <a:t>plan.</a:t>
            </a:r>
          </a:p>
          <a:p>
            <a:pPr>
              <a:lnSpc>
                <a:spcPct val="200000"/>
              </a:lnSpc>
            </a:pPr>
            <a:r>
              <a:rPr lang="en-US" sz="1400" dirty="0" smtClean="0">
                <a:solidFill>
                  <a:srgbClr val="535353"/>
                </a:solidFill>
                <a:latin typeface="Arial" pitchFamily="34" charset="0"/>
                <a:cs typeface="Arial" pitchFamily="34" charset="0"/>
              </a:rPr>
              <a:t>Opt for a plan that fits your bill and a web host that is the</a:t>
            </a:r>
          </a:p>
          <a:p>
            <a:r>
              <a:rPr lang="en-US" sz="1400" dirty="0" smtClean="0">
                <a:solidFill>
                  <a:srgbClr val="535353"/>
                </a:solidFill>
                <a:latin typeface="Arial" pitchFamily="34" charset="0"/>
                <a:cs typeface="Arial" pitchFamily="34" charset="0"/>
              </a:rPr>
              <a:t>best at it.</a:t>
            </a:r>
            <a:endParaRPr lang="en-US" sz="1400" dirty="0">
              <a:solidFill>
                <a:srgbClr val="535353"/>
              </a:solidFill>
              <a:latin typeface="Arial" pitchFamily="34" charset="0"/>
              <a:cs typeface="Arial" pitchFamily="34" charset="0"/>
            </a:endParaRPr>
          </a:p>
        </p:txBody>
      </p:sp>
      <p:pic>
        <p:nvPicPr>
          <p:cNvPr id="8" name="Picture 7" descr="11.png"/>
          <p:cNvPicPr>
            <a:picLocks noChangeAspect="1"/>
          </p:cNvPicPr>
          <p:nvPr/>
        </p:nvPicPr>
        <p:blipFill>
          <a:blip r:embed="rId2" cstate="print"/>
          <a:stretch>
            <a:fillRect/>
          </a:stretch>
        </p:blipFill>
        <p:spPr>
          <a:xfrm>
            <a:off x="5791200" y="1428750"/>
            <a:ext cx="2438400" cy="2504105"/>
          </a:xfrm>
          <a:prstGeom prst="rect">
            <a:avLst/>
          </a:prstGeom>
        </p:spPr>
      </p:pic>
      <p:sp>
        <p:nvSpPr>
          <p:cNvPr id="9" name="TextBox 8"/>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14</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28751"/>
            <a:ext cx="5181600" cy="925894"/>
          </a:xfrm>
          <a:prstGeom prst="rect">
            <a:avLst/>
          </a:prstGeom>
          <a:noFill/>
        </p:spPr>
        <p:txBody>
          <a:bodyPr wrap="square" rtlCol="0" anchor="ctr">
            <a:spAutoFit/>
          </a:bodyPr>
          <a:lstStyle/>
          <a:p>
            <a:pPr>
              <a:lnSpc>
                <a:spcPts val="4000"/>
              </a:lnSpc>
              <a:spcBef>
                <a:spcPts val="100"/>
              </a:spcBef>
            </a:pPr>
            <a:r>
              <a:rPr lang="en-US" sz="3400" b="1" dirty="0" smtClean="0">
                <a:solidFill>
                  <a:srgbClr val="4DA9DB"/>
                </a:solidFill>
                <a:latin typeface="Georgia" pitchFamily="18" charset="0"/>
                <a:ea typeface="Roboto Bk" pitchFamily="2" charset="0"/>
              </a:rPr>
              <a:t>DOES IT PROVIDE</a:t>
            </a:r>
          </a:p>
          <a:p>
            <a:pPr>
              <a:spcBef>
                <a:spcPts val="100"/>
              </a:spcBef>
            </a:pPr>
            <a:r>
              <a:rPr lang="en-US" sz="2000" b="1" dirty="0" smtClean="0">
                <a:solidFill>
                  <a:srgbClr val="8F8F8F"/>
                </a:solidFill>
                <a:latin typeface="Georgia" pitchFamily="18" charset="0"/>
                <a:ea typeface="Roboto Bk" pitchFamily="2" charset="0"/>
              </a:rPr>
              <a:t>ENOUGH DISK SPACE?</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419112"/>
            <a:ext cx="4616970" cy="1343958"/>
          </a:xfrm>
          <a:prstGeom prst="rect">
            <a:avLst/>
          </a:prstGeom>
          <a:noFill/>
        </p:spPr>
        <p:txBody>
          <a:bodyPr wrap="none" rtlCol="0">
            <a:spAutoFit/>
          </a:bodyPr>
          <a:lstStyle/>
          <a:p>
            <a:pPr>
              <a:spcBef>
                <a:spcPts val="200"/>
              </a:spcBef>
            </a:pPr>
            <a:r>
              <a:rPr lang="en-US" sz="1300" dirty="0" smtClean="0">
                <a:solidFill>
                  <a:srgbClr val="535353"/>
                </a:solidFill>
                <a:latin typeface="Arial" pitchFamily="34" charset="0"/>
                <a:cs typeface="Arial" pitchFamily="34" charset="0"/>
              </a:rPr>
              <a:t>On an average, a website doesn’t need anything more than </a:t>
            </a:r>
          </a:p>
          <a:p>
            <a:pPr>
              <a:spcBef>
                <a:spcPts val="200"/>
              </a:spcBef>
            </a:pPr>
            <a:r>
              <a:rPr lang="en-US" sz="1300" dirty="0" smtClean="0">
                <a:solidFill>
                  <a:srgbClr val="535353"/>
                </a:solidFill>
                <a:latin typeface="Arial" pitchFamily="34" charset="0"/>
                <a:cs typeface="Arial" pitchFamily="34" charset="0"/>
              </a:rPr>
              <a:t>1GB of disk space. </a:t>
            </a:r>
            <a:r>
              <a:rPr lang="en-US" sz="1300" dirty="0" smtClean="0">
                <a:solidFill>
                  <a:srgbClr val="7B7B7B"/>
                </a:solidFill>
                <a:latin typeface="Arial" pitchFamily="34" charset="0"/>
                <a:cs typeface="Arial" pitchFamily="34" charset="0"/>
              </a:rPr>
              <a:t>Don’t fall for the ‘unlimited’ trap </a:t>
            </a:r>
            <a:r>
              <a:rPr lang="en-US" sz="1300" dirty="0" smtClean="0">
                <a:solidFill>
                  <a:srgbClr val="535353"/>
                </a:solidFill>
                <a:latin typeface="Arial" pitchFamily="34" charset="0"/>
                <a:cs typeface="Arial" pitchFamily="34" charset="0"/>
              </a:rPr>
              <a:t>when </a:t>
            </a:r>
          </a:p>
          <a:p>
            <a:pPr>
              <a:spcBef>
                <a:spcPts val="200"/>
              </a:spcBef>
            </a:pPr>
            <a:r>
              <a:rPr lang="en-US" sz="1300" dirty="0" smtClean="0">
                <a:solidFill>
                  <a:srgbClr val="535353"/>
                </a:solidFill>
                <a:latin typeface="Arial" pitchFamily="34" charset="0"/>
                <a:cs typeface="Arial" pitchFamily="34" charset="0"/>
              </a:rPr>
              <a:t>it comes to disk space. </a:t>
            </a:r>
          </a:p>
          <a:p>
            <a:pPr>
              <a:lnSpc>
                <a:spcPct val="200000"/>
              </a:lnSpc>
            </a:pPr>
            <a:r>
              <a:rPr lang="en-US" sz="1300" dirty="0" smtClean="0">
                <a:solidFill>
                  <a:srgbClr val="535353"/>
                </a:solidFill>
                <a:latin typeface="Arial" pitchFamily="34" charset="0"/>
                <a:cs typeface="Arial" pitchFamily="34" charset="0"/>
              </a:rPr>
              <a:t>Opt a web host that is transparent about their resource </a:t>
            </a:r>
          </a:p>
          <a:p>
            <a:r>
              <a:rPr lang="en-US" sz="1300" dirty="0" smtClean="0">
                <a:solidFill>
                  <a:srgbClr val="535353"/>
                </a:solidFill>
                <a:latin typeface="Arial" pitchFamily="34" charset="0"/>
                <a:cs typeface="Arial" pitchFamily="34" charset="0"/>
              </a:rPr>
              <a:t>allocation. </a:t>
            </a:r>
          </a:p>
        </p:txBody>
      </p:sp>
      <p:pic>
        <p:nvPicPr>
          <p:cNvPr id="9" name="Picture 8" descr="12.png"/>
          <p:cNvPicPr>
            <a:picLocks noChangeAspect="1"/>
          </p:cNvPicPr>
          <p:nvPr/>
        </p:nvPicPr>
        <p:blipFill>
          <a:blip r:embed="rId2" cstate="print"/>
          <a:stretch>
            <a:fillRect/>
          </a:stretch>
        </p:blipFill>
        <p:spPr>
          <a:xfrm>
            <a:off x="5791200" y="1428750"/>
            <a:ext cx="2190750" cy="2608035"/>
          </a:xfrm>
          <a:prstGeom prst="rect">
            <a:avLst/>
          </a:prstGeom>
        </p:spPr>
      </p:pic>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15</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28751"/>
            <a:ext cx="4953000" cy="925894"/>
          </a:xfrm>
          <a:prstGeom prst="rect">
            <a:avLst/>
          </a:prstGeom>
          <a:noFill/>
        </p:spPr>
        <p:txBody>
          <a:bodyPr wrap="square" rtlCol="0" anchor="ctr">
            <a:spAutoFit/>
          </a:bodyPr>
          <a:lstStyle/>
          <a:p>
            <a:pPr>
              <a:lnSpc>
                <a:spcPts val="4000"/>
              </a:lnSpc>
              <a:spcBef>
                <a:spcPts val="100"/>
              </a:spcBef>
            </a:pPr>
            <a:r>
              <a:rPr lang="en-US" sz="3200" b="1" dirty="0" smtClean="0">
                <a:solidFill>
                  <a:srgbClr val="4DA9DB"/>
                </a:solidFill>
                <a:latin typeface="Georgia" pitchFamily="18" charset="0"/>
                <a:ea typeface="Roboto Bk" pitchFamily="2" charset="0"/>
              </a:rPr>
              <a:t>DO THEY HAVE 24/7</a:t>
            </a:r>
          </a:p>
          <a:p>
            <a:pPr>
              <a:spcBef>
                <a:spcPts val="100"/>
              </a:spcBef>
            </a:pPr>
            <a:r>
              <a:rPr lang="en-US" sz="2000" b="1" dirty="0" smtClean="0">
                <a:solidFill>
                  <a:srgbClr val="8F8F8F"/>
                </a:solidFill>
                <a:latin typeface="Georgia" pitchFamily="18" charset="0"/>
                <a:ea typeface="Roboto Bk" pitchFamily="2" charset="0"/>
              </a:rPr>
              <a:t>TECHNICAL SUPPORT?</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419112"/>
            <a:ext cx="4604337" cy="1195199"/>
          </a:xfrm>
          <a:prstGeom prst="rect">
            <a:avLst/>
          </a:prstGeom>
          <a:noFill/>
        </p:spPr>
        <p:txBody>
          <a:bodyPr wrap="none" rtlCol="0">
            <a:spAutoFit/>
          </a:bodyPr>
          <a:lstStyle/>
          <a:p>
            <a:pPr>
              <a:spcBef>
                <a:spcPts val="200"/>
              </a:spcBef>
            </a:pPr>
            <a:r>
              <a:rPr lang="en-US" sz="1300" dirty="0" smtClean="0">
                <a:solidFill>
                  <a:srgbClr val="535353"/>
                </a:solidFill>
                <a:latin typeface="Arial" pitchFamily="34" charset="0"/>
                <a:cs typeface="Arial" pitchFamily="34" charset="0"/>
              </a:rPr>
              <a:t>A website has dozens of programs and extensions running </a:t>
            </a:r>
          </a:p>
          <a:p>
            <a:pPr>
              <a:spcBef>
                <a:spcPts val="200"/>
              </a:spcBef>
            </a:pPr>
            <a:r>
              <a:rPr lang="en-US" sz="1300" dirty="0" smtClean="0">
                <a:solidFill>
                  <a:srgbClr val="535353"/>
                </a:solidFill>
                <a:latin typeface="Arial" pitchFamily="34" charset="0"/>
                <a:cs typeface="Arial" pitchFamily="34" charset="0"/>
              </a:rPr>
              <a:t>in the background; a technical glitch can arise anytime. To </a:t>
            </a:r>
          </a:p>
          <a:p>
            <a:pPr>
              <a:spcBef>
                <a:spcPts val="200"/>
              </a:spcBef>
            </a:pPr>
            <a:r>
              <a:rPr lang="en-US" sz="1300" dirty="0" smtClean="0">
                <a:solidFill>
                  <a:srgbClr val="535353"/>
                </a:solidFill>
                <a:latin typeface="Arial" pitchFamily="34" charset="0"/>
                <a:cs typeface="Arial" pitchFamily="34" charset="0"/>
              </a:rPr>
              <a:t>ensure your website doesn’t break down and suffer bounce </a:t>
            </a:r>
          </a:p>
          <a:p>
            <a:pPr>
              <a:spcBef>
                <a:spcPts val="200"/>
              </a:spcBef>
            </a:pPr>
            <a:r>
              <a:rPr lang="en-US" sz="1300" dirty="0" smtClean="0">
                <a:solidFill>
                  <a:srgbClr val="535353"/>
                </a:solidFill>
                <a:latin typeface="Arial" pitchFamily="34" charset="0"/>
                <a:cs typeface="Arial" pitchFamily="34" charset="0"/>
              </a:rPr>
              <a:t>offs, choose a web host that offers 24/7 prompt technical </a:t>
            </a:r>
          </a:p>
          <a:p>
            <a:pPr>
              <a:spcBef>
                <a:spcPts val="200"/>
              </a:spcBef>
            </a:pPr>
            <a:r>
              <a:rPr lang="en-US" sz="1300" dirty="0" smtClean="0">
                <a:solidFill>
                  <a:srgbClr val="535353"/>
                </a:solidFill>
                <a:latin typeface="Arial" pitchFamily="34" charset="0"/>
                <a:cs typeface="Arial" pitchFamily="34" charset="0"/>
              </a:rPr>
              <a:t>support. </a:t>
            </a:r>
          </a:p>
        </p:txBody>
      </p:sp>
      <p:pic>
        <p:nvPicPr>
          <p:cNvPr id="8" name="Picture 7" descr="13.png"/>
          <p:cNvPicPr>
            <a:picLocks noChangeAspect="1"/>
          </p:cNvPicPr>
          <p:nvPr/>
        </p:nvPicPr>
        <p:blipFill>
          <a:blip r:embed="rId2" cstate="print"/>
          <a:stretch>
            <a:fillRect/>
          </a:stretch>
        </p:blipFill>
        <p:spPr>
          <a:xfrm>
            <a:off x="5486400" y="1962150"/>
            <a:ext cx="2895600" cy="1247572"/>
          </a:xfrm>
          <a:prstGeom prst="rect">
            <a:avLst/>
          </a:prstGeom>
        </p:spPr>
      </p:pic>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16</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28751"/>
            <a:ext cx="4800600" cy="925894"/>
          </a:xfrm>
          <a:prstGeom prst="rect">
            <a:avLst/>
          </a:prstGeom>
          <a:noFill/>
        </p:spPr>
        <p:txBody>
          <a:bodyPr wrap="square" rtlCol="0" anchor="ctr">
            <a:spAutoFit/>
          </a:bodyPr>
          <a:lstStyle/>
          <a:p>
            <a:pPr>
              <a:lnSpc>
                <a:spcPts val="4000"/>
              </a:lnSpc>
              <a:spcBef>
                <a:spcPts val="100"/>
              </a:spcBef>
            </a:pPr>
            <a:r>
              <a:rPr lang="en-US" sz="3200" b="1" dirty="0" smtClean="0">
                <a:solidFill>
                  <a:srgbClr val="4DA9DB"/>
                </a:solidFill>
                <a:latin typeface="Georgia" pitchFamily="18" charset="0"/>
                <a:ea typeface="Roboto Bk" pitchFamily="2" charset="0"/>
              </a:rPr>
              <a:t>WHAT HARDWARE</a:t>
            </a:r>
          </a:p>
          <a:p>
            <a:pPr>
              <a:spcBef>
                <a:spcPts val="100"/>
              </a:spcBef>
            </a:pPr>
            <a:r>
              <a:rPr lang="en-US" sz="2000" b="1" dirty="0" smtClean="0">
                <a:solidFill>
                  <a:srgbClr val="8F8F8F"/>
                </a:solidFill>
                <a:latin typeface="Georgia" pitchFamily="18" charset="0"/>
                <a:ea typeface="Roboto Bk" pitchFamily="2" charset="0"/>
              </a:rPr>
              <a:t>ARE THEY USING?</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419112"/>
            <a:ext cx="4289957" cy="1007968"/>
          </a:xfrm>
          <a:prstGeom prst="rect">
            <a:avLst/>
          </a:prstGeom>
          <a:noFill/>
        </p:spPr>
        <p:txBody>
          <a:bodyPr wrap="none" rtlCol="0">
            <a:spAutoFit/>
          </a:bodyPr>
          <a:lstStyle/>
          <a:p>
            <a:pPr>
              <a:spcBef>
                <a:spcPts val="300"/>
              </a:spcBef>
            </a:pPr>
            <a:r>
              <a:rPr lang="en-US" sz="1300" dirty="0" smtClean="0">
                <a:solidFill>
                  <a:srgbClr val="535353"/>
                </a:solidFill>
                <a:latin typeface="Arial" pitchFamily="34" charset="0"/>
                <a:cs typeface="Arial" pitchFamily="34" charset="0"/>
              </a:rPr>
              <a:t>Always enquire about the hardware being used by web </a:t>
            </a:r>
          </a:p>
          <a:p>
            <a:pPr>
              <a:spcBef>
                <a:spcPts val="300"/>
              </a:spcBef>
            </a:pPr>
            <a:r>
              <a:rPr lang="en-US" sz="1300" dirty="0" smtClean="0">
                <a:solidFill>
                  <a:srgbClr val="535353"/>
                </a:solidFill>
                <a:latin typeface="Arial" pitchFamily="34" charset="0"/>
                <a:cs typeface="Arial" pitchFamily="34" charset="0"/>
              </a:rPr>
              <a:t>hosts to provide you services. Hardware has a direct </a:t>
            </a:r>
          </a:p>
          <a:p>
            <a:pPr>
              <a:spcBef>
                <a:spcPts val="300"/>
              </a:spcBef>
            </a:pPr>
            <a:r>
              <a:rPr lang="en-US" sz="1300" dirty="0" smtClean="0">
                <a:solidFill>
                  <a:srgbClr val="535353"/>
                </a:solidFill>
                <a:latin typeface="Arial" pitchFamily="34" charset="0"/>
                <a:cs typeface="Arial" pitchFamily="34" charset="0"/>
              </a:rPr>
              <a:t>impact on the efficiency of your website. Don’t go for </a:t>
            </a:r>
          </a:p>
          <a:p>
            <a:pPr>
              <a:spcBef>
                <a:spcPts val="300"/>
              </a:spcBef>
            </a:pPr>
            <a:r>
              <a:rPr lang="en-US" sz="1300" dirty="0" smtClean="0">
                <a:solidFill>
                  <a:srgbClr val="535353"/>
                </a:solidFill>
                <a:latin typeface="Arial" pitchFamily="34" charset="0"/>
                <a:cs typeface="Arial" pitchFamily="34" charset="0"/>
              </a:rPr>
              <a:t>hosts hesitant on giving out details. </a:t>
            </a:r>
          </a:p>
        </p:txBody>
      </p:sp>
      <p:pic>
        <p:nvPicPr>
          <p:cNvPr id="9" name="Picture 8" descr="14.png"/>
          <p:cNvPicPr>
            <a:picLocks noChangeAspect="1"/>
          </p:cNvPicPr>
          <p:nvPr/>
        </p:nvPicPr>
        <p:blipFill>
          <a:blip r:embed="rId2" cstate="print"/>
          <a:stretch>
            <a:fillRect/>
          </a:stretch>
        </p:blipFill>
        <p:spPr>
          <a:xfrm>
            <a:off x="5791200" y="1657350"/>
            <a:ext cx="2362200" cy="2130768"/>
          </a:xfrm>
          <a:prstGeom prst="rect">
            <a:avLst/>
          </a:prstGeom>
        </p:spPr>
      </p:pic>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17</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able_content.png"/>
          <p:cNvPicPr>
            <a:picLocks noChangeAspect="1"/>
          </p:cNvPicPr>
          <p:nvPr/>
        </p:nvPicPr>
        <p:blipFill>
          <a:blip r:embed="rId2" cstate="print"/>
          <a:stretch>
            <a:fillRect/>
          </a:stretch>
        </p:blipFill>
        <p:spPr>
          <a:xfrm>
            <a:off x="0" y="595015"/>
            <a:ext cx="2760832" cy="409574"/>
          </a:xfrm>
          <a:prstGeom prst="rect">
            <a:avLst/>
          </a:prstGeom>
        </p:spPr>
      </p:pic>
      <p:sp>
        <p:nvSpPr>
          <p:cNvPr id="3" name="TextBox 2"/>
          <p:cNvSpPr txBox="1"/>
          <p:nvPr/>
        </p:nvSpPr>
        <p:spPr>
          <a:xfrm>
            <a:off x="225876" y="574223"/>
            <a:ext cx="2667000" cy="461665"/>
          </a:xfrm>
          <a:prstGeom prst="rect">
            <a:avLst/>
          </a:prstGeom>
          <a:noFill/>
        </p:spPr>
        <p:txBody>
          <a:bodyPr wrap="square" rtlCol="0">
            <a:spAutoFit/>
          </a:bodyPr>
          <a:lstStyle/>
          <a:p>
            <a:r>
              <a:rPr lang="en-US" sz="2400" dirty="0" smtClean="0">
                <a:solidFill>
                  <a:schemeClr val="bg1"/>
                </a:solidFill>
                <a:latin typeface="Arial" pitchFamily="34" charset="0"/>
                <a:cs typeface="Arial" pitchFamily="34" charset="0"/>
              </a:rPr>
              <a:t>Table of Contents</a:t>
            </a:r>
            <a:endParaRPr lang="en-US" sz="2400" dirty="0">
              <a:solidFill>
                <a:schemeClr val="bg1"/>
              </a:solidFill>
              <a:latin typeface="Arial" pitchFamily="34" charset="0"/>
              <a:cs typeface="Arial" pitchFamily="34" charset="0"/>
            </a:endParaRPr>
          </a:p>
        </p:txBody>
      </p:sp>
      <p:sp>
        <p:nvSpPr>
          <p:cNvPr id="4" name="TextBox 3"/>
          <p:cNvSpPr txBox="1"/>
          <p:nvPr/>
        </p:nvSpPr>
        <p:spPr>
          <a:xfrm>
            <a:off x="304800" y="1047750"/>
            <a:ext cx="8610600" cy="3221395"/>
          </a:xfrm>
          <a:prstGeom prst="rect">
            <a:avLst/>
          </a:prstGeom>
          <a:noFill/>
        </p:spPr>
        <p:txBody>
          <a:bodyPr wrap="square" rtlCol="0">
            <a:spAutoFit/>
          </a:bodyPr>
          <a:lstStyle/>
          <a:p>
            <a:pPr>
              <a:lnSpc>
                <a:spcPct val="150000"/>
              </a:lnSpc>
              <a:spcBef>
                <a:spcPts val="100"/>
              </a:spcBef>
            </a:pPr>
            <a:r>
              <a:rPr lang="en-US" sz="1200" b="1" dirty="0" smtClean="0">
                <a:solidFill>
                  <a:srgbClr val="D73B3F"/>
                </a:solidFill>
                <a:latin typeface="Arial" pitchFamily="34" charset="0"/>
                <a:cs typeface="Arial" pitchFamily="34" charset="0"/>
              </a:rPr>
              <a:t>+</a:t>
            </a:r>
            <a:r>
              <a:rPr lang="en-US" sz="1200" dirty="0" smtClean="0">
                <a:latin typeface="Arial" pitchFamily="34" charset="0"/>
                <a:cs typeface="Arial" pitchFamily="34" charset="0"/>
              </a:rPr>
              <a:t>    Websites: The face of your business …………………………………………………………………………</a:t>
            </a:r>
            <a:r>
              <a:rPr lang="en-US" sz="1200" b="1" dirty="0" smtClean="0">
                <a:solidFill>
                  <a:srgbClr val="D73B3F"/>
                </a:solidFill>
                <a:latin typeface="Arial" pitchFamily="34" charset="0"/>
                <a:cs typeface="Arial" pitchFamily="34" charset="0"/>
              </a:rPr>
              <a:t>1</a:t>
            </a:r>
            <a:endParaRPr lang="en-US" sz="1200" dirty="0" smtClean="0">
              <a:solidFill>
                <a:schemeClr val="bg1">
                  <a:lumMod val="75000"/>
                </a:schemeClr>
              </a:solidFill>
              <a:latin typeface="Arial" pitchFamily="34" charset="0"/>
              <a:cs typeface="Arial" pitchFamily="34" charset="0"/>
            </a:endParaRPr>
          </a:p>
          <a:p>
            <a:pPr>
              <a:lnSpc>
                <a:spcPct val="150000"/>
              </a:lnSpc>
              <a:spcBef>
                <a:spcPts val="100"/>
              </a:spcBef>
            </a:pPr>
            <a:r>
              <a:rPr lang="en-US" sz="1200" b="1" dirty="0" smtClean="0">
                <a:solidFill>
                  <a:srgbClr val="318FC3"/>
                </a:solidFill>
                <a:latin typeface="Arial" pitchFamily="34" charset="0"/>
                <a:cs typeface="Arial" pitchFamily="34" charset="0"/>
              </a:rPr>
              <a:t>+</a:t>
            </a:r>
            <a:r>
              <a:rPr lang="en-US" sz="1200" dirty="0" smtClean="0">
                <a:latin typeface="Arial" pitchFamily="34" charset="0"/>
                <a:cs typeface="Arial" pitchFamily="34" charset="0"/>
              </a:rPr>
              <a:t>    Get your website hosted………………………………………………………………………………………..</a:t>
            </a:r>
            <a:r>
              <a:rPr lang="en-US" sz="1200" b="1" dirty="0" smtClean="0">
                <a:solidFill>
                  <a:srgbClr val="318FC3"/>
                </a:solidFill>
                <a:latin typeface="Arial" pitchFamily="34" charset="0"/>
                <a:cs typeface="Arial" pitchFamily="34" charset="0"/>
              </a:rPr>
              <a:t>4</a:t>
            </a:r>
            <a:r>
              <a:rPr lang="en-US" sz="1200" dirty="0" smtClean="0">
                <a:latin typeface="Source Sans Pro" pitchFamily="34" charset="0"/>
              </a:rPr>
              <a:t> </a:t>
            </a:r>
          </a:p>
          <a:p>
            <a:pPr>
              <a:lnSpc>
                <a:spcPct val="150000"/>
              </a:lnSpc>
              <a:spcBef>
                <a:spcPts val="100"/>
              </a:spcBef>
            </a:pPr>
            <a:r>
              <a:rPr lang="en-US" sz="1200" b="1" dirty="0" smtClean="0">
                <a:solidFill>
                  <a:srgbClr val="E4A241"/>
                </a:solidFill>
                <a:latin typeface="Arial" pitchFamily="34" charset="0"/>
                <a:cs typeface="Arial" pitchFamily="34" charset="0"/>
              </a:rPr>
              <a:t>+</a:t>
            </a:r>
            <a:r>
              <a:rPr lang="en-US" sz="1200" dirty="0" smtClean="0">
                <a:latin typeface="Arial" pitchFamily="34" charset="0"/>
                <a:cs typeface="Arial" pitchFamily="34" charset="0"/>
              </a:rPr>
              <a:t>    Why get hosted?.....................................................................................................................................</a:t>
            </a:r>
            <a:r>
              <a:rPr lang="en-US" sz="1200" b="1" dirty="0" smtClean="0">
                <a:solidFill>
                  <a:srgbClr val="E4A241"/>
                </a:solidFill>
                <a:latin typeface="Arial" pitchFamily="34" charset="0"/>
                <a:cs typeface="Arial" pitchFamily="34" charset="0"/>
              </a:rPr>
              <a:t>6</a:t>
            </a:r>
            <a:endParaRPr lang="en-US" sz="1200" dirty="0" smtClean="0">
              <a:solidFill>
                <a:srgbClr val="E4A241"/>
              </a:solidFill>
              <a:latin typeface="Arial" pitchFamily="34" charset="0"/>
              <a:cs typeface="Arial" pitchFamily="34" charset="0"/>
            </a:endParaRPr>
          </a:p>
          <a:p>
            <a:pPr>
              <a:lnSpc>
                <a:spcPct val="150000"/>
              </a:lnSpc>
              <a:spcBef>
                <a:spcPts val="100"/>
              </a:spcBef>
            </a:pPr>
            <a:r>
              <a:rPr lang="en-US" sz="1200" b="1" dirty="0" smtClean="0">
                <a:solidFill>
                  <a:srgbClr val="2B6384"/>
                </a:solidFill>
                <a:latin typeface="Arial" pitchFamily="34" charset="0"/>
                <a:cs typeface="Arial" pitchFamily="34" charset="0"/>
              </a:rPr>
              <a:t>+</a:t>
            </a:r>
            <a:r>
              <a:rPr lang="en-US" sz="1200" dirty="0" smtClean="0">
                <a:latin typeface="Arial" pitchFamily="34" charset="0"/>
                <a:cs typeface="Arial" pitchFamily="34" charset="0"/>
              </a:rPr>
              <a:t>    Types of hosting………………………………………………………………………………………………….</a:t>
            </a:r>
            <a:r>
              <a:rPr lang="en-US" sz="1200" b="1" dirty="0" smtClean="0">
                <a:solidFill>
                  <a:srgbClr val="2B6384"/>
                </a:solidFill>
                <a:latin typeface="Arial" pitchFamily="34" charset="0"/>
                <a:cs typeface="Arial" pitchFamily="34" charset="0"/>
              </a:rPr>
              <a:t>7</a:t>
            </a:r>
          </a:p>
          <a:p>
            <a:pPr>
              <a:lnSpc>
                <a:spcPct val="150000"/>
              </a:lnSpc>
              <a:spcBef>
                <a:spcPts val="100"/>
              </a:spcBef>
            </a:pPr>
            <a:r>
              <a:rPr lang="en-US" sz="1100" b="1" dirty="0" smtClean="0">
                <a:solidFill>
                  <a:srgbClr val="2B6384"/>
                </a:solidFill>
                <a:latin typeface="Arial" pitchFamily="34" charset="0"/>
                <a:cs typeface="Arial" pitchFamily="34" charset="0"/>
              </a:rPr>
              <a:t>      </a:t>
            </a:r>
            <a:r>
              <a:rPr lang="en-US" sz="1100" dirty="0" smtClean="0">
                <a:latin typeface="Arial" pitchFamily="34" charset="0"/>
                <a:cs typeface="Arial" pitchFamily="34" charset="0"/>
              </a:rPr>
              <a:t>›   </a:t>
            </a:r>
            <a:r>
              <a:rPr lang="en-US" sz="1100" dirty="0" smtClean="0">
                <a:solidFill>
                  <a:srgbClr val="353535"/>
                </a:solidFill>
                <a:latin typeface="Arial" pitchFamily="34" charset="0"/>
                <a:cs typeface="Arial" pitchFamily="34" charset="0"/>
              </a:rPr>
              <a:t>Shared Hosting</a:t>
            </a:r>
          </a:p>
          <a:p>
            <a:pPr>
              <a:lnSpc>
                <a:spcPct val="150000"/>
              </a:lnSpc>
              <a:spcBef>
                <a:spcPts val="100"/>
              </a:spcBef>
            </a:pPr>
            <a:r>
              <a:rPr lang="en-US" sz="1100" dirty="0" smtClean="0">
                <a:solidFill>
                  <a:srgbClr val="353535"/>
                </a:solidFill>
                <a:latin typeface="Arial" pitchFamily="34" charset="0"/>
                <a:cs typeface="Arial" pitchFamily="34" charset="0"/>
              </a:rPr>
              <a:t>      </a:t>
            </a:r>
            <a:r>
              <a:rPr lang="en-US" sz="1100" dirty="0" smtClean="0">
                <a:latin typeface="Arial" pitchFamily="34" charset="0"/>
                <a:cs typeface="Arial" pitchFamily="34" charset="0"/>
              </a:rPr>
              <a:t>›   </a:t>
            </a:r>
            <a:r>
              <a:rPr lang="en-US" sz="1100" dirty="0" smtClean="0">
                <a:solidFill>
                  <a:srgbClr val="353535"/>
                </a:solidFill>
                <a:latin typeface="Arial" pitchFamily="34" charset="0"/>
                <a:cs typeface="Arial" pitchFamily="34" charset="0"/>
              </a:rPr>
              <a:t>VPS Hosting</a:t>
            </a:r>
          </a:p>
          <a:p>
            <a:pPr>
              <a:lnSpc>
                <a:spcPct val="150000"/>
              </a:lnSpc>
              <a:spcBef>
                <a:spcPts val="100"/>
              </a:spcBef>
            </a:pPr>
            <a:r>
              <a:rPr lang="en-US" sz="1100" dirty="0" smtClean="0">
                <a:latin typeface="Arial" pitchFamily="34" charset="0"/>
                <a:cs typeface="Arial" pitchFamily="34" charset="0"/>
              </a:rPr>
              <a:t>      ›   </a:t>
            </a:r>
            <a:r>
              <a:rPr lang="en-US" sz="1100" dirty="0" smtClean="0">
                <a:solidFill>
                  <a:srgbClr val="353535"/>
                </a:solidFill>
                <a:latin typeface="Arial" pitchFamily="34" charset="0"/>
                <a:cs typeface="Arial" pitchFamily="34" charset="0"/>
              </a:rPr>
              <a:t>Dedicated Hosting</a:t>
            </a:r>
          </a:p>
          <a:p>
            <a:pPr>
              <a:lnSpc>
                <a:spcPct val="150000"/>
              </a:lnSpc>
              <a:spcBef>
                <a:spcPts val="100"/>
              </a:spcBef>
            </a:pPr>
            <a:r>
              <a:rPr lang="en-US" sz="1400" dirty="0" smtClean="0">
                <a:latin typeface="Source Sans Pro" pitchFamily="34" charset="0"/>
              </a:rPr>
              <a:t>     </a:t>
            </a:r>
            <a:r>
              <a:rPr lang="en-US" sz="1100" dirty="0" smtClean="0">
                <a:latin typeface="Arial" pitchFamily="34" charset="0"/>
                <a:cs typeface="Arial" pitchFamily="34" charset="0"/>
              </a:rPr>
              <a:t>›   </a:t>
            </a:r>
            <a:r>
              <a:rPr lang="en-US" sz="1100" dirty="0" smtClean="0">
                <a:solidFill>
                  <a:srgbClr val="353535"/>
                </a:solidFill>
                <a:latin typeface="Arial" pitchFamily="34" charset="0"/>
                <a:cs typeface="Arial" pitchFamily="34" charset="0"/>
              </a:rPr>
              <a:t>Cloud Hosting</a:t>
            </a:r>
          </a:p>
          <a:p>
            <a:pPr>
              <a:lnSpc>
                <a:spcPct val="150000"/>
              </a:lnSpc>
              <a:spcBef>
                <a:spcPts val="100"/>
              </a:spcBef>
            </a:pPr>
            <a:r>
              <a:rPr lang="en-US" sz="1100" dirty="0" smtClean="0">
                <a:latin typeface="Arial" pitchFamily="34" charset="0"/>
                <a:cs typeface="Arial" pitchFamily="34" charset="0"/>
              </a:rPr>
              <a:t>      ›   </a:t>
            </a:r>
            <a:r>
              <a:rPr lang="en-US" sz="1100" dirty="0" smtClean="0">
                <a:solidFill>
                  <a:srgbClr val="353535"/>
                </a:solidFill>
                <a:latin typeface="Arial" pitchFamily="34" charset="0"/>
                <a:cs typeface="Arial" pitchFamily="34" charset="0"/>
              </a:rPr>
              <a:t>Reseller Hosting</a:t>
            </a:r>
          </a:p>
          <a:p>
            <a:pPr>
              <a:lnSpc>
                <a:spcPct val="150000"/>
              </a:lnSpc>
              <a:spcBef>
                <a:spcPts val="100"/>
              </a:spcBef>
            </a:pPr>
            <a:r>
              <a:rPr lang="en-US" sz="1200" b="1" dirty="0" smtClean="0">
                <a:solidFill>
                  <a:srgbClr val="318FC3"/>
                </a:solidFill>
                <a:latin typeface="Arial" pitchFamily="34" charset="0"/>
                <a:cs typeface="Arial" pitchFamily="34" charset="0"/>
              </a:rPr>
              <a:t>+</a:t>
            </a:r>
            <a:r>
              <a:rPr lang="en-US" sz="1200" dirty="0" smtClean="0">
                <a:latin typeface="Arial" pitchFamily="34" charset="0"/>
                <a:cs typeface="Arial" pitchFamily="34" charset="0"/>
              </a:rPr>
              <a:t>    What to look for in a web host?................................................................................................................</a:t>
            </a:r>
            <a:r>
              <a:rPr lang="en-US" sz="1200" b="1" dirty="0" smtClean="0">
                <a:solidFill>
                  <a:srgbClr val="318FC6"/>
                </a:solidFill>
                <a:latin typeface="Arial" pitchFamily="34" charset="0"/>
                <a:cs typeface="Arial" pitchFamily="34" charset="0"/>
              </a:rPr>
              <a:t>13</a:t>
            </a:r>
            <a:endParaRPr lang="en-US" sz="1200" b="1" dirty="0" smtClean="0">
              <a:solidFill>
                <a:schemeClr val="bg1">
                  <a:lumMod val="75000"/>
                </a:schemeClr>
              </a:solidFill>
              <a:latin typeface="Arial" pitchFamily="34" charset="0"/>
              <a:cs typeface="Arial" pitchFamily="34" charset="0"/>
            </a:endParaRPr>
          </a:p>
          <a:p>
            <a:pPr>
              <a:lnSpc>
                <a:spcPct val="150000"/>
              </a:lnSpc>
              <a:spcBef>
                <a:spcPts val="100"/>
              </a:spcBef>
            </a:pPr>
            <a:r>
              <a:rPr lang="en-US" sz="1200" b="1" dirty="0" smtClean="0">
                <a:solidFill>
                  <a:srgbClr val="E4A241"/>
                </a:solidFill>
                <a:latin typeface="Arial" pitchFamily="34" charset="0"/>
                <a:cs typeface="Arial" pitchFamily="34" charset="0"/>
              </a:rPr>
              <a:t>+</a:t>
            </a:r>
            <a:r>
              <a:rPr lang="en-US" sz="1200" dirty="0" smtClean="0">
                <a:latin typeface="Arial" pitchFamily="34" charset="0"/>
                <a:cs typeface="Arial" pitchFamily="34" charset="0"/>
              </a:rPr>
              <a:t>    Conclusion…………………………………………………………………………………………………………</a:t>
            </a:r>
            <a:r>
              <a:rPr lang="en-US" sz="1200" b="1" dirty="0" smtClean="0">
                <a:solidFill>
                  <a:srgbClr val="E4A241"/>
                </a:solidFill>
                <a:latin typeface="Arial" pitchFamily="34" charset="0"/>
                <a:cs typeface="Arial" pitchFamily="34" charset="0"/>
              </a:rPr>
              <a:t>23</a:t>
            </a:r>
            <a:endParaRPr lang="en-US" sz="1200" dirty="0">
              <a:solidFill>
                <a:srgbClr val="E4A24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428751"/>
            <a:ext cx="5181600" cy="925894"/>
          </a:xfrm>
          <a:prstGeom prst="rect">
            <a:avLst/>
          </a:prstGeom>
          <a:noFill/>
        </p:spPr>
        <p:txBody>
          <a:bodyPr wrap="square" rtlCol="0" anchor="ctr">
            <a:spAutoFit/>
          </a:bodyPr>
          <a:lstStyle/>
          <a:p>
            <a:pPr>
              <a:lnSpc>
                <a:spcPts val="4000"/>
              </a:lnSpc>
              <a:spcBef>
                <a:spcPts val="100"/>
              </a:spcBef>
            </a:pPr>
            <a:r>
              <a:rPr lang="en-US" sz="2400" b="1" dirty="0" smtClean="0">
                <a:solidFill>
                  <a:srgbClr val="4DA9DB"/>
                </a:solidFill>
                <a:latin typeface="Georgia" pitchFamily="18" charset="0"/>
                <a:ea typeface="Roboto Bk" pitchFamily="2" charset="0"/>
              </a:rPr>
              <a:t>IS THEIR USER INTERFACE</a:t>
            </a:r>
          </a:p>
          <a:p>
            <a:pPr>
              <a:spcBef>
                <a:spcPts val="100"/>
              </a:spcBef>
            </a:pPr>
            <a:r>
              <a:rPr lang="en-US" sz="2000" b="1" dirty="0" smtClean="0">
                <a:solidFill>
                  <a:srgbClr val="8F8F8F"/>
                </a:solidFill>
                <a:latin typeface="Georgia" pitchFamily="18" charset="0"/>
                <a:ea typeface="Roboto Bk" pitchFamily="2" charset="0"/>
              </a:rPr>
              <a:t>FOR YOU?</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419112"/>
            <a:ext cx="4403770" cy="769441"/>
          </a:xfrm>
          <a:prstGeom prst="rect">
            <a:avLst/>
          </a:prstGeom>
          <a:noFill/>
        </p:spPr>
        <p:txBody>
          <a:bodyPr wrap="none" rtlCol="0">
            <a:spAutoFit/>
          </a:bodyPr>
          <a:lstStyle/>
          <a:p>
            <a:pPr>
              <a:spcBef>
                <a:spcPts val="300"/>
              </a:spcBef>
            </a:pPr>
            <a:r>
              <a:rPr lang="en-US" sz="1300" dirty="0" smtClean="0">
                <a:solidFill>
                  <a:srgbClr val="535353"/>
                </a:solidFill>
                <a:latin typeface="Georgia" pitchFamily="18" charset="0"/>
              </a:rPr>
              <a:t>Before you sign up for any hosting plan, go for a free trial </a:t>
            </a:r>
          </a:p>
          <a:p>
            <a:pPr>
              <a:spcBef>
                <a:spcPts val="300"/>
              </a:spcBef>
            </a:pPr>
            <a:r>
              <a:rPr lang="en-US" sz="1300" dirty="0" smtClean="0">
                <a:solidFill>
                  <a:srgbClr val="535353"/>
                </a:solidFill>
                <a:latin typeface="Georgia" pitchFamily="18" charset="0"/>
              </a:rPr>
              <a:t>to test if the user interface and control panels fulfill your </a:t>
            </a:r>
          </a:p>
          <a:p>
            <a:pPr>
              <a:spcBef>
                <a:spcPts val="300"/>
              </a:spcBef>
            </a:pPr>
            <a:r>
              <a:rPr lang="en-US" sz="1300" dirty="0" smtClean="0">
                <a:solidFill>
                  <a:srgbClr val="535353"/>
                </a:solidFill>
                <a:latin typeface="Georgia" pitchFamily="18" charset="0"/>
              </a:rPr>
              <a:t>needs; you don’t want to be switching hosts later.</a:t>
            </a:r>
          </a:p>
        </p:txBody>
      </p:sp>
      <p:pic>
        <p:nvPicPr>
          <p:cNvPr id="8" name="Picture 7" descr="15.png"/>
          <p:cNvPicPr>
            <a:picLocks noChangeAspect="1"/>
          </p:cNvPicPr>
          <p:nvPr/>
        </p:nvPicPr>
        <p:blipFill>
          <a:blip r:embed="rId2" cstate="print"/>
          <a:stretch>
            <a:fillRect/>
          </a:stretch>
        </p:blipFill>
        <p:spPr>
          <a:xfrm>
            <a:off x="5257800" y="1710346"/>
            <a:ext cx="3352800" cy="2233004"/>
          </a:xfrm>
          <a:prstGeom prst="rect">
            <a:avLst/>
          </a:prstGeom>
        </p:spPr>
      </p:pic>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18</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693717"/>
            <a:ext cx="4572000" cy="605294"/>
          </a:xfrm>
          <a:prstGeom prst="rect">
            <a:avLst/>
          </a:prstGeom>
          <a:noFill/>
        </p:spPr>
        <p:txBody>
          <a:bodyPr wrap="square" rtlCol="0" anchor="ctr">
            <a:spAutoFit/>
          </a:bodyPr>
          <a:lstStyle/>
          <a:p>
            <a:pPr>
              <a:lnSpc>
                <a:spcPts val="4000"/>
              </a:lnSpc>
              <a:spcBef>
                <a:spcPts val="100"/>
              </a:spcBef>
            </a:pPr>
            <a:r>
              <a:rPr lang="en-US" sz="2500" b="1" dirty="0" smtClean="0">
                <a:solidFill>
                  <a:srgbClr val="4DA9DB"/>
                </a:solidFill>
                <a:latin typeface="Georgia" pitchFamily="18" charset="0"/>
                <a:ea typeface="Roboto Bk" pitchFamily="2" charset="0"/>
              </a:rPr>
              <a:t>DOES IT OFFER EMAIL?</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243376"/>
            <a:ext cx="4129849" cy="769441"/>
          </a:xfrm>
          <a:prstGeom prst="rect">
            <a:avLst/>
          </a:prstGeom>
          <a:noFill/>
        </p:spPr>
        <p:txBody>
          <a:bodyPr wrap="none" rtlCol="0">
            <a:spAutoFit/>
          </a:bodyPr>
          <a:lstStyle/>
          <a:p>
            <a:pPr>
              <a:spcBef>
                <a:spcPts val="300"/>
              </a:spcBef>
            </a:pPr>
            <a:r>
              <a:rPr lang="en-US" sz="1300" dirty="0" smtClean="0">
                <a:solidFill>
                  <a:srgbClr val="535353"/>
                </a:solidFill>
                <a:latin typeface="Arial" pitchFamily="34" charset="0"/>
                <a:cs typeface="Arial" pitchFamily="34" charset="0"/>
              </a:rPr>
              <a:t>Ensure that your web host offers emailing features</a:t>
            </a:r>
          </a:p>
          <a:p>
            <a:pPr>
              <a:spcBef>
                <a:spcPts val="300"/>
              </a:spcBef>
            </a:pPr>
            <a:r>
              <a:rPr lang="en-US" sz="1300" dirty="0" smtClean="0">
                <a:solidFill>
                  <a:srgbClr val="535353"/>
                </a:solidFill>
                <a:latin typeface="Arial" pitchFamily="34" charset="0"/>
                <a:cs typeface="Arial" pitchFamily="34" charset="0"/>
              </a:rPr>
              <a:t>like smart inbox, autoresponders, etc. This helps you </a:t>
            </a:r>
          </a:p>
          <a:p>
            <a:pPr>
              <a:spcBef>
                <a:spcPts val="300"/>
              </a:spcBef>
            </a:pPr>
            <a:r>
              <a:rPr lang="en-US" sz="1300" dirty="0" smtClean="0">
                <a:solidFill>
                  <a:srgbClr val="535353"/>
                </a:solidFill>
                <a:latin typeface="Arial" pitchFamily="34" charset="0"/>
                <a:cs typeface="Arial" pitchFamily="34" charset="0"/>
              </a:rPr>
              <a:t>make your website fully interactive.</a:t>
            </a:r>
          </a:p>
        </p:txBody>
      </p:sp>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19</a:t>
            </a:r>
            <a:endParaRPr lang="en-US" sz="1000" dirty="0">
              <a:solidFill>
                <a:srgbClr val="131313"/>
              </a:solidFill>
            </a:endParaRPr>
          </a:p>
        </p:txBody>
      </p:sp>
      <p:pic>
        <p:nvPicPr>
          <p:cNvPr id="8" name="Picture 7" descr="1.png"/>
          <p:cNvPicPr>
            <a:picLocks noChangeAspect="1"/>
          </p:cNvPicPr>
          <p:nvPr/>
        </p:nvPicPr>
        <p:blipFill>
          <a:blip r:embed="rId2" cstate="print"/>
          <a:stretch>
            <a:fillRect/>
          </a:stretch>
        </p:blipFill>
        <p:spPr>
          <a:xfrm>
            <a:off x="5562600" y="1352550"/>
            <a:ext cx="2652241" cy="2486091"/>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657350"/>
            <a:ext cx="4876800" cy="605294"/>
          </a:xfrm>
          <a:prstGeom prst="rect">
            <a:avLst/>
          </a:prstGeom>
          <a:noFill/>
        </p:spPr>
        <p:txBody>
          <a:bodyPr wrap="square" rtlCol="0" anchor="ctr">
            <a:spAutoFit/>
          </a:bodyPr>
          <a:lstStyle/>
          <a:p>
            <a:pPr>
              <a:lnSpc>
                <a:spcPts val="4000"/>
              </a:lnSpc>
              <a:spcBef>
                <a:spcPts val="100"/>
              </a:spcBef>
            </a:pPr>
            <a:r>
              <a:rPr lang="en-US" sz="2500" b="1" dirty="0" smtClean="0">
                <a:solidFill>
                  <a:srgbClr val="4DA9DB"/>
                </a:solidFill>
                <a:latin typeface="Georgia" pitchFamily="18" charset="0"/>
                <a:ea typeface="Roboto Bk" pitchFamily="2" charset="0"/>
              </a:rPr>
              <a:t>WHAT’S THERE TO ADD?</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190750"/>
            <a:ext cx="4648200" cy="1246495"/>
          </a:xfrm>
          <a:prstGeom prst="rect">
            <a:avLst/>
          </a:prstGeom>
          <a:noFill/>
        </p:spPr>
        <p:txBody>
          <a:bodyPr wrap="square" rtlCol="0">
            <a:spAutoFit/>
          </a:bodyPr>
          <a:lstStyle/>
          <a:p>
            <a:pPr>
              <a:spcBef>
                <a:spcPts val="300"/>
              </a:spcBef>
            </a:pPr>
            <a:r>
              <a:rPr lang="en-US" sz="1300" dirty="0" smtClean="0">
                <a:solidFill>
                  <a:srgbClr val="535353"/>
                </a:solidFill>
                <a:latin typeface="Arial" pitchFamily="34" charset="0"/>
                <a:cs typeface="Arial" pitchFamily="34" charset="0"/>
              </a:rPr>
              <a:t>With time your website is going to evolve and you might </a:t>
            </a:r>
          </a:p>
          <a:p>
            <a:pPr>
              <a:spcBef>
                <a:spcPts val="300"/>
              </a:spcBef>
            </a:pPr>
            <a:r>
              <a:rPr lang="en-US" sz="1300" dirty="0" smtClean="0">
                <a:solidFill>
                  <a:srgbClr val="535353"/>
                </a:solidFill>
                <a:latin typeface="Arial" pitchFamily="34" charset="0"/>
                <a:cs typeface="Arial" pitchFamily="34" charset="0"/>
              </a:rPr>
              <a:t>want to have more functionalities than it currently does. </a:t>
            </a:r>
          </a:p>
          <a:p>
            <a:pPr>
              <a:spcBef>
                <a:spcPts val="300"/>
              </a:spcBef>
            </a:pPr>
            <a:r>
              <a:rPr lang="en-US" sz="1300" dirty="0" smtClean="0">
                <a:solidFill>
                  <a:srgbClr val="535353"/>
                </a:solidFill>
                <a:latin typeface="Arial" pitchFamily="34" charset="0"/>
                <a:cs typeface="Arial" pitchFamily="34" charset="0"/>
              </a:rPr>
              <a:t>Opt for a web host that has a range of add </a:t>
            </a:r>
            <a:r>
              <a:rPr lang="en-US" sz="1300" dirty="0" err="1" smtClean="0">
                <a:solidFill>
                  <a:srgbClr val="535353"/>
                </a:solidFill>
                <a:latin typeface="Arial" pitchFamily="34" charset="0"/>
                <a:cs typeface="Arial" pitchFamily="34" charset="0"/>
              </a:rPr>
              <a:t>ons</a:t>
            </a:r>
            <a:r>
              <a:rPr lang="en-US" sz="1300" dirty="0" smtClean="0">
                <a:solidFill>
                  <a:srgbClr val="535353"/>
                </a:solidFill>
                <a:latin typeface="Arial" pitchFamily="34" charset="0"/>
                <a:cs typeface="Arial" pitchFamily="34" charset="0"/>
              </a:rPr>
              <a:t> like </a:t>
            </a:r>
          </a:p>
          <a:p>
            <a:pPr>
              <a:spcBef>
                <a:spcPts val="300"/>
              </a:spcBef>
            </a:pPr>
            <a:r>
              <a:rPr lang="en-US" sz="1300" dirty="0" smtClean="0">
                <a:solidFill>
                  <a:srgbClr val="535353"/>
                </a:solidFill>
                <a:latin typeface="Arial" pitchFamily="34" charset="0"/>
                <a:cs typeface="Arial" pitchFamily="34" charset="0"/>
              </a:rPr>
              <a:t>social sharing, RSS feed, etc. to choose from and allows</a:t>
            </a:r>
          </a:p>
          <a:p>
            <a:pPr>
              <a:spcBef>
                <a:spcPts val="300"/>
              </a:spcBef>
            </a:pPr>
            <a:r>
              <a:rPr lang="en-US" sz="1300" dirty="0" smtClean="0">
                <a:solidFill>
                  <a:srgbClr val="535353"/>
                </a:solidFill>
                <a:latin typeface="Arial" pitchFamily="34" charset="0"/>
                <a:cs typeface="Arial" pitchFamily="34" charset="0"/>
              </a:rPr>
              <a:t> you to install them easily on your website. </a:t>
            </a:r>
          </a:p>
        </p:txBody>
      </p:sp>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20</a:t>
            </a:r>
            <a:endParaRPr lang="en-US" sz="1000" dirty="0">
              <a:solidFill>
                <a:srgbClr val="131313"/>
              </a:solidFill>
            </a:endParaRPr>
          </a:p>
        </p:txBody>
      </p:sp>
      <p:pic>
        <p:nvPicPr>
          <p:cNvPr id="9" name="Picture 8" descr="2.png"/>
          <p:cNvPicPr>
            <a:picLocks noChangeAspect="1"/>
          </p:cNvPicPr>
          <p:nvPr/>
        </p:nvPicPr>
        <p:blipFill>
          <a:blip r:embed="rId2" cstate="print"/>
          <a:stretch>
            <a:fillRect/>
          </a:stretch>
        </p:blipFill>
        <p:spPr>
          <a:xfrm>
            <a:off x="5181600" y="1504950"/>
            <a:ext cx="3673798" cy="232886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57350"/>
            <a:ext cx="4343400" cy="605294"/>
          </a:xfrm>
          <a:prstGeom prst="rect">
            <a:avLst/>
          </a:prstGeom>
          <a:noFill/>
        </p:spPr>
        <p:txBody>
          <a:bodyPr wrap="square" rtlCol="0" anchor="ctr">
            <a:spAutoFit/>
          </a:bodyPr>
          <a:lstStyle/>
          <a:p>
            <a:pPr>
              <a:lnSpc>
                <a:spcPts val="4000"/>
              </a:lnSpc>
              <a:spcBef>
                <a:spcPts val="100"/>
              </a:spcBef>
            </a:pPr>
            <a:r>
              <a:rPr lang="en-US" sz="3200" b="1" dirty="0" smtClean="0">
                <a:solidFill>
                  <a:srgbClr val="4DA9DB"/>
                </a:solidFill>
                <a:latin typeface="Georgia" pitchFamily="18" charset="0"/>
                <a:ea typeface="Roboto Bk" pitchFamily="2" charset="0"/>
              </a:rPr>
              <a:t>CAN IT FLEX?</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0" y="2190750"/>
            <a:ext cx="4724400" cy="1485022"/>
          </a:xfrm>
          <a:prstGeom prst="rect">
            <a:avLst/>
          </a:prstGeom>
          <a:noFill/>
        </p:spPr>
        <p:txBody>
          <a:bodyPr wrap="square" rtlCol="0">
            <a:spAutoFit/>
          </a:bodyPr>
          <a:lstStyle/>
          <a:p>
            <a:pPr>
              <a:spcBef>
                <a:spcPts val="300"/>
              </a:spcBef>
            </a:pPr>
            <a:r>
              <a:rPr lang="en-US" sz="1300" dirty="0" smtClean="0">
                <a:solidFill>
                  <a:srgbClr val="535353"/>
                </a:solidFill>
                <a:latin typeface="Arial" pitchFamily="34" charset="0"/>
                <a:cs typeface="Arial" pitchFamily="34" charset="0"/>
              </a:rPr>
              <a:t>Your website resource needs might change with time and </a:t>
            </a:r>
          </a:p>
          <a:p>
            <a:pPr>
              <a:spcBef>
                <a:spcPts val="300"/>
              </a:spcBef>
            </a:pPr>
            <a:r>
              <a:rPr lang="en-US" sz="1300" dirty="0" smtClean="0">
                <a:solidFill>
                  <a:srgbClr val="535353"/>
                </a:solidFill>
                <a:latin typeface="Arial" pitchFamily="34" charset="0"/>
                <a:cs typeface="Arial" pitchFamily="34" charset="0"/>
              </a:rPr>
              <a:t>your plan should be able to cater to them. Look for a web </a:t>
            </a:r>
          </a:p>
          <a:p>
            <a:pPr>
              <a:spcBef>
                <a:spcPts val="300"/>
              </a:spcBef>
            </a:pPr>
            <a:r>
              <a:rPr lang="en-US" sz="1300" dirty="0" smtClean="0">
                <a:solidFill>
                  <a:srgbClr val="535353"/>
                </a:solidFill>
                <a:latin typeface="Arial" pitchFamily="34" charset="0"/>
                <a:cs typeface="Arial" pitchFamily="34" charset="0"/>
              </a:rPr>
              <a:t>host that lets you scale resources up or down easily; or </a:t>
            </a:r>
          </a:p>
          <a:p>
            <a:pPr>
              <a:spcBef>
                <a:spcPts val="300"/>
              </a:spcBef>
            </a:pPr>
            <a:r>
              <a:rPr lang="en-US" sz="1300" dirty="0" smtClean="0">
                <a:solidFill>
                  <a:srgbClr val="535353"/>
                </a:solidFill>
                <a:latin typeface="Arial" pitchFamily="34" charset="0"/>
                <a:cs typeface="Arial" pitchFamily="34" charset="0"/>
              </a:rPr>
              <a:t>upgrade from one hosting plan to another. Changing hosts </a:t>
            </a:r>
          </a:p>
          <a:p>
            <a:pPr>
              <a:spcBef>
                <a:spcPts val="300"/>
              </a:spcBef>
            </a:pPr>
            <a:r>
              <a:rPr lang="en-US" sz="1300" dirty="0" smtClean="0">
                <a:solidFill>
                  <a:srgbClr val="535353"/>
                </a:solidFill>
                <a:latin typeface="Arial" pitchFamily="34" charset="0"/>
                <a:cs typeface="Arial" pitchFamily="34" charset="0"/>
              </a:rPr>
              <a:t>isn’t a good idea as your website could incur content loss </a:t>
            </a:r>
          </a:p>
          <a:p>
            <a:pPr>
              <a:spcBef>
                <a:spcPts val="300"/>
              </a:spcBef>
            </a:pPr>
            <a:r>
              <a:rPr lang="en-US" sz="1300" dirty="0" smtClean="0">
                <a:solidFill>
                  <a:srgbClr val="535353"/>
                </a:solidFill>
                <a:latin typeface="Arial" pitchFamily="34" charset="0"/>
                <a:cs typeface="Arial" pitchFamily="34" charset="0"/>
              </a:rPr>
              <a:t>and will be at the risk of being hacked. </a:t>
            </a:r>
          </a:p>
        </p:txBody>
      </p:sp>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21</a:t>
            </a:r>
            <a:endParaRPr lang="en-US" sz="1000" dirty="0">
              <a:solidFill>
                <a:srgbClr val="131313"/>
              </a:solidFill>
            </a:endParaRPr>
          </a:p>
        </p:txBody>
      </p:sp>
      <p:pic>
        <p:nvPicPr>
          <p:cNvPr id="8" name="Picture 7" descr="3.png"/>
          <p:cNvPicPr>
            <a:picLocks noChangeAspect="1"/>
          </p:cNvPicPr>
          <p:nvPr/>
        </p:nvPicPr>
        <p:blipFill>
          <a:blip r:embed="rId2" cstate="print"/>
          <a:stretch>
            <a:fillRect/>
          </a:stretch>
        </p:blipFill>
        <p:spPr>
          <a:xfrm>
            <a:off x="5562600" y="1276350"/>
            <a:ext cx="2887899" cy="2895600"/>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657351"/>
            <a:ext cx="4953000" cy="548292"/>
          </a:xfrm>
          <a:prstGeom prst="rect">
            <a:avLst/>
          </a:prstGeom>
          <a:noFill/>
        </p:spPr>
        <p:txBody>
          <a:bodyPr wrap="square" rtlCol="0" anchor="ctr">
            <a:spAutoFit/>
          </a:bodyPr>
          <a:lstStyle/>
          <a:p>
            <a:pPr>
              <a:lnSpc>
                <a:spcPts val="4000"/>
              </a:lnSpc>
              <a:spcBef>
                <a:spcPts val="100"/>
              </a:spcBef>
            </a:pPr>
            <a:r>
              <a:rPr lang="en-US" sz="2400" b="1" dirty="0" smtClean="0">
                <a:solidFill>
                  <a:srgbClr val="4DA9DB"/>
                </a:solidFill>
                <a:latin typeface="Georgia" pitchFamily="18" charset="0"/>
                <a:ea typeface="Roboto Bk" pitchFamily="2" charset="0"/>
              </a:rPr>
              <a:t>HOW MUCH DOES IT COST?</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04801" y="2190750"/>
            <a:ext cx="4648199" cy="1292662"/>
          </a:xfrm>
          <a:prstGeom prst="rect">
            <a:avLst/>
          </a:prstGeom>
          <a:noFill/>
        </p:spPr>
        <p:txBody>
          <a:bodyPr wrap="square" rtlCol="0">
            <a:spAutoFit/>
          </a:bodyPr>
          <a:lstStyle/>
          <a:p>
            <a:pPr>
              <a:spcBef>
                <a:spcPts val="400"/>
              </a:spcBef>
            </a:pPr>
            <a:r>
              <a:rPr lang="en-US" sz="1300" dirty="0" smtClean="0">
                <a:solidFill>
                  <a:srgbClr val="535353"/>
                </a:solidFill>
                <a:latin typeface="Arial" pitchFamily="34" charset="0"/>
                <a:cs typeface="Arial" pitchFamily="34" charset="0"/>
              </a:rPr>
              <a:t>One of the prime factors that affect your hosting decision is the pricing. Web hosts may charge you according to the resources your website utilizes or the plan you sign up for, on a periodic basis. Spend some time to research and compare hosting  plans offered by different web hosts, and pick the one that  suits your hosting budget. </a:t>
            </a:r>
          </a:p>
        </p:txBody>
      </p:sp>
      <p:sp>
        <p:nvSpPr>
          <p:cNvPr id="10" name="TextBox 9"/>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22</a:t>
            </a:r>
            <a:endParaRPr lang="en-US" sz="1000" dirty="0">
              <a:solidFill>
                <a:srgbClr val="131313"/>
              </a:solidFill>
            </a:endParaRPr>
          </a:p>
        </p:txBody>
      </p:sp>
      <p:pic>
        <p:nvPicPr>
          <p:cNvPr id="9" name="Picture 8" descr="4.png"/>
          <p:cNvPicPr>
            <a:picLocks noChangeAspect="1"/>
          </p:cNvPicPr>
          <p:nvPr/>
        </p:nvPicPr>
        <p:blipFill>
          <a:blip r:embed="rId2" cstate="print"/>
          <a:stretch>
            <a:fillRect/>
          </a:stretch>
        </p:blipFill>
        <p:spPr>
          <a:xfrm>
            <a:off x="5638800" y="1276350"/>
            <a:ext cx="2733773" cy="2851991"/>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072615" y="3003967"/>
            <a:ext cx="7236276" cy="482183"/>
          </a:xfrm>
          <a:prstGeom prst="rect">
            <a:avLst/>
          </a:prstGeom>
          <a:noFill/>
        </p:spPr>
        <p:txBody>
          <a:bodyPr wrap="none" rtlCol="0">
            <a:spAutoFit/>
          </a:bodyPr>
          <a:lstStyle/>
          <a:p>
            <a:pPr algn="ctr">
              <a:spcBef>
                <a:spcPts val="400"/>
              </a:spcBef>
            </a:pPr>
            <a:r>
              <a:rPr lang="en-US" sz="1100" dirty="0" smtClean="0">
                <a:solidFill>
                  <a:srgbClr val="535353"/>
                </a:solidFill>
                <a:latin typeface="Arial" pitchFamily="34" charset="0"/>
                <a:cs typeface="Arial" pitchFamily="34" charset="0"/>
              </a:rPr>
              <a:t>Even though the offer of unlimited resources might seem alluring, your website isn’t going to need any more than </a:t>
            </a:r>
          </a:p>
          <a:p>
            <a:pPr algn="ctr">
              <a:spcBef>
                <a:spcPts val="400"/>
              </a:spcBef>
            </a:pPr>
            <a:r>
              <a:rPr lang="en-US" sz="1100" dirty="0" smtClean="0">
                <a:solidFill>
                  <a:srgbClr val="535353"/>
                </a:solidFill>
                <a:latin typeface="Arial" pitchFamily="34" charset="0"/>
                <a:cs typeface="Arial" pitchFamily="34" charset="0"/>
              </a:rPr>
              <a:t>1GB disk space to run efficiently; unless you are planning to make it the next YouTube!</a:t>
            </a:r>
          </a:p>
        </p:txBody>
      </p:sp>
      <p:sp>
        <p:nvSpPr>
          <p:cNvPr id="9" name="TextBox 8"/>
          <p:cNvSpPr txBox="1"/>
          <p:nvPr/>
        </p:nvSpPr>
        <p:spPr>
          <a:xfrm>
            <a:off x="343253" y="666750"/>
            <a:ext cx="1415772" cy="369332"/>
          </a:xfrm>
          <a:prstGeom prst="rect">
            <a:avLst/>
          </a:prstGeom>
          <a:noFill/>
        </p:spPr>
        <p:txBody>
          <a:bodyPr wrap="none" rtlCol="0">
            <a:spAutoFit/>
          </a:bodyPr>
          <a:lstStyle/>
          <a:p>
            <a:r>
              <a:rPr lang="en-US" dirty="0" smtClean="0">
                <a:latin typeface="Arial" pitchFamily="34" charset="0"/>
                <a:cs typeface="Arial" pitchFamily="34" charset="0"/>
              </a:rPr>
              <a:t>And lastly…</a:t>
            </a:r>
            <a:endParaRPr lang="en-US" dirty="0">
              <a:latin typeface="Arial" pitchFamily="34" charset="0"/>
              <a:cs typeface="Arial" pitchFamily="34" charset="0"/>
            </a:endParaRPr>
          </a:p>
        </p:txBody>
      </p:sp>
      <p:pic>
        <p:nvPicPr>
          <p:cNvPr id="10" name="Picture 9" descr="20.png"/>
          <p:cNvPicPr>
            <a:picLocks noChangeAspect="1"/>
          </p:cNvPicPr>
          <p:nvPr/>
        </p:nvPicPr>
        <p:blipFill>
          <a:blip r:embed="rId2" cstate="print"/>
          <a:stretch>
            <a:fillRect/>
          </a:stretch>
        </p:blipFill>
        <p:spPr>
          <a:xfrm>
            <a:off x="3276600" y="2476440"/>
            <a:ext cx="2409825" cy="383730"/>
          </a:xfrm>
          <a:prstGeom prst="rect">
            <a:avLst/>
          </a:prstGeom>
        </p:spPr>
      </p:pic>
      <p:sp>
        <p:nvSpPr>
          <p:cNvPr id="11" name="TextBox 10"/>
          <p:cNvSpPr txBox="1"/>
          <p:nvPr/>
        </p:nvSpPr>
        <p:spPr>
          <a:xfrm>
            <a:off x="3319232" y="2460112"/>
            <a:ext cx="2335896" cy="400110"/>
          </a:xfrm>
          <a:prstGeom prst="rect">
            <a:avLst/>
          </a:prstGeom>
          <a:noFill/>
        </p:spPr>
        <p:txBody>
          <a:bodyPr wrap="none" rtlCol="0">
            <a:spAutoFit/>
          </a:bodyPr>
          <a:lstStyle/>
          <a:p>
            <a:pPr algn="ctr"/>
            <a:r>
              <a:rPr lang="en-US" sz="2000" dirty="0" smtClean="0">
                <a:latin typeface="Arial" pitchFamily="34" charset="0"/>
                <a:cs typeface="Arial" pitchFamily="34" charset="0"/>
              </a:rPr>
              <a:t>Oversold Services.</a:t>
            </a:r>
            <a:endParaRPr lang="en-US" sz="2000" dirty="0">
              <a:latin typeface="Arial" pitchFamily="34" charset="0"/>
              <a:cs typeface="Arial" pitchFamily="34" charset="0"/>
            </a:endParaRPr>
          </a:p>
        </p:txBody>
      </p:sp>
      <p:sp>
        <p:nvSpPr>
          <p:cNvPr id="12" name="TextBox 11"/>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23</a:t>
            </a:r>
            <a:endParaRPr lang="en-US" sz="1000" dirty="0">
              <a:solidFill>
                <a:srgbClr val="131313"/>
              </a:solidFill>
            </a:endParaRPr>
          </a:p>
        </p:txBody>
      </p:sp>
      <p:sp>
        <p:nvSpPr>
          <p:cNvPr id="13" name="TextBox 12"/>
          <p:cNvSpPr txBox="1"/>
          <p:nvPr/>
        </p:nvSpPr>
        <p:spPr>
          <a:xfrm>
            <a:off x="2362200" y="1581150"/>
            <a:ext cx="4267200" cy="923330"/>
          </a:xfrm>
          <a:prstGeom prst="rect">
            <a:avLst/>
          </a:prstGeom>
          <a:noFill/>
        </p:spPr>
        <p:txBody>
          <a:bodyPr wrap="square" rtlCol="0">
            <a:spAutoFit/>
          </a:bodyPr>
          <a:lstStyle/>
          <a:p>
            <a:r>
              <a:rPr lang="en-US" sz="5400" b="1" dirty="0" smtClean="0">
                <a:solidFill>
                  <a:srgbClr val="F65F5F"/>
                </a:solidFill>
                <a:latin typeface="Georgia" pitchFamily="18" charset="0"/>
                <a:ea typeface="Roboto Bk" pitchFamily="2" charset="0"/>
              </a:rPr>
              <a:t>DON’T</a:t>
            </a:r>
            <a:r>
              <a:rPr lang="en-US" sz="5400" b="1" dirty="0" smtClean="0">
                <a:solidFill>
                  <a:srgbClr val="4DA9DB"/>
                </a:solidFill>
                <a:latin typeface="Georgia" pitchFamily="18" charset="0"/>
                <a:ea typeface="Roboto Bk" pitchFamily="2" charset="0"/>
              </a:rPr>
              <a:t> </a:t>
            </a:r>
            <a:r>
              <a:rPr lang="en-US" sz="5400" b="1" dirty="0" smtClean="0">
                <a:solidFill>
                  <a:srgbClr val="EAC14D"/>
                </a:solidFill>
                <a:latin typeface="Georgia" pitchFamily="18" charset="0"/>
                <a:ea typeface="Roboto Bk" pitchFamily="2" charset="0"/>
              </a:rPr>
              <a:t>GET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21.png"/>
          <p:cNvPicPr>
            <a:picLocks noChangeAspect="1"/>
          </p:cNvPicPr>
          <p:nvPr/>
        </p:nvPicPr>
        <p:blipFill>
          <a:blip r:embed="rId2" cstate="print"/>
          <a:stretch>
            <a:fillRect/>
          </a:stretch>
        </p:blipFill>
        <p:spPr>
          <a:xfrm>
            <a:off x="1090612" y="2284542"/>
            <a:ext cx="6986588" cy="1049208"/>
          </a:xfrm>
          <a:prstGeom prst="rect">
            <a:avLst/>
          </a:prstGeom>
        </p:spPr>
      </p:pic>
      <p:sp>
        <p:nvSpPr>
          <p:cNvPr id="11" name="TextBox 10"/>
          <p:cNvSpPr txBox="1"/>
          <p:nvPr/>
        </p:nvSpPr>
        <p:spPr>
          <a:xfrm>
            <a:off x="2514600" y="1513642"/>
            <a:ext cx="4007314" cy="677108"/>
          </a:xfrm>
          <a:prstGeom prst="rect">
            <a:avLst/>
          </a:prstGeom>
          <a:noFill/>
        </p:spPr>
        <p:txBody>
          <a:bodyPr wrap="none" rtlCol="0">
            <a:spAutoFit/>
          </a:bodyPr>
          <a:lstStyle/>
          <a:p>
            <a:pPr algn="ctr"/>
            <a:r>
              <a:rPr lang="en-US" sz="1500" dirty="0" smtClean="0">
                <a:solidFill>
                  <a:srgbClr val="585858"/>
                </a:solidFill>
                <a:latin typeface="Arial" pitchFamily="34" charset="0"/>
                <a:cs typeface="Arial" pitchFamily="34" charset="0"/>
              </a:rPr>
              <a:t>Don’t want to compromise on</a:t>
            </a:r>
          </a:p>
          <a:p>
            <a:pPr algn="ctr"/>
            <a:r>
              <a:rPr lang="en-US" sz="2300" dirty="0" smtClean="0">
                <a:solidFill>
                  <a:srgbClr val="4D4D4D"/>
                </a:solidFill>
                <a:latin typeface="Arial" pitchFamily="34" charset="0"/>
                <a:cs typeface="Arial" pitchFamily="34" charset="0"/>
              </a:rPr>
              <a:t>your website’s requirements?</a:t>
            </a:r>
            <a:endParaRPr lang="en-US" sz="2300" dirty="0">
              <a:solidFill>
                <a:srgbClr val="4D4D4D"/>
              </a:solidFill>
              <a:latin typeface="Arial" pitchFamily="34" charset="0"/>
              <a:cs typeface="Arial" pitchFamily="34" charset="0"/>
            </a:endParaRPr>
          </a:p>
        </p:txBody>
      </p:sp>
      <p:sp>
        <p:nvSpPr>
          <p:cNvPr id="12" name="TextBox 11"/>
          <p:cNvSpPr txBox="1"/>
          <p:nvPr/>
        </p:nvSpPr>
        <p:spPr>
          <a:xfrm>
            <a:off x="2741523" y="2397654"/>
            <a:ext cx="5615985" cy="892552"/>
          </a:xfrm>
          <a:prstGeom prst="rect">
            <a:avLst/>
          </a:prstGeom>
          <a:noFill/>
        </p:spPr>
        <p:txBody>
          <a:bodyPr wrap="square" rtlCol="0">
            <a:spAutoFit/>
          </a:bodyPr>
          <a:lstStyle/>
          <a:p>
            <a:r>
              <a:rPr lang="en-US" sz="5200" dirty="0" smtClean="0">
                <a:solidFill>
                  <a:srgbClr val="148BD4"/>
                </a:solidFill>
                <a:latin typeface="Georgia" pitchFamily="18" charset="0"/>
                <a:ea typeface="Roboto Bk" pitchFamily="2" charset="0"/>
              </a:rPr>
              <a:t>IX Web Hosting!</a:t>
            </a:r>
            <a:endParaRPr lang="en-US" sz="5200" dirty="0">
              <a:solidFill>
                <a:srgbClr val="148BD4"/>
              </a:solidFill>
              <a:latin typeface="Georgia" pitchFamily="18" charset="0"/>
              <a:ea typeface="Roboto Bk" pitchFamily="2" charset="0"/>
            </a:endParaRPr>
          </a:p>
        </p:txBody>
      </p:sp>
      <p:sp>
        <p:nvSpPr>
          <p:cNvPr id="13" name="TextBox 12"/>
          <p:cNvSpPr txBox="1"/>
          <p:nvPr/>
        </p:nvSpPr>
        <p:spPr>
          <a:xfrm>
            <a:off x="1777871" y="2675007"/>
            <a:ext cx="920445" cy="353943"/>
          </a:xfrm>
          <a:prstGeom prst="rect">
            <a:avLst/>
          </a:prstGeom>
          <a:noFill/>
        </p:spPr>
        <p:txBody>
          <a:bodyPr wrap="none" rtlCol="0">
            <a:spAutoFit/>
          </a:bodyPr>
          <a:lstStyle/>
          <a:p>
            <a:r>
              <a:rPr lang="en-US" sz="1700" dirty="0" smtClean="0">
                <a:solidFill>
                  <a:schemeClr val="bg1"/>
                </a:solidFill>
                <a:latin typeface="Roboto" pitchFamily="2" charset="0"/>
                <a:ea typeface="Roboto" pitchFamily="2" charset="0"/>
              </a:rPr>
              <a:t>Choose</a:t>
            </a:r>
            <a:endParaRPr lang="en-US" sz="1700" dirty="0">
              <a:solidFill>
                <a:schemeClr val="bg1"/>
              </a:solidFill>
              <a:latin typeface="Roboto" pitchFamily="2" charset="0"/>
              <a:ea typeface="Roboto" pitchFamily="2" charset="0"/>
            </a:endParaRPr>
          </a:p>
        </p:txBody>
      </p:sp>
      <p:sp>
        <p:nvSpPr>
          <p:cNvPr id="14" name="TextBox 13"/>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24</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22.png"/>
          <p:cNvPicPr>
            <a:picLocks noChangeAspect="1"/>
          </p:cNvPicPr>
          <p:nvPr/>
        </p:nvPicPr>
        <p:blipFill>
          <a:blip r:embed="rId2" cstate="print"/>
          <a:stretch>
            <a:fillRect/>
          </a:stretch>
        </p:blipFill>
        <p:spPr>
          <a:xfrm>
            <a:off x="1090612" y="2190750"/>
            <a:ext cx="6834188" cy="1265001"/>
          </a:xfrm>
          <a:prstGeom prst="rect">
            <a:avLst/>
          </a:prstGeom>
        </p:spPr>
      </p:pic>
      <p:sp>
        <p:nvSpPr>
          <p:cNvPr id="11" name="TextBox 10"/>
          <p:cNvSpPr txBox="1"/>
          <p:nvPr/>
        </p:nvSpPr>
        <p:spPr>
          <a:xfrm>
            <a:off x="1307450" y="2283278"/>
            <a:ext cx="6184642" cy="979564"/>
          </a:xfrm>
          <a:prstGeom prst="rect">
            <a:avLst/>
          </a:prstGeom>
          <a:noFill/>
        </p:spPr>
        <p:txBody>
          <a:bodyPr wrap="none" rtlCol="0">
            <a:spAutoFit/>
          </a:bodyPr>
          <a:lstStyle/>
          <a:p>
            <a:pPr algn="ctr">
              <a:lnSpc>
                <a:spcPts val="2400"/>
              </a:lnSpc>
            </a:pPr>
            <a:r>
              <a:rPr lang="en-US" sz="1400" dirty="0" smtClean="0">
                <a:solidFill>
                  <a:srgbClr val="E24747"/>
                </a:solidFill>
                <a:latin typeface="Arial" pitchFamily="34" charset="0"/>
                <a:ea typeface="Roboto Cn" pitchFamily="2" charset="0"/>
                <a:cs typeface="Arial" pitchFamily="34" charset="0"/>
              </a:rPr>
              <a:t>+</a:t>
            </a:r>
            <a:r>
              <a:rPr lang="en-US" sz="1400" dirty="0" smtClean="0">
                <a:solidFill>
                  <a:srgbClr val="585858"/>
                </a:solidFill>
                <a:latin typeface="Arial" pitchFamily="34" charset="0"/>
                <a:ea typeface="Roboto Cn" pitchFamily="2" charset="0"/>
                <a:cs typeface="Arial" pitchFamily="34" charset="0"/>
              </a:rPr>
              <a:t>   </a:t>
            </a:r>
            <a:r>
              <a:rPr lang="en-US" sz="1400" dirty="0" smtClean="0">
                <a:solidFill>
                  <a:srgbClr val="4E4E4E"/>
                </a:solidFill>
                <a:latin typeface="Arial" pitchFamily="34" charset="0"/>
                <a:ea typeface="Roboto Cn" pitchFamily="2" charset="0"/>
                <a:cs typeface="Arial" pitchFamily="34" charset="0"/>
              </a:rPr>
              <a:t>Cutting edge technology at </a:t>
            </a:r>
            <a:r>
              <a:rPr lang="en-US" sz="1400" dirty="0" smtClean="0">
                <a:solidFill>
                  <a:srgbClr val="E24747"/>
                </a:solidFill>
                <a:latin typeface="Arial" pitchFamily="34" charset="0"/>
                <a:ea typeface="Roboto Cn" pitchFamily="2" charset="0"/>
                <a:cs typeface="Arial" pitchFamily="34" charset="0"/>
              </a:rPr>
              <a:t>affordable prices. </a:t>
            </a:r>
          </a:p>
          <a:p>
            <a:pPr algn="ctr">
              <a:lnSpc>
                <a:spcPts val="2400"/>
              </a:lnSpc>
            </a:pPr>
            <a:r>
              <a:rPr lang="en-US" sz="1400" dirty="0" smtClean="0">
                <a:solidFill>
                  <a:srgbClr val="6D8833"/>
                </a:solidFill>
                <a:latin typeface="Arial" pitchFamily="34" charset="0"/>
                <a:ea typeface="Roboto Cn" pitchFamily="2" charset="0"/>
                <a:cs typeface="Arial" pitchFamily="34" charset="0"/>
              </a:rPr>
              <a:t>+</a:t>
            </a:r>
            <a:r>
              <a:rPr lang="en-US" sz="1400" dirty="0" smtClean="0">
                <a:solidFill>
                  <a:srgbClr val="585858"/>
                </a:solidFill>
                <a:latin typeface="Arial" pitchFamily="34" charset="0"/>
                <a:ea typeface="Roboto Cn" pitchFamily="2" charset="0"/>
                <a:cs typeface="Arial" pitchFamily="34" charset="0"/>
              </a:rPr>
              <a:t>   </a:t>
            </a:r>
            <a:r>
              <a:rPr lang="en-US" sz="1400" dirty="0" smtClean="0">
                <a:solidFill>
                  <a:srgbClr val="6D8833"/>
                </a:solidFill>
                <a:latin typeface="Arial" pitchFamily="34" charset="0"/>
                <a:ea typeface="Roboto Cn" pitchFamily="2" charset="0"/>
                <a:cs typeface="Arial" pitchFamily="34" charset="0"/>
              </a:rPr>
              <a:t>Ability to scale </a:t>
            </a:r>
            <a:r>
              <a:rPr lang="en-US" sz="1400" dirty="0" smtClean="0">
                <a:solidFill>
                  <a:srgbClr val="4E4E4E"/>
                </a:solidFill>
                <a:latin typeface="Arial" pitchFamily="34" charset="0"/>
                <a:ea typeface="Roboto Cn" pitchFamily="2" charset="0"/>
                <a:cs typeface="Arial" pitchFamily="34" charset="0"/>
              </a:rPr>
              <a:t>hosting plans as per requirement.</a:t>
            </a:r>
          </a:p>
          <a:p>
            <a:pPr algn="ctr">
              <a:lnSpc>
                <a:spcPts val="2400"/>
              </a:lnSpc>
            </a:pPr>
            <a:r>
              <a:rPr lang="en-US" sz="1400" dirty="0" smtClean="0">
                <a:solidFill>
                  <a:srgbClr val="3D9BA1"/>
                </a:solidFill>
                <a:latin typeface="Arial" pitchFamily="34" charset="0"/>
                <a:ea typeface="Roboto Cn" pitchFamily="2" charset="0"/>
                <a:cs typeface="Arial" pitchFamily="34" charset="0"/>
              </a:rPr>
              <a:t>+</a:t>
            </a:r>
            <a:r>
              <a:rPr lang="en-US" sz="1400" dirty="0" smtClean="0">
                <a:solidFill>
                  <a:srgbClr val="585858"/>
                </a:solidFill>
                <a:latin typeface="Arial" pitchFamily="34" charset="0"/>
                <a:ea typeface="Roboto Cn" pitchFamily="2" charset="0"/>
                <a:cs typeface="Arial" pitchFamily="34" charset="0"/>
              </a:rPr>
              <a:t>   </a:t>
            </a:r>
            <a:r>
              <a:rPr lang="en-US" sz="1400" dirty="0" smtClean="0">
                <a:solidFill>
                  <a:srgbClr val="3D9BA1"/>
                </a:solidFill>
                <a:latin typeface="Arial" pitchFamily="34" charset="0"/>
                <a:ea typeface="Roboto Cn" pitchFamily="2" charset="0"/>
                <a:cs typeface="Arial" pitchFamily="34" charset="0"/>
              </a:rPr>
              <a:t>24/7 technical support </a:t>
            </a:r>
            <a:r>
              <a:rPr lang="en-US" sz="1400" dirty="0" smtClean="0">
                <a:solidFill>
                  <a:srgbClr val="4E4E4E"/>
                </a:solidFill>
                <a:latin typeface="Arial" pitchFamily="34" charset="0"/>
                <a:ea typeface="Roboto Cn" pitchFamily="2" charset="0"/>
                <a:cs typeface="Arial" pitchFamily="34" charset="0"/>
              </a:rPr>
              <a:t>to ensure your website runs efficiently at all times.</a:t>
            </a:r>
            <a:endParaRPr lang="en-US" sz="1400" dirty="0">
              <a:solidFill>
                <a:srgbClr val="4E4E4E"/>
              </a:solidFill>
              <a:latin typeface="Arial" pitchFamily="34" charset="0"/>
              <a:ea typeface="Roboto Cn" pitchFamily="2" charset="0"/>
              <a:cs typeface="Arial" pitchFamily="34" charset="0"/>
            </a:endParaRPr>
          </a:p>
        </p:txBody>
      </p:sp>
      <p:sp>
        <p:nvSpPr>
          <p:cNvPr id="12" name="TextBox 11"/>
          <p:cNvSpPr txBox="1"/>
          <p:nvPr/>
        </p:nvSpPr>
        <p:spPr>
          <a:xfrm>
            <a:off x="2743200" y="1298198"/>
            <a:ext cx="4192173" cy="892552"/>
          </a:xfrm>
          <a:prstGeom prst="rect">
            <a:avLst/>
          </a:prstGeom>
          <a:noFill/>
        </p:spPr>
        <p:txBody>
          <a:bodyPr wrap="none" rtlCol="0">
            <a:spAutoFit/>
          </a:bodyPr>
          <a:lstStyle/>
          <a:p>
            <a:r>
              <a:rPr lang="en-US" sz="5200" dirty="0" smtClean="0">
                <a:solidFill>
                  <a:srgbClr val="148BD4"/>
                </a:solidFill>
                <a:latin typeface="Georgia" pitchFamily="18" charset="0"/>
                <a:ea typeface="Roboto Bk" pitchFamily="2" charset="0"/>
              </a:rPr>
              <a:t>HERE WHY..</a:t>
            </a:r>
          </a:p>
        </p:txBody>
      </p:sp>
      <p:sp>
        <p:nvSpPr>
          <p:cNvPr id="9" name="TextBox 8"/>
          <p:cNvSpPr txBox="1"/>
          <p:nvPr/>
        </p:nvSpPr>
        <p:spPr>
          <a:xfrm>
            <a:off x="8588810" y="4705350"/>
            <a:ext cx="316112" cy="246221"/>
          </a:xfrm>
          <a:prstGeom prst="rect">
            <a:avLst/>
          </a:prstGeom>
          <a:noFill/>
        </p:spPr>
        <p:txBody>
          <a:bodyPr wrap="none" rtlCol="0">
            <a:spAutoFit/>
          </a:bodyPr>
          <a:lstStyle/>
          <a:p>
            <a:r>
              <a:rPr lang="en-US" sz="1000" dirty="0" smtClean="0">
                <a:solidFill>
                  <a:srgbClr val="131313"/>
                </a:solidFill>
              </a:rPr>
              <a:t>25</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94447"/>
            <a:ext cx="3733800" cy="1143903"/>
          </a:xfrm>
          <a:prstGeom prst="rect">
            <a:avLst/>
          </a:prstGeom>
          <a:noFill/>
        </p:spPr>
        <p:txBody>
          <a:bodyPr wrap="square" rtlCol="0">
            <a:spAutoFit/>
          </a:bodyPr>
          <a:lstStyle/>
          <a:p>
            <a:pPr>
              <a:lnSpc>
                <a:spcPts val="2000"/>
              </a:lnSpc>
              <a:spcBef>
                <a:spcPts val="100"/>
              </a:spcBef>
            </a:pPr>
            <a:r>
              <a:rPr lang="en-US" sz="2000" b="1" dirty="0" smtClean="0">
                <a:solidFill>
                  <a:srgbClr val="58BAF6"/>
                </a:solidFill>
                <a:latin typeface="Georgia" pitchFamily="18" charset="0"/>
                <a:ea typeface="Roboto Bk" pitchFamily="2" charset="0"/>
              </a:rPr>
              <a:t>WEBSITES</a:t>
            </a:r>
          </a:p>
          <a:p>
            <a:pPr>
              <a:lnSpc>
                <a:spcPts val="2000"/>
              </a:lnSpc>
              <a:spcBef>
                <a:spcPts val="100"/>
              </a:spcBef>
            </a:pPr>
            <a:r>
              <a:rPr lang="en-US" sz="1200" dirty="0" smtClean="0">
                <a:latin typeface="Arial" pitchFamily="34" charset="0"/>
                <a:ea typeface="Roboto" pitchFamily="2" charset="0"/>
                <a:cs typeface="Arial" pitchFamily="34" charset="0"/>
              </a:rPr>
              <a:t>THE FACE OF YOUR BUSINESS</a:t>
            </a:r>
          </a:p>
          <a:p>
            <a:pPr>
              <a:lnSpc>
                <a:spcPts val="4000"/>
              </a:lnSpc>
              <a:spcBef>
                <a:spcPts val="100"/>
              </a:spcBef>
            </a:pPr>
            <a:endParaRPr lang="en-US" sz="2000" b="1" dirty="0" smtClean="0">
              <a:solidFill>
                <a:srgbClr val="4DA9DB"/>
              </a:solidFill>
              <a:latin typeface="Roboto" pitchFamily="2" charset="0"/>
              <a:ea typeface="Roboto" pitchFamily="2" charset="0"/>
            </a:endParaRPr>
          </a:p>
        </p:txBody>
      </p:sp>
      <p:sp>
        <p:nvSpPr>
          <p:cNvPr id="4" name="TextBox 3"/>
          <p:cNvSpPr txBox="1"/>
          <p:nvPr/>
        </p:nvSpPr>
        <p:spPr>
          <a:xfrm>
            <a:off x="381000" y="1503143"/>
            <a:ext cx="8458200" cy="246221"/>
          </a:xfrm>
          <a:prstGeom prst="rect">
            <a:avLst/>
          </a:prstGeom>
          <a:noFill/>
        </p:spPr>
        <p:txBody>
          <a:bodyPr wrap="square" rtlCol="0">
            <a:spAutoFit/>
          </a:bodyPr>
          <a:lstStyle/>
          <a:p>
            <a:r>
              <a:rPr lang="en-US" sz="1000" dirty="0" smtClean="0">
                <a:solidFill>
                  <a:srgbClr val="434343"/>
                </a:solidFill>
                <a:latin typeface="Arial" pitchFamily="34" charset="0"/>
                <a:cs typeface="Arial" pitchFamily="34" charset="0"/>
              </a:rPr>
              <a:t>Small scale or large scale, the only way to establish a prominent online presence in the digital world and up your sales, is to have a website.</a:t>
            </a:r>
            <a:endParaRPr lang="en-US" sz="1000" dirty="0">
              <a:solidFill>
                <a:srgbClr val="434343"/>
              </a:solidFill>
              <a:latin typeface="Arial" pitchFamily="34" charset="0"/>
              <a:cs typeface="Arial" pitchFamily="34" charset="0"/>
            </a:endParaRPr>
          </a:p>
        </p:txBody>
      </p:sp>
      <p:sp>
        <p:nvSpPr>
          <p:cNvPr id="5" name="TextBox 4"/>
          <p:cNvSpPr txBox="1"/>
          <p:nvPr/>
        </p:nvSpPr>
        <p:spPr>
          <a:xfrm>
            <a:off x="381000" y="2170309"/>
            <a:ext cx="5486400" cy="605294"/>
          </a:xfrm>
          <a:prstGeom prst="rect">
            <a:avLst/>
          </a:prstGeom>
          <a:noFill/>
        </p:spPr>
        <p:txBody>
          <a:bodyPr wrap="square" rtlCol="0">
            <a:spAutoFit/>
          </a:bodyPr>
          <a:lstStyle/>
          <a:p>
            <a:pPr>
              <a:lnSpc>
                <a:spcPts val="2000"/>
              </a:lnSpc>
            </a:pPr>
            <a:r>
              <a:rPr lang="en-US" sz="2000" b="1" dirty="0" smtClean="0">
                <a:solidFill>
                  <a:srgbClr val="58BAF7"/>
                </a:solidFill>
                <a:latin typeface="Georgia" pitchFamily="18" charset="0"/>
                <a:ea typeface="Roboto Bk" pitchFamily="2" charset="0"/>
              </a:rPr>
              <a:t>NOT HAVING A WEBSITE IS EQUAL TO</a:t>
            </a:r>
          </a:p>
          <a:p>
            <a:pPr>
              <a:lnSpc>
                <a:spcPts val="2000"/>
              </a:lnSpc>
            </a:pPr>
            <a:r>
              <a:rPr lang="en-US" sz="1200" dirty="0" smtClean="0">
                <a:latin typeface="Arial" pitchFamily="34" charset="0"/>
                <a:ea typeface="Roboto" pitchFamily="2" charset="0"/>
                <a:cs typeface="Arial" pitchFamily="34" charset="0"/>
              </a:rPr>
              <a:t>BECOMING EXTINCT IN THE ONLINE WORLD! </a:t>
            </a:r>
            <a:endParaRPr lang="en-US" sz="1200" b="1" dirty="0" smtClean="0">
              <a:solidFill>
                <a:srgbClr val="4DA9DB"/>
              </a:solidFill>
              <a:latin typeface="Arial" pitchFamily="34" charset="0"/>
              <a:ea typeface="Roboto" pitchFamily="2" charset="0"/>
              <a:cs typeface="Arial" pitchFamily="34" charset="0"/>
            </a:endParaRPr>
          </a:p>
        </p:txBody>
      </p:sp>
      <p:pic>
        <p:nvPicPr>
          <p:cNvPr id="6" name="Picture 5" descr="yellow_patch.png"/>
          <p:cNvPicPr>
            <a:picLocks noChangeAspect="1"/>
          </p:cNvPicPr>
          <p:nvPr/>
        </p:nvPicPr>
        <p:blipFill>
          <a:blip r:embed="rId2" cstate="print"/>
          <a:stretch>
            <a:fillRect/>
          </a:stretch>
        </p:blipFill>
        <p:spPr>
          <a:xfrm>
            <a:off x="533400" y="2907564"/>
            <a:ext cx="3886200" cy="1240732"/>
          </a:xfrm>
          <a:prstGeom prst="rect">
            <a:avLst/>
          </a:prstGeom>
        </p:spPr>
      </p:pic>
      <p:sp>
        <p:nvSpPr>
          <p:cNvPr id="7" name="TextBox 6"/>
          <p:cNvSpPr txBox="1"/>
          <p:nvPr/>
        </p:nvSpPr>
        <p:spPr>
          <a:xfrm>
            <a:off x="609600" y="2929096"/>
            <a:ext cx="3352800" cy="1083695"/>
          </a:xfrm>
          <a:prstGeom prst="rect">
            <a:avLst/>
          </a:prstGeom>
          <a:noFill/>
        </p:spPr>
        <p:txBody>
          <a:bodyPr wrap="square" rtlCol="0">
            <a:spAutoFit/>
          </a:bodyPr>
          <a:lstStyle/>
          <a:p>
            <a:pPr>
              <a:lnSpc>
                <a:spcPts val="2000"/>
              </a:lnSpc>
            </a:pPr>
            <a:r>
              <a:rPr lang="en-US" sz="1100" dirty="0" smtClean="0">
                <a:solidFill>
                  <a:srgbClr val="434343"/>
                </a:solidFill>
                <a:latin typeface="Arial" pitchFamily="34" charset="0"/>
                <a:cs typeface="Arial" pitchFamily="34" charset="0"/>
              </a:rPr>
              <a:t>Here are a few benefits of having a website: </a:t>
            </a:r>
          </a:p>
          <a:p>
            <a:pPr>
              <a:lnSpc>
                <a:spcPct val="150000"/>
              </a:lnSpc>
            </a:pPr>
            <a:r>
              <a:rPr lang="en-US" sz="1100" b="1" dirty="0" smtClean="0">
                <a:solidFill>
                  <a:srgbClr val="E4A241"/>
                </a:solidFill>
                <a:latin typeface="Arial" pitchFamily="34" charset="0"/>
                <a:cs typeface="Arial" pitchFamily="34" charset="0"/>
              </a:rPr>
              <a:t>+</a:t>
            </a:r>
            <a:r>
              <a:rPr lang="en-US" sz="1100" dirty="0" smtClean="0">
                <a:latin typeface="Arial" pitchFamily="34" charset="0"/>
                <a:cs typeface="Arial" pitchFamily="34" charset="0"/>
              </a:rPr>
              <a:t>   </a:t>
            </a:r>
            <a:r>
              <a:rPr lang="en-US" sz="1100" dirty="0" smtClean="0">
                <a:solidFill>
                  <a:srgbClr val="434343"/>
                </a:solidFill>
                <a:latin typeface="Arial" pitchFamily="34" charset="0"/>
                <a:cs typeface="Arial" pitchFamily="34" charset="0"/>
              </a:rPr>
              <a:t>Establishing Business Identity. </a:t>
            </a:r>
          </a:p>
          <a:p>
            <a:pPr>
              <a:lnSpc>
                <a:spcPts val="2000"/>
              </a:lnSpc>
            </a:pPr>
            <a:r>
              <a:rPr lang="en-US" sz="1100" b="1" dirty="0" smtClean="0">
                <a:solidFill>
                  <a:srgbClr val="D73B3F"/>
                </a:solidFill>
                <a:latin typeface="Arial" pitchFamily="34" charset="0"/>
                <a:cs typeface="Arial" pitchFamily="34" charset="0"/>
              </a:rPr>
              <a:t>+</a:t>
            </a:r>
            <a:r>
              <a:rPr lang="en-US" sz="1100" dirty="0" smtClean="0">
                <a:latin typeface="Arial" pitchFamily="34" charset="0"/>
                <a:cs typeface="Arial" pitchFamily="34" charset="0"/>
              </a:rPr>
              <a:t>   </a:t>
            </a:r>
            <a:r>
              <a:rPr lang="en-US" sz="1100" dirty="0" smtClean="0">
                <a:solidFill>
                  <a:srgbClr val="434343"/>
                </a:solidFill>
                <a:latin typeface="Arial" pitchFamily="34" charset="0"/>
                <a:cs typeface="Arial" pitchFamily="34" charset="0"/>
              </a:rPr>
              <a:t>Wider Business Reach. </a:t>
            </a:r>
          </a:p>
          <a:p>
            <a:pPr>
              <a:lnSpc>
                <a:spcPts val="2000"/>
              </a:lnSpc>
            </a:pPr>
            <a:r>
              <a:rPr lang="en-US" sz="1100" b="1" dirty="0" smtClean="0">
                <a:solidFill>
                  <a:srgbClr val="318FC3"/>
                </a:solidFill>
                <a:latin typeface="Arial" pitchFamily="34" charset="0"/>
                <a:cs typeface="Arial" pitchFamily="34" charset="0"/>
              </a:rPr>
              <a:t>+</a:t>
            </a:r>
            <a:r>
              <a:rPr lang="en-US" sz="1100" dirty="0" smtClean="0">
                <a:latin typeface="Arial" pitchFamily="34" charset="0"/>
                <a:cs typeface="Arial" pitchFamily="34" charset="0"/>
              </a:rPr>
              <a:t>   </a:t>
            </a:r>
            <a:r>
              <a:rPr lang="en-US" sz="1100" dirty="0" smtClean="0">
                <a:solidFill>
                  <a:srgbClr val="434343"/>
                </a:solidFill>
                <a:latin typeface="Arial" pitchFamily="34" charset="0"/>
                <a:cs typeface="Arial" pitchFamily="34" charset="0"/>
              </a:rPr>
              <a:t>Greater Lead Generation. </a:t>
            </a:r>
          </a:p>
        </p:txBody>
      </p:sp>
      <p:sp>
        <p:nvSpPr>
          <p:cNvPr id="9" name="TextBox 8"/>
          <p:cNvSpPr txBox="1"/>
          <p:nvPr/>
        </p:nvSpPr>
        <p:spPr>
          <a:xfrm>
            <a:off x="8588810" y="4705350"/>
            <a:ext cx="250390" cy="246221"/>
          </a:xfrm>
          <a:prstGeom prst="rect">
            <a:avLst/>
          </a:prstGeom>
          <a:noFill/>
        </p:spPr>
        <p:txBody>
          <a:bodyPr wrap="none" rtlCol="0">
            <a:spAutoFit/>
          </a:bodyPr>
          <a:lstStyle/>
          <a:p>
            <a:r>
              <a:rPr lang="en-US" sz="1000" dirty="0" smtClean="0">
                <a:solidFill>
                  <a:srgbClr val="131313"/>
                </a:solidFill>
              </a:rPr>
              <a:t>1</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581150"/>
            <a:ext cx="4343400" cy="2144177"/>
          </a:xfrm>
          <a:prstGeom prst="rect">
            <a:avLst/>
          </a:prstGeom>
          <a:noFill/>
        </p:spPr>
        <p:txBody>
          <a:bodyPr wrap="square" rtlCol="0" anchor="ctr">
            <a:spAutoFit/>
          </a:bodyPr>
          <a:lstStyle/>
          <a:p>
            <a:pPr>
              <a:lnSpc>
                <a:spcPts val="4000"/>
              </a:lnSpc>
            </a:pPr>
            <a:r>
              <a:rPr lang="en-US" sz="4000" b="1" dirty="0" smtClean="0">
                <a:solidFill>
                  <a:srgbClr val="4DA9DB"/>
                </a:solidFill>
                <a:latin typeface="Georgia" pitchFamily="18" charset="0"/>
                <a:ea typeface="Roboto Bk" pitchFamily="2" charset="0"/>
              </a:rPr>
              <a:t>CONSIDERING</a:t>
            </a:r>
          </a:p>
          <a:p>
            <a:pPr>
              <a:lnSpc>
                <a:spcPts val="3000"/>
              </a:lnSpc>
            </a:pPr>
            <a:r>
              <a:rPr lang="en-US" sz="2400" dirty="0" smtClean="0">
                <a:solidFill>
                  <a:srgbClr val="2F2F2F"/>
                </a:solidFill>
                <a:latin typeface="Roboto" pitchFamily="2" charset="0"/>
                <a:ea typeface="Roboto" pitchFamily="2" charset="0"/>
              </a:rPr>
              <a:t> </a:t>
            </a:r>
            <a:r>
              <a:rPr lang="en-US" sz="2400" dirty="0" smtClean="0">
                <a:solidFill>
                  <a:srgbClr val="2F2F2F"/>
                </a:solidFill>
                <a:latin typeface="Arial" pitchFamily="34" charset="0"/>
                <a:ea typeface="Roboto" pitchFamily="2" charset="0"/>
                <a:cs typeface="Arial" pitchFamily="34" charset="0"/>
              </a:rPr>
              <a:t>that there are far too many</a:t>
            </a:r>
          </a:p>
          <a:p>
            <a:pPr>
              <a:lnSpc>
                <a:spcPts val="3000"/>
              </a:lnSpc>
            </a:pPr>
            <a:r>
              <a:rPr lang="en-US" sz="2400" dirty="0" smtClean="0">
                <a:solidFill>
                  <a:srgbClr val="2F2F2F"/>
                </a:solidFill>
                <a:latin typeface="Arial" pitchFamily="34" charset="0"/>
                <a:ea typeface="Roboto" pitchFamily="2" charset="0"/>
                <a:cs typeface="Arial" pitchFamily="34" charset="0"/>
              </a:rPr>
              <a:t> platforms available to</a:t>
            </a:r>
          </a:p>
          <a:p>
            <a:pPr>
              <a:lnSpc>
                <a:spcPts val="3000"/>
              </a:lnSpc>
            </a:pPr>
            <a:r>
              <a:rPr lang="en-US" sz="2400" b="1" dirty="0" smtClean="0">
                <a:solidFill>
                  <a:srgbClr val="2F2F2F"/>
                </a:solidFill>
                <a:latin typeface="Arial" pitchFamily="34" charset="0"/>
                <a:ea typeface="Roboto" pitchFamily="2" charset="0"/>
                <a:cs typeface="Arial" pitchFamily="34" charset="0"/>
              </a:rPr>
              <a:t> help you create a website,</a:t>
            </a:r>
          </a:p>
          <a:p>
            <a:pPr>
              <a:lnSpc>
                <a:spcPts val="3000"/>
              </a:lnSpc>
            </a:pPr>
            <a:r>
              <a:rPr lang="en-US" sz="2200" dirty="0" smtClean="0">
                <a:solidFill>
                  <a:srgbClr val="318FC3"/>
                </a:solidFill>
                <a:latin typeface="Arial" pitchFamily="34" charset="0"/>
                <a:ea typeface="Roboto" pitchFamily="2" charset="0"/>
                <a:cs typeface="Arial" pitchFamily="34" charset="0"/>
              </a:rPr>
              <a:t> it isn’t really much of a task!</a:t>
            </a:r>
          </a:p>
        </p:txBody>
      </p:sp>
      <p:cxnSp>
        <p:nvCxnSpPr>
          <p:cNvPr id="7" name="Straight Connector 6"/>
          <p:cNvCxnSpPr/>
          <p:nvPr/>
        </p:nvCxnSpPr>
        <p:spPr>
          <a:xfrm rot="5400000">
            <a:off x="3352006"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pic>
        <p:nvPicPr>
          <p:cNvPr id="10" name="Picture 9" descr="graphic.png"/>
          <p:cNvPicPr>
            <a:picLocks noChangeAspect="1"/>
          </p:cNvPicPr>
          <p:nvPr/>
        </p:nvPicPr>
        <p:blipFill>
          <a:blip r:embed="rId2" cstate="print"/>
          <a:stretch>
            <a:fillRect/>
          </a:stretch>
        </p:blipFill>
        <p:spPr>
          <a:xfrm>
            <a:off x="5029200" y="1509713"/>
            <a:ext cx="3857624" cy="2357437"/>
          </a:xfrm>
          <a:prstGeom prst="rect">
            <a:avLst/>
          </a:prstGeom>
        </p:spPr>
      </p:pic>
      <p:sp>
        <p:nvSpPr>
          <p:cNvPr id="6" name="TextBox 5"/>
          <p:cNvSpPr txBox="1"/>
          <p:nvPr/>
        </p:nvSpPr>
        <p:spPr>
          <a:xfrm>
            <a:off x="8588810" y="4705350"/>
            <a:ext cx="250390" cy="246221"/>
          </a:xfrm>
          <a:prstGeom prst="rect">
            <a:avLst/>
          </a:prstGeom>
          <a:noFill/>
        </p:spPr>
        <p:txBody>
          <a:bodyPr wrap="none" rtlCol="0">
            <a:spAutoFit/>
          </a:bodyPr>
          <a:lstStyle/>
          <a:p>
            <a:r>
              <a:rPr lang="en-US" sz="1000" dirty="0" smtClean="0">
                <a:solidFill>
                  <a:srgbClr val="131313"/>
                </a:solidFill>
              </a:rPr>
              <a:t>2</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692022"/>
            <a:ext cx="4572000" cy="1741502"/>
          </a:xfrm>
          <a:prstGeom prst="rect">
            <a:avLst/>
          </a:prstGeom>
          <a:noFill/>
        </p:spPr>
        <p:txBody>
          <a:bodyPr wrap="square" rtlCol="0" anchor="ctr">
            <a:spAutoFit/>
          </a:bodyPr>
          <a:lstStyle/>
          <a:p>
            <a:pPr>
              <a:lnSpc>
                <a:spcPts val="4000"/>
              </a:lnSpc>
              <a:spcBef>
                <a:spcPts val="100"/>
              </a:spcBef>
            </a:pPr>
            <a:r>
              <a:rPr lang="en-US" sz="4000" b="1" dirty="0" smtClean="0">
                <a:solidFill>
                  <a:srgbClr val="4DA9DB"/>
                </a:solidFill>
                <a:latin typeface="Georgia" pitchFamily="18" charset="0"/>
                <a:ea typeface="Roboto Bk" pitchFamily="2" charset="0"/>
              </a:rPr>
              <a:t>LET’S JUST SAY </a:t>
            </a:r>
          </a:p>
          <a:p>
            <a:pPr>
              <a:spcBef>
                <a:spcPts val="100"/>
              </a:spcBef>
            </a:pPr>
            <a:r>
              <a:rPr lang="en-US" sz="2400" b="1" dirty="0" smtClean="0">
                <a:solidFill>
                  <a:srgbClr val="2F2F2F"/>
                </a:solidFill>
                <a:latin typeface="Arial" pitchFamily="34" charset="0"/>
                <a:ea typeface="Roboto" pitchFamily="2" charset="0"/>
                <a:cs typeface="Arial" pitchFamily="34" charset="0"/>
              </a:rPr>
              <a:t>You have a website in place... </a:t>
            </a:r>
            <a:r>
              <a:rPr lang="en-US" sz="2400" dirty="0" smtClean="0">
                <a:solidFill>
                  <a:schemeClr val="bg1">
                    <a:lumMod val="65000"/>
                  </a:schemeClr>
                </a:solidFill>
                <a:latin typeface="Arial" pitchFamily="34" charset="0"/>
                <a:ea typeface="Roboto Cn" pitchFamily="2" charset="0"/>
                <a:cs typeface="Arial" pitchFamily="34" charset="0"/>
              </a:rPr>
              <a:t>but you’re not creating as much impact online.</a:t>
            </a:r>
          </a:p>
        </p:txBody>
      </p:sp>
      <p:cxnSp>
        <p:nvCxnSpPr>
          <p:cNvPr id="3" name="Straight Connector 2"/>
          <p:cNvCxnSpPr/>
          <p:nvPr/>
        </p:nvCxnSpPr>
        <p:spPr>
          <a:xfrm rot="5400000">
            <a:off x="37345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pic>
        <p:nvPicPr>
          <p:cNvPr id="5" name="Picture 4" descr="graphic1.png"/>
          <p:cNvPicPr>
            <a:picLocks noChangeAspect="1"/>
          </p:cNvPicPr>
          <p:nvPr/>
        </p:nvPicPr>
        <p:blipFill>
          <a:blip r:embed="rId2" cstate="print"/>
          <a:stretch>
            <a:fillRect/>
          </a:stretch>
        </p:blipFill>
        <p:spPr>
          <a:xfrm>
            <a:off x="5774714" y="1276350"/>
            <a:ext cx="2209434" cy="2819400"/>
          </a:xfrm>
          <a:prstGeom prst="rect">
            <a:avLst/>
          </a:prstGeom>
        </p:spPr>
      </p:pic>
      <p:sp>
        <p:nvSpPr>
          <p:cNvPr id="7" name="TextBox 6"/>
          <p:cNvSpPr txBox="1"/>
          <p:nvPr/>
        </p:nvSpPr>
        <p:spPr>
          <a:xfrm>
            <a:off x="8588810" y="4705350"/>
            <a:ext cx="250390" cy="246221"/>
          </a:xfrm>
          <a:prstGeom prst="rect">
            <a:avLst/>
          </a:prstGeom>
          <a:noFill/>
        </p:spPr>
        <p:txBody>
          <a:bodyPr wrap="none" rtlCol="0">
            <a:spAutoFit/>
          </a:bodyPr>
          <a:lstStyle/>
          <a:p>
            <a:r>
              <a:rPr lang="en-US" sz="1000" dirty="0" smtClean="0">
                <a:solidFill>
                  <a:srgbClr val="131313"/>
                </a:solidFill>
              </a:rPr>
              <a:t>3</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876331"/>
            <a:ext cx="4343400" cy="1077218"/>
          </a:xfrm>
          <a:prstGeom prst="rect">
            <a:avLst/>
          </a:prstGeom>
          <a:noFill/>
        </p:spPr>
        <p:txBody>
          <a:bodyPr wrap="square" rtlCol="0" anchor="ctr">
            <a:spAutoFit/>
          </a:bodyPr>
          <a:lstStyle/>
          <a:p>
            <a:r>
              <a:rPr lang="en-US" sz="6400" b="1" dirty="0" smtClean="0">
                <a:solidFill>
                  <a:srgbClr val="4DA9DB"/>
                </a:solidFill>
                <a:latin typeface="Roboto" pitchFamily="2" charset="0"/>
                <a:ea typeface="Roboto" pitchFamily="2" charset="0"/>
              </a:rPr>
              <a:t>GET YOUR</a:t>
            </a:r>
            <a:endParaRPr lang="en-US" sz="3500" dirty="0" smtClean="0">
              <a:solidFill>
                <a:srgbClr val="2F2F2F"/>
              </a:solidFill>
              <a:latin typeface="Roboto" pitchFamily="2" charset="0"/>
              <a:ea typeface="Roboto" pitchFamily="2" charset="0"/>
            </a:endParaRPr>
          </a:p>
        </p:txBody>
      </p:sp>
      <p:cxnSp>
        <p:nvCxnSpPr>
          <p:cNvPr id="3" name="Straight Connector 2"/>
          <p:cNvCxnSpPr/>
          <p:nvPr/>
        </p:nvCxnSpPr>
        <p:spPr>
          <a:xfrm rot="5400000">
            <a:off x="3582194" y="2647156"/>
            <a:ext cx="2590800" cy="158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pic>
        <p:nvPicPr>
          <p:cNvPr id="6" name="Picture 5" descr="server_1.png"/>
          <p:cNvPicPr>
            <a:picLocks noChangeAspect="1"/>
          </p:cNvPicPr>
          <p:nvPr/>
        </p:nvPicPr>
        <p:blipFill>
          <a:blip r:embed="rId2" cstate="print"/>
          <a:stretch>
            <a:fillRect/>
          </a:stretch>
        </p:blipFill>
        <p:spPr>
          <a:xfrm>
            <a:off x="5257800" y="1504950"/>
            <a:ext cx="3575768" cy="2419350"/>
          </a:xfrm>
          <a:prstGeom prst="rect">
            <a:avLst/>
          </a:prstGeom>
        </p:spPr>
      </p:pic>
      <p:sp>
        <p:nvSpPr>
          <p:cNvPr id="8" name="Rectangle 7"/>
          <p:cNvSpPr/>
          <p:nvPr/>
        </p:nvSpPr>
        <p:spPr>
          <a:xfrm>
            <a:off x="304800" y="3001890"/>
            <a:ext cx="3964547" cy="408060"/>
          </a:xfrm>
          <a:prstGeom prst="rect">
            <a:avLst/>
          </a:prstGeom>
        </p:spPr>
        <p:txBody>
          <a:bodyPr wrap="none">
            <a:spAutoFit/>
          </a:bodyPr>
          <a:lstStyle/>
          <a:p>
            <a:pPr>
              <a:lnSpc>
                <a:spcPts val="2000"/>
              </a:lnSpc>
            </a:pPr>
            <a:r>
              <a:rPr lang="en-US" sz="3500" b="1" dirty="0" smtClean="0">
                <a:solidFill>
                  <a:srgbClr val="2F2F2F"/>
                </a:solidFill>
                <a:latin typeface="Roboto" pitchFamily="2" charset="0"/>
                <a:ea typeface="Roboto" pitchFamily="2" charset="0"/>
              </a:rPr>
              <a:t>WEBSITE HOSTED!</a:t>
            </a:r>
          </a:p>
        </p:txBody>
      </p:sp>
      <p:sp>
        <p:nvSpPr>
          <p:cNvPr id="9" name="TextBox 8"/>
          <p:cNvSpPr txBox="1"/>
          <p:nvPr/>
        </p:nvSpPr>
        <p:spPr>
          <a:xfrm>
            <a:off x="363223" y="1581150"/>
            <a:ext cx="3446777" cy="369332"/>
          </a:xfrm>
          <a:prstGeom prst="rect">
            <a:avLst/>
          </a:prstGeom>
          <a:noFill/>
        </p:spPr>
        <p:txBody>
          <a:bodyPr wrap="none" rtlCol="0">
            <a:spAutoFit/>
          </a:bodyPr>
          <a:lstStyle/>
          <a:p>
            <a:r>
              <a:rPr lang="en-US" dirty="0" smtClean="0">
                <a:latin typeface="Source Sans Pro Light" pitchFamily="34" charset="0"/>
              </a:rPr>
              <a:t>Break on through to the other side!</a:t>
            </a:r>
            <a:endParaRPr lang="en-US" dirty="0"/>
          </a:p>
        </p:txBody>
      </p:sp>
      <p:sp>
        <p:nvSpPr>
          <p:cNvPr id="11" name="TextBox 10"/>
          <p:cNvSpPr txBox="1"/>
          <p:nvPr/>
        </p:nvSpPr>
        <p:spPr>
          <a:xfrm>
            <a:off x="8588810" y="4705350"/>
            <a:ext cx="250390" cy="246221"/>
          </a:xfrm>
          <a:prstGeom prst="rect">
            <a:avLst/>
          </a:prstGeom>
          <a:noFill/>
        </p:spPr>
        <p:txBody>
          <a:bodyPr wrap="none" rtlCol="0">
            <a:spAutoFit/>
          </a:bodyPr>
          <a:lstStyle/>
          <a:p>
            <a:r>
              <a:rPr lang="en-US" sz="1000" dirty="0" smtClean="0">
                <a:solidFill>
                  <a:srgbClr val="131313"/>
                </a:solidFill>
              </a:rPr>
              <a:t>4</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2571750"/>
            <a:ext cx="9144000" cy="2571750"/>
          </a:xfrm>
          <a:prstGeom prst="rect">
            <a:avLst/>
          </a:prstGeom>
          <a:solidFill>
            <a:srgbClr val="61A5A7"/>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1432203" y="630019"/>
            <a:ext cx="6838732" cy="646331"/>
          </a:xfrm>
          <a:prstGeom prst="rect">
            <a:avLst/>
          </a:prstGeom>
          <a:noFill/>
        </p:spPr>
        <p:txBody>
          <a:bodyPr wrap="none" rtlCol="0">
            <a:spAutoFit/>
          </a:bodyPr>
          <a:lstStyle/>
          <a:p>
            <a:pPr algn="ctr"/>
            <a:r>
              <a:rPr lang="en-US" sz="3600" dirty="0" smtClean="0">
                <a:solidFill>
                  <a:srgbClr val="58BAF7"/>
                </a:solidFill>
                <a:latin typeface="Georgia" pitchFamily="18" charset="0"/>
                <a:ea typeface="Roboto Bk" pitchFamily="2" charset="0"/>
              </a:rPr>
              <a:t>IF YOU WANT YOUR WEBSITE</a:t>
            </a:r>
            <a:endParaRPr lang="en-US" sz="3600" dirty="0">
              <a:solidFill>
                <a:srgbClr val="58BAF7"/>
              </a:solidFill>
              <a:latin typeface="Georgia" pitchFamily="18" charset="0"/>
              <a:ea typeface="Roboto Bk" pitchFamily="2" charset="0"/>
            </a:endParaRPr>
          </a:p>
        </p:txBody>
      </p:sp>
      <p:pic>
        <p:nvPicPr>
          <p:cNvPr id="12" name="Picture 11" descr="2.png"/>
          <p:cNvPicPr>
            <a:picLocks noChangeAspect="1"/>
          </p:cNvPicPr>
          <p:nvPr/>
        </p:nvPicPr>
        <p:blipFill>
          <a:blip r:embed="rId2" cstate="print"/>
          <a:stretch>
            <a:fillRect/>
          </a:stretch>
        </p:blipFill>
        <p:spPr>
          <a:xfrm>
            <a:off x="1447800" y="2800350"/>
            <a:ext cx="6172200" cy="1272964"/>
          </a:xfrm>
          <a:prstGeom prst="rect">
            <a:avLst/>
          </a:prstGeom>
        </p:spPr>
      </p:pic>
      <p:sp>
        <p:nvSpPr>
          <p:cNvPr id="13" name="TextBox 12"/>
          <p:cNvSpPr txBox="1"/>
          <p:nvPr/>
        </p:nvSpPr>
        <p:spPr>
          <a:xfrm>
            <a:off x="1828800" y="4047351"/>
            <a:ext cx="510076" cy="246221"/>
          </a:xfrm>
          <a:prstGeom prst="rect">
            <a:avLst/>
          </a:prstGeom>
          <a:noFill/>
        </p:spPr>
        <p:txBody>
          <a:bodyPr wrap="none" rtlCol="0">
            <a:spAutoFit/>
          </a:bodyPr>
          <a:lstStyle/>
          <a:p>
            <a:r>
              <a:rPr lang="en-US" sz="1000" dirty="0" smtClean="0">
                <a:solidFill>
                  <a:schemeClr val="bg1">
                    <a:lumMod val="85000"/>
                  </a:schemeClr>
                </a:solidFill>
              </a:rPr>
              <a:t>server</a:t>
            </a:r>
            <a:endParaRPr lang="en-US" sz="1000" dirty="0">
              <a:solidFill>
                <a:schemeClr val="bg1">
                  <a:lumMod val="85000"/>
                </a:schemeClr>
              </a:solidFill>
            </a:endParaRPr>
          </a:p>
        </p:txBody>
      </p:sp>
      <p:sp>
        <p:nvSpPr>
          <p:cNvPr id="14" name="TextBox 13"/>
          <p:cNvSpPr txBox="1"/>
          <p:nvPr/>
        </p:nvSpPr>
        <p:spPr>
          <a:xfrm>
            <a:off x="4037135" y="3638550"/>
            <a:ext cx="611065" cy="246221"/>
          </a:xfrm>
          <a:prstGeom prst="rect">
            <a:avLst/>
          </a:prstGeom>
          <a:noFill/>
        </p:spPr>
        <p:txBody>
          <a:bodyPr wrap="none" rtlCol="0">
            <a:spAutoFit/>
          </a:bodyPr>
          <a:lstStyle/>
          <a:p>
            <a:r>
              <a:rPr lang="en-US" sz="1000" dirty="0" smtClean="0">
                <a:solidFill>
                  <a:schemeClr val="bg1">
                    <a:lumMod val="85000"/>
                  </a:schemeClr>
                </a:solidFill>
              </a:rPr>
              <a:t>Internet</a:t>
            </a:r>
            <a:endParaRPr lang="en-US" sz="1000" dirty="0">
              <a:solidFill>
                <a:schemeClr val="bg1">
                  <a:lumMod val="85000"/>
                </a:schemeClr>
              </a:solidFill>
            </a:endParaRPr>
          </a:p>
        </p:txBody>
      </p:sp>
      <p:sp>
        <p:nvSpPr>
          <p:cNvPr id="15" name="TextBox 14"/>
          <p:cNvSpPr txBox="1"/>
          <p:nvPr/>
        </p:nvSpPr>
        <p:spPr>
          <a:xfrm>
            <a:off x="6096000" y="2876550"/>
            <a:ext cx="425116" cy="246221"/>
          </a:xfrm>
          <a:prstGeom prst="rect">
            <a:avLst/>
          </a:prstGeom>
          <a:noFill/>
        </p:spPr>
        <p:txBody>
          <a:bodyPr wrap="none" rtlCol="0">
            <a:spAutoFit/>
          </a:bodyPr>
          <a:lstStyle/>
          <a:p>
            <a:r>
              <a:rPr lang="en-US" sz="1000" dirty="0" smtClean="0">
                <a:solidFill>
                  <a:schemeClr val="bg1">
                    <a:lumMod val="85000"/>
                  </a:schemeClr>
                </a:solidFill>
              </a:rPr>
              <a:t>User</a:t>
            </a:r>
            <a:endParaRPr lang="en-US" sz="1000" dirty="0">
              <a:solidFill>
                <a:schemeClr val="bg1">
                  <a:lumMod val="85000"/>
                </a:schemeClr>
              </a:solidFill>
            </a:endParaRPr>
          </a:p>
        </p:txBody>
      </p:sp>
      <p:sp>
        <p:nvSpPr>
          <p:cNvPr id="16" name="TextBox 15"/>
          <p:cNvSpPr txBox="1"/>
          <p:nvPr/>
        </p:nvSpPr>
        <p:spPr>
          <a:xfrm>
            <a:off x="7162800" y="2843540"/>
            <a:ext cx="425116" cy="246221"/>
          </a:xfrm>
          <a:prstGeom prst="rect">
            <a:avLst/>
          </a:prstGeom>
          <a:noFill/>
        </p:spPr>
        <p:txBody>
          <a:bodyPr wrap="none" rtlCol="0">
            <a:spAutoFit/>
          </a:bodyPr>
          <a:lstStyle/>
          <a:p>
            <a:r>
              <a:rPr lang="en-US" sz="1000" dirty="0" smtClean="0">
                <a:solidFill>
                  <a:schemeClr val="bg1">
                    <a:lumMod val="85000"/>
                  </a:schemeClr>
                </a:solidFill>
              </a:rPr>
              <a:t>User</a:t>
            </a:r>
            <a:endParaRPr lang="en-US" sz="1000" dirty="0">
              <a:solidFill>
                <a:schemeClr val="bg1">
                  <a:lumMod val="85000"/>
                </a:schemeClr>
              </a:solidFill>
            </a:endParaRPr>
          </a:p>
        </p:txBody>
      </p:sp>
      <p:sp>
        <p:nvSpPr>
          <p:cNvPr id="17" name="TextBox 16"/>
          <p:cNvSpPr txBox="1"/>
          <p:nvPr/>
        </p:nvSpPr>
        <p:spPr>
          <a:xfrm>
            <a:off x="7162800" y="3529340"/>
            <a:ext cx="425116" cy="246221"/>
          </a:xfrm>
          <a:prstGeom prst="rect">
            <a:avLst/>
          </a:prstGeom>
          <a:noFill/>
        </p:spPr>
        <p:txBody>
          <a:bodyPr wrap="none" rtlCol="0">
            <a:spAutoFit/>
          </a:bodyPr>
          <a:lstStyle/>
          <a:p>
            <a:r>
              <a:rPr lang="en-US" sz="1000" dirty="0" smtClean="0">
                <a:solidFill>
                  <a:schemeClr val="bg1">
                    <a:lumMod val="85000"/>
                  </a:schemeClr>
                </a:solidFill>
              </a:rPr>
              <a:t>User</a:t>
            </a:r>
            <a:endParaRPr lang="en-US" sz="1000" dirty="0">
              <a:solidFill>
                <a:schemeClr val="bg1">
                  <a:lumMod val="85000"/>
                </a:schemeClr>
              </a:solidFill>
            </a:endParaRPr>
          </a:p>
        </p:txBody>
      </p:sp>
      <p:sp>
        <p:nvSpPr>
          <p:cNvPr id="18" name="TextBox 17"/>
          <p:cNvSpPr txBox="1"/>
          <p:nvPr/>
        </p:nvSpPr>
        <p:spPr>
          <a:xfrm>
            <a:off x="6096000" y="3529340"/>
            <a:ext cx="425116" cy="246221"/>
          </a:xfrm>
          <a:prstGeom prst="rect">
            <a:avLst/>
          </a:prstGeom>
          <a:noFill/>
        </p:spPr>
        <p:txBody>
          <a:bodyPr wrap="none" rtlCol="0">
            <a:spAutoFit/>
          </a:bodyPr>
          <a:lstStyle/>
          <a:p>
            <a:r>
              <a:rPr lang="en-US" sz="1000" dirty="0" smtClean="0">
                <a:solidFill>
                  <a:schemeClr val="bg1">
                    <a:lumMod val="85000"/>
                  </a:schemeClr>
                </a:solidFill>
              </a:rPr>
              <a:t>User</a:t>
            </a:r>
            <a:endParaRPr lang="en-US" sz="1000" dirty="0">
              <a:solidFill>
                <a:schemeClr val="bg1">
                  <a:lumMod val="85000"/>
                </a:schemeClr>
              </a:solidFill>
            </a:endParaRPr>
          </a:p>
        </p:txBody>
      </p:sp>
      <p:sp>
        <p:nvSpPr>
          <p:cNvPr id="19" name="TextBox 18"/>
          <p:cNvSpPr txBox="1"/>
          <p:nvPr/>
        </p:nvSpPr>
        <p:spPr>
          <a:xfrm>
            <a:off x="1143000" y="4324350"/>
            <a:ext cx="7520008" cy="230832"/>
          </a:xfrm>
          <a:prstGeom prst="rect">
            <a:avLst/>
          </a:prstGeom>
          <a:noFill/>
        </p:spPr>
        <p:txBody>
          <a:bodyPr wrap="none" rtlCol="0">
            <a:spAutoFit/>
          </a:bodyPr>
          <a:lstStyle/>
          <a:p>
            <a:pPr algn="ctr"/>
            <a:r>
              <a:rPr lang="en-US" sz="900" dirty="0" smtClean="0">
                <a:solidFill>
                  <a:schemeClr val="bg1"/>
                </a:solidFill>
                <a:latin typeface="Arial" pitchFamily="34" charset="0"/>
                <a:ea typeface="Roboto Cn" pitchFamily="2" charset="0"/>
                <a:cs typeface="Arial" pitchFamily="34" charset="0"/>
              </a:rPr>
              <a:t>Website files are hosted on servers. The servers 'serve' those files to individual computer users upon request. The internet makes it all possible.</a:t>
            </a:r>
            <a:endParaRPr lang="en-US" sz="900" dirty="0">
              <a:solidFill>
                <a:schemeClr val="bg1"/>
              </a:solidFill>
              <a:latin typeface="Arial" pitchFamily="34" charset="0"/>
              <a:ea typeface="Roboto Cn" pitchFamily="2" charset="0"/>
              <a:cs typeface="Arial" pitchFamily="34" charset="0"/>
            </a:endParaRPr>
          </a:p>
        </p:txBody>
      </p:sp>
      <p:sp>
        <p:nvSpPr>
          <p:cNvPr id="25" name="TextBox 24"/>
          <p:cNvSpPr txBox="1"/>
          <p:nvPr/>
        </p:nvSpPr>
        <p:spPr>
          <a:xfrm>
            <a:off x="566231" y="1212403"/>
            <a:ext cx="7891969" cy="646331"/>
          </a:xfrm>
          <a:prstGeom prst="rect">
            <a:avLst/>
          </a:prstGeom>
          <a:noFill/>
        </p:spPr>
        <p:txBody>
          <a:bodyPr wrap="none" rtlCol="0">
            <a:spAutoFit/>
          </a:bodyPr>
          <a:lstStyle/>
          <a:p>
            <a:pPr algn="ctr"/>
            <a:r>
              <a:rPr lang="en-US" dirty="0" smtClean="0">
                <a:latin typeface="Arial" pitchFamily="34" charset="0"/>
                <a:cs typeface="Arial" pitchFamily="34" charset="0"/>
              </a:rPr>
              <a:t>To not only be easily accessible but also run efficiently</a:t>
            </a:r>
          </a:p>
          <a:p>
            <a:pPr algn="ctr"/>
            <a:r>
              <a:rPr lang="en-US" dirty="0" smtClean="0">
                <a:latin typeface="Arial" pitchFamily="34" charset="0"/>
                <a:cs typeface="Arial" pitchFamily="34" charset="0"/>
              </a:rPr>
              <a:t>At all times, you need to publish along with a                    service provider.</a:t>
            </a:r>
            <a:endParaRPr lang="en-US" dirty="0">
              <a:latin typeface="Arial" pitchFamily="34" charset="0"/>
              <a:cs typeface="Arial" pitchFamily="34" charset="0"/>
            </a:endParaRPr>
          </a:p>
        </p:txBody>
      </p:sp>
      <p:sp>
        <p:nvSpPr>
          <p:cNvPr id="23" name="Rectangle 22"/>
          <p:cNvSpPr/>
          <p:nvPr/>
        </p:nvSpPr>
        <p:spPr>
          <a:xfrm>
            <a:off x="5334000" y="1504950"/>
            <a:ext cx="12192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sp>
        <p:nvSpPr>
          <p:cNvPr id="34" name="TextBox 33">
            <a:hlinkClick r:id="rId3"/>
          </p:cNvPr>
          <p:cNvSpPr txBox="1"/>
          <p:nvPr/>
        </p:nvSpPr>
        <p:spPr>
          <a:xfrm>
            <a:off x="5257800" y="1504950"/>
            <a:ext cx="1447800" cy="381000"/>
          </a:xfrm>
          <a:prstGeom prst="rect">
            <a:avLst/>
          </a:prstGeom>
          <a:noFill/>
        </p:spPr>
        <p:txBody>
          <a:bodyPr wrap="square" rtlCol="0">
            <a:spAutoFit/>
          </a:bodyPr>
          <a:lstStyle/>
          <a:p>
            <a:r>
              <a:rPr lang="en-US" dirty="0" smtClean="0">
                <a:solidFill>
                  <a:srgbClr val="58BAF7"/>
                </a:solidFill>
                <a:latin typeface="Source Sans Pro Semibold" pitchFamily="34" charset="0"/>
              </a:rPr>
              <a:t>Webhosting</a:t>
            </a:r>
            <a:endParaRPr lang="en-US" dirty="0">
              <a:solidFill>
                <a:srgbClr val="58BAF7"/>
              </a:solidFill>
              <a:latin typeface="Source Sans Pro Semibold" pitchFamily="34" charset="0"/>
            </a:endParaRPr>
          </a:p>
        </p:txBody>
      </p:sp>
      <p:sp>
        <p:nvSpPr>
          <p:cNvPr id="35" name="TextBox 34"/>
          <p:cNvSpPr txBox="1"/>
          <p:nvPr/>
        </p:nvSpPr>
        <p:spPr>
          <a:xfrm>
            <a:off x="8588810" y="4705350"/>
            <a:ext cx="250390" cy="246221"/>
          </a:xfrm>
          <a:prstGeom prst="rect">
            <a:avLst/>
          </a:prstGeom>
          <a:noFill/>
        </p:spPr>
        <p:txBody>
          <a:bodyPr wrap="none" rtlCol="0">
            <a:spAutoFit/>
          </a:bodyPr>
          <a:lstStyle/>
          <a:p>
            <a:r>
              <a:rPr lang="en-US" sz="1000" dirty="0" smtClean="0">
                <a:solidFill>
                  <a:srgbClr val="131313"/>
                </a:solidFill>
              </a:rPr>
              <a:t>5</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15512" y="539341"/>
            <a:ext cx="3462807" cy="500202"/>
          </a:xfrm>
          <a:prstGeom prst="rect">
            <a:avLst/>
          </a:prstGeom>
        </p:spPr>
        <p:txBody>
          <a:bodyPr wrap="none">
            <a:spAutoFit/>
          </a:bodyPr>
          <a:lstStyle/>
          <a:p>
            <a:pPr>
              <a:lnSpc>
                <a:spcPts val="3500"/>
              </a:lnSpc>
            </a:pPr>
            <a:r>
              <a:rPr lang="en-US" sz="2400" b="1" dirty="0" smtClean="0">
                <a:solidFill>
                  <a:srgbClr val="484848"/>
                </a:solidFill>
                <a:latin typeface="Georgia" pitchFamily="18" charset="0"/>
                <a:ea typeface="Roboto" pitchFamily="2" charset="0"/>
              </a:rPr>
              <a:t>WHY GET HOSTED?</a:t>
            </a:r>
          </a:p>
        </p:txBody>
      </p:sp>
      <p:pic>
        <p:nvPicPr>
          <p:cNvPr id="3" name="Picture 2" descr="graphic2.png"/>
          <p:cNvPicPr>
            <a:picLocks noChangeAspect="1"/>
          </p:cNvPicPr>
          <p:nvPr/>
        </p:nvPicPr>
        <p:blipFill>
          <a:blip r:embed="rId2" cstate="print"/>
          <a:stretch>
            <a:fillRect/>
          </a:stretch>
        </p:blipFill>
        <p:spPr>
          <a:xfrm>
            <a:off x="533400" y="1276350"/>
            <a:ext cx="1867822" cy="2133600"/>
          </a:xfrm>
          <a:prstGeom prst="rect">
            <a:avLst/>
          </a:prstGeom>
        </p:spPr>
      </p:pic>
      <p:pic>
        <p:nvPicPr>
          <p:cNvPr id="4" name="Picture 3" descr="doted2.png"/>
          <p:cNvPicPr>
            <a:picLocks noChangeAspect="1"/>
          </p:cNvPicPr>
          <p:nvPr/>
        </p:nvPicPr>
        <p:blipFill>
          <a:blip r:embed="rId3" cstate="print"/>
          <a:stretch>
            <a:fillRect/>
          </a:stretch>
        </p:blipFill>
        <p:spPr>
          <a:xfrm>
            <a:off x="498850" y="3554084"/>
            <a:ext cx="2244350" cy="738464"/>
          </a:xfrm>
          <a:prstGeom prst="rect">
            <a:avLst/>
          </a:prstGeom>
        </p:spPr>
      </p:pic>
      <p:sp>
        <p:nvSpPr>
          <p:cNvPr id="5" name="Rectangle 4"/>
          <p:cNvSpPr/>
          <p:nvPr/>
        </p:nvSpPr>
        <p:spPr>
          <a:xfrm>
            <a:off x="762000" y="3562985"/>
            <a:ext cx="1752600" cy="656590"/>
          </a:xfrm>
          <a:prstGeom prst="rect">
            <a:avLst/>
          </a:prstGeom>
        </p:spPr>
        <p:txBody>
          <a:bodyPr wrap="square">
            <a:spAutoFit/>
          </a:bodyPr>
          <a:lstStyle/>
          <a:p>
            <a:pPr algn="ctr">
              <a:lnSpc>
                <a:spcPts val="2200"/>
              </a:lnSpc>
            </a:pPr>
            <a:r>
              <a:rPr lang="en-US" dirty="0" smtClean="0">
                <a:solidFill>
                  <a:srgbClr val="2F2F2F"/>
                </a:solidFill>
                <a:latin typeface="Georgia" pitchFamily="18" charset="0"/>
                <a:ea typeface="Roboto" pitchFamily="2" charset="0"/>
              </a:rPr>
              <a:t>Better Online </a:t>
            </a:r>
          </a:p>
          <a:p>
            <a:pPr algn="ctr">
              <a:lnSpc>
                <a:spcPts val="2200"/>
              </a:lnSpc>
            </a:pPr>
            <a:r>
              <a:rPr lang="en-US" dirty="0" smtClean="0">
                <a:solidFill>
                  <a:srgbClr val="2F2F2F"/>
                </a:solidFill>
                <a:latin typeface="Georgia" pitchFamily="18" charset="0"/>
                <a:ea typeface="Roboto" pitchFamily="2" charset="0"/>
              </a:rPr>
              <a:t>Presence! </a:t>
            </a:r>
          </a:p>
        </p:txBody>
      </p:sp>
      <p:cxnSp>
        <p:nvCxnSpPr>
          <p:cNvPr id="6" name="Straight Connector 5"/>
          <p:cNvCxnSpPr/>
          <p:nvPr/>
        </p:nvCxnSpPr>
        <p:spPr>
          <a:xfrm rot="5400000">
            <a:off x="1601134" y="2799416"/>
            <a:ext cx="3048000" cy="186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pic>
        <p:nvPicPr>
          <p:cNvPr id="7" name="Picture 6" descr="doted2.png"/>
          <p:cNvPicPr>
            <a:picLocks noChangeAspect="1"/>
          </p:cNvPicPr>
          <p:nvPr/>
        </p:nvPicPr>
        <p:blipFill>
          <a:blip r:embed="rId3" cstate="print"/>
          <a:stretch>
            <a:fillRect/>
          </a:stretch>
        </p:blipFill>
        <p:spPr>
          <a:xfrm>
            <a:off x="3470650" y="1376086"/>
            <a:ext cx="2244350" cy="738464"/>
          </a:xfrm>
          <a:prstGeom prst="rect">
            <a:avLst/>
          </a:prstGeom>
        </p:spPr>
      </p:pic>
      <p:sp>
        <p:nvSpPr>
          <p:cNvPr id="8" name="Rectangle 7"/>
          <p:cNvSpPr/>
          <p:nvPr/>
        </p:nvSpPr>
        <p:spPr>
          <a:xfrm>
            <a:off x="3810000" y="1427214"/>
            <a:ext cx="1524000" cy="656590"/>
          </a:xfrm>
          <a:prstGeom prst="rect">
            <a:avLst/>
          </a:prstGeom>
        </p:spPr>
        <p:txBody>
          <a:bodyPr wrap="square">
            <a:spAutoFit/>
          </a:bodyPr>
          <a:lstStyle/>
          <a:p>
            <a:pPr algn="ctr">
              <a:lnSpc>
                <a:spcPts val="2200"/>
              </a:lnSpc>
            </a:pPr>
            <a:r>
              <a:rPr lang="en-US" dirty="0" smtClean="0">
                <a:solidFill>
                  <a:srgbClr val="2F2F2F"/>
                </a:solidFill>
                <a:latin typeface="Georgia" pitchFamily="18" charset="0"/>
                <a:ea typeface="Roboto" pitchFamily="2" charset="0"/>
              </a:rPr>
              <a:t>Lesser </a:t>
            </a:r>
          </a:p>
          <a:p>
            <a:pPr algn="ctr">
              <a:lnSpc>
                <a:spcPts val="2200"/>
              </a:lnSpc>
            </a:pPr>
            <a:r>
              <a:rPr lang="en-US" dirty="0" smtClean="0">
                <a:solidFill>
                  <a:srgbClr val="2F2F2F"/>
                </a:solidFill>
                <a:latin typeface="Georgia" pitchFamily="18" charset="0"/>
                <a:ea typeface="Roboto" pitchFamily="2" charset="0"/>
              </a:rPr>
              <a:t>Bounce Offs.</a:t>
            </a:r>
          </a:p>
        </p:txBody>
      </p:sp>
      <p:pic>
        <p:nvPicPr>
          <p:cNvPr id="9" name="Picture 8" descr="graphic3.png"/>
          <p:cNvPicPr>
            <a:picLocks noChangeAspect="1"/>
          </p:cNvPicPr>
          <p:nvPr/>
        </p:nvPicPr>
        <p:blipFill>
          <a:blip r:embed="rId4" cstate="print"/>
          <a:stretch>
            <a:fillRect/>
          </a:stretch>
        </p:blipFill>
        <p:spPr>
          <a:xfrm>
            <a:off x="3563767" y="2724150"/>
            <a:ext cx="2075033" cy="1566862"/>
          </a:xfrm>
          <a:prstGeom prst="rect">
            <a:avLst/>
          </a:prstGeom>
        </p:spPr>
      </p:pic>
      <p:pic>
        <p:nvPicPr>
          <p:cNvPr id="11" name="Picture 10" descr="doted2.png"/>
          <p:cNvPicPr>
            <a:picLocks noChangeAspect="1"/>
          </p:cNvPicPr>
          <p:nvPr/>
        </p:nvPicPr>
        <p:blipFill>
          <a:blip r:embed="rId3" cstate="print"/>
          <a:stretch>
            <a:fillRect/>
          </a:stretch>
        </p:blipFill>
        <p:spPr>
          <a:xfrm>
            <a:off x="6442450" y="3529012"/>
            <a:ext cx="2244350" cy="738464"/>
          </a:xfrm>
          <a:prstGeom prst="rect">
            <a:avLst/>
          </a:prstGeom>
        </p:spPr>
      </p:pic>
      <p:sp>
        <p:nvSpPr>
          <p:cNvPr id="12" name="Rectangle 11"/>
          <p:cNvSpPr/>
          <p:nvPr/>
        </p:nvSpPr>
        <p:spPr>
          <a:xfrm>
            <a:off x="6781800" y="3580140"/>
            <a:ext cx="1524000" cy="656590"/>
          </a:xfrm>
          <a:prstGeom prst="rect">
            <a:avLst/>
          </a:prstGeom>
        </p:spPr>
        <p:txBody>
          <a:bodyPr wrap="square">
            <a:spAutoFit/>
          </a:bodyPr>
          <a:lstStyle/>
          <a:p>
            <a:pPr algn="ctr">
              <a:lnSpc>
                <a:spcPts val="2200"/>
              </a:lnSpc>
            </a:pPr>
            <a:r>
              <a:rPr lang="en-US" dirty="0" smtClean="0">
                <a:solidFill>
                  <a:srgbClr val="2F2F2F"/>
                </a:solidFill>
                <a:latin typeface="Georgia" pitchFamily="18" charset="0"/>
                <a:ea typeface="Roboto" pitchFamily="2" charset="0"/>
              </a:rPr>
              <a:t>More </a:t>
            </a:r>
          </a:p>
          <a:p>
            <a:pPr algn="ctr">
              <a:lnSpc>
                <a:spcPts val="2200"/>
              </a:lnSpc>
            </a:pPr>
            <a:r>
              <a:rPr lang="en-US" dirty="0" smtClean="0">
                <a:solidFill>
                  <a:srgbClr val="2F2F2F"/>
                </a:solidFill>
                <a:latin typeface="Georgia" pitchFamily="18" charset="0"/>
                <a:ea typeface="Roboto" pitchFamily="2" charset="0"/>
              </a:rPr>
              <a:t>Conversions.</a:t>
            </a:r>
          </a:p>
        </p:txBody>
      </p:sp>
      <p:pic>
        <p:nvPicPr>
          <p:cNvPr id="15" name="Picture 14" descr="1.png"/>
          <p:cNvPicPr>
            <a:picLocks noChangeAspect="1"/>
          </p:cNvPicPr>
          <p:nvPr/>
        </p:nvPicPr>
        <p:blipFill>
          <a:blip r:embed="rId5" cstate="print"/>
          <a:stretch>
            <a:fillRect/>
          </a:stretch>
        </p:blipFill>
        <p:spPr>
          <a:xfrm>
            <a:off x="6629400" y="1352550"/>
            <a:ext cx="1752600" cy="1915289"/>
          </a:xfrm>
          <a:prstGeom prst="rect">
            <a:avLst/>
          </a:prstGeom>
        </p:spPr>
      </p:pic>
      <p:cxnSp>
        <p:nvCxnSpPr>
          <p:cNvPr id="21" name="Straight Connector 20"/>
          <p:cNvCxnSpPr/>
          <p:nvPr/>
        </p:nvCxnSpPr>
        <p:spPr>
          <a:xfrm rot="5400000">
            <a:off x="4572934" y="2799416"/>
            <a:ext cx="3048000" cy="1868"/>
          </a:xfrm>
          <a:prstGeom prst="line">
            <a:avLst/>
          </a:prstGeom>
          <a:ln>
            <a:solidFill>
              <a:srgbClr val="DADADA"/>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588810" y="4705350"/>
            <a:ext cx="250390" cy="246221"/>
          </a:xfrm>
          <a:prstGeom prst="rect">
            <a:avLst/>
          </a:prstGeom>
          <a:noFill/>
        </p:spPr>
        <p:txBody>
          <a:bodyPr wrap="none" rtlCol="0">
            <a:spAutoFit/>
          </a:bodyPr>
          <a:lstStyle/>
          <a:p>
            <a:r>
              <a:rPr lang="en-US" sz="1000" dirty="0" smtClean="0">
                <a:solidFill>
                  <a:srgbClr val="131313"/>
                </a:solidFill>
              </a:rPr>
              <a:t>6</a:t>
            </a:r>
            <a:endParaRPr lang="en-US" sz="1000" dirty="0">
              <a:solidFill>
                <a:srgbClr val="131313"/>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0" y="2571750"/>
            <a:ext cx="9144000" cy="2571750"/>
          </a:xfrm>
          <a:prstGeom prst="rect">
            <a:avLst/>
          </a:prstGeom>
          <a:solidFill>
            <a:srgbClr val="F47264"/>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4726E"/>
              </a:solidFill>
            </a:endParaRPr>
          </a:p>
        </p:txBody>
      </p:sp>
      <p:sp>
        <p:nvSpPr>
          <p:cNvPr id="7" name="TextBox 6"/>
          <p:cNvSpPr txBox="1"/>
          <p:nvPr/>
        </p:nvSpPr>
        <p:spPr>
          <a:xfrm>
            <a:off x="1580193" y="567720"/>
            <a:ext cx="6296917" cy="784830"/>
          </a:xfrm>
          <a:prstGeom prst="rect">
            <a:avLst/>
          </a:prstGeom>
          <a:noFill/>
        </p:spPr>
        <p:txBody>
          <a:bodyPr wrap="none" rtlCol="0">
            <a:spAutoFit/>
          </a:bodyPr>
          <a:lstStyle/>
          <a:p>
            <a:pPr algn="ctr"/>
            <a:r>
              <a:rPr lang="en-US" sz="4500" dirty="0" smtClean="0">
                <a:solidFill>
                  <a:srgbClr val="58BAF7"/>
                </a:solidFill>
                <a:latin typeface="Georgia" pitchFamily="18" charset="0"/>
                <a:ea typeface="Roboto Bk" pitchFamily="2" charset="0"/>
              </a:rPr>
              <a:t>BUT HOW DO I KNOW</a:t>
            </a:r>
            <a:endParaRPr lang="en-US" sz="4500" dirty="0">
              <a:solidFill>
                <a:srgbClr val="58BAF7"/>
              </a:solidFill>
              <a:latin typeface="Georgia" pitchFamily="18" charset="0"/>
              <a:ea typeface="Roboto Bk" pitchFamily="2" charset="0"/>
            </a:endParaRPr>
          </a:p>
        </p:txBody>
      </p:sp>
      <p:sp>
        <p:nvSpPr>
          <p:cNvPr id="25" name="TextBox 24"/>
          <p:cNvSpPr txBox="1"/>
          <p:nvPr/>
        </p:nvSpPr>
        <p:spPr>
          <a:xfrm>
            <a:off x="2186300" y="1288018"/>
            <a:ext cx="4995278" cy="369332"/>
          </a:xfrm>
          <a:prstGeom prst="rect">
            <a:avLst/>
          </a:prstGeom>
          <a:noFill/>
        </p:spPr>
        <p:txBody>
          <a:bodyPr wrap="none" rtlCol="0">
            <a:spAutoFit/>
          </a:bodyPr>
          <a:lstStyle/>
          <a:p>
            <a:pPr algn="ctr"/>
            <a:r>
              <a:rPr lang="en-US" dirty="0" smtClean="0">
                <a:solidFill>
                  <a:srgbClr val="484848"/>
                </a:solidFill>
                <a:latin typeface="Arial" pitchFamily="34" charset="0"/>
                <a:cs typeface="Arial" pitchFamily="34" charset="0"/>
              </a:rPr>
              <a:t>which </a:t>
            </a:r>
            <a:r>
              <a:rPr lang="en-US" b="1" dirty="0" smtClean="0">
                <a:solidFill>
                  <a:srgbClr val="484848"/>
                </a:solidFill>
                <a:latin typeface="Arial" pitchFamily="34" charset="0"/>
                <a:cs typeface="Arial" pitchFamily="34" charset="0"/>
              </a:rPr>
              <a:t>hosting plan </a:t>
            </a:r>
            <a:r>
              <a:rPr lang="en-US" dirty="0" smtClean="0">
                <a:solidFill>
                  <a:srgbClr val="484848"/>
                </a:solidFill>
                <a:latin typeface="Arial" pitchFamily="34" charset="0"/>
                <a:cs typeface="Arial" pitchFamily="34" charset="0"/>
              </a:rPr>
              <a:t>fulfills my website needs?</a:t>
            </a:r>
          </a:p>
        </p:txBody>
      </p:sp>
      <p:sp>
        <p:nvSpPr>
          <p:cNvPr id="20" name="TextBox 19"/>
          <p:cNvSpPr txBox="1"/>
          <p:nvPr/>
        </p:nvSpPr>
        <p:spPr>
          <a:xfrm>
            <a:off x="2470660" y="1592818"/>
            <a:ext cx="4083169" cy="553998"/>
          </a:xfrm>
          <a:prstGeom prst="rect">
            <a:avLst/>
          </a:prstGeom>
          <a:noFill/>
        </p:spPr>
        <p:txBody>
          <a:bodyPr wrap="none" rtlCol="0">
            <a:spAutoFit/>
          </a:bodyPr>
          <a:lstStyle/>
          <a:p>
            <a:pPr algn="ctr"/>
            <a:r>
              <a:rPr lang="en-US" sz="3000" dirty="0" smtClean="0">
                <a:solidFill>
                  <a:srgbClr val="484848"/>
                </a:solidFill>
                <a:latin typeface="Arial" pitchFamily="34" charset="0"/>
                <a:cs typeface="Arial" pitchFamily="34" charset="0"/>
              </a:rPr>
              <a:t>Well, let’s take a look...</a:t>
            </a:r>
          </a:p>
        </p:txBody>
      </p:sp>
      <p:pic>
        <p:nvPicPr>
          <p:cNvPr id="36" name="Picture 35" descr="5.png"/>
          <p:cNvPicPr>
            <a:picLocks noChangeAspect="1"/>
          </p:cNvPicPr>
          <p:nvPr/>
        </p:nvPicPr>
        <p:blipFill>
          <a:blip r:embed="rId2" cstate="print"/>
          <a:stretch>
            <a:fillRect/>
          </a:stretch>
        </p:blipFill>
        <p:spPr>
          <a:xfrm>
            <a:off x="1676400" y="2800350"/>
            <a:ext cx="5715000" cy="1553668"/>
          </a:xfrm>
          <a:prstGeom prst="rect">
            <a:avLst/>
          </a:prstGeom>
        </p:spPr>
      </p:pic>
      <p:sp>
        <p:nvSpPr>
          <p:cNvPr id="8" name="TextBox 7"/>
          <p:cNvSpPr txBox="1"/>
          <p:nvPr/>
        </p:nvSpPr>
        <p:spPr>
          <a:xfrm>
            <a:off x="8588810" y="4705350"/>
            <a:ext cx="250390" cy="246221"/>
          </a:xfrm>
          <a:prstGeom prst="rect">
            <a:avLst/>
          </a:prstGeom>
          <a:noFill/>
        </p:spPr>
        <p:txBody>
          <a:bodyPr wrap="none" rtlCol="0">
            <a:spAutoFit/>
          </a:bodyPr>
          <a:lstStyle/>
          <a:p>
            <a:r>
              <a:rPr lang="en-US" sz="1000" dirty="0" smtClean="0">
                <a:solidFill>
                  <a:schemeClr val="bg1"/>
                </a:solidFill>
              </a:rPr>
              <a:t>7</a:t>
            </a:r>
            <a:endParaRPr lang="en-US" sz="10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1164</TotalTime>
  <Words>1179</Words>
  <Application>Microsoft Office PowerPoint</Application>
  <PresentationFormat>全屏显示(16:9)</PresentationFormat>
  <Paragraphs>175</Paragraphs>
  <Slides>27</Slides>
  <Notes>1</Notes>
  <HiddenSlides>0</HiddenSlides>
  <MMClips>0</MMClips>
  <ScaleCrop>false</ScaleCrop>
  <HeadingPairs>
    <vt:vector size="4" baseType="variant">
      <vt:variant>
        <vt:lpstr>主题</vt:lpstr>
      </vt:variant>
      <vt:variant>
        <vt:i4>1</vt:i4>
      </vt:variant>
      <vt:variant>
        <vt:lpstr>幻灯片标题</vt:lpstr>
      </vt:variant>
      <vt:variant>
        <vt:i4>27</vt:i4>
      </vt:variant>
    </vt:vector>
  </HeadingPairs>
  <TitlesOfParts>
    <vt:vector size="28" baseType="lpstr">
      <vt:lpstr>Office Theme</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www.pptbz.com</dc:creator>
  <cp:lastModifiedBy>微软用户</cp:lastModifiedBy>
  <cp:revision>371</cp:revision>
  <dcterms:created xsi:type="dcterms:W3CDTF">2014-02-10T10:41:22Z</dcterms:created>
  <dcterms:modified xsi:type="dcterms:W3CDTF">2015-07-14T08:57:38Z</dcterms:modified>
</cp:coreProperties>
</file>