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embeddedFontLst>
    <p:embeddedFont>
      <p:font typeface="Calibri" pitchFamily="34" charset="0"/>
      <p:regular r:id="rId12"/>
      <p:bold r:id="rId13"/>
      <p:italic r:id="rId14"/>
      <p:boldItalic r:id="rId15"/>
    </p:embeddedFont>
    <p:embeddedFont>
      <p:font typeface="Arial Unicode MS" pitchFamily="34" charset="-122"/>
      <p:regular r:id="rId16"/>
    </p:embeddedFont>
  </p:embeddedFont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  <a:srgbClr val="B2B2B2"/>
    <a:srgbClr val="000000"/>
    <a:srgbClr val="FF9900"/>
    <a:srgbClr val="808080"/>
    <a:srgbClr val="5F5F5F"/>
    <a:srgbClr val="E812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70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37D5DEB-615E-487F-8EED-A4F0E5B291E0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8071532-16F0-4966-BCC3-B0D4CBF018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941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0DC946-424E-4574-910C-E5D1B43E7BA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78222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1817D-59F6-4359-81C0-4DFDD50A64CC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8BB00-DDF4-4B31-9CE1-84C31F56F1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2494-8B99-49F1-98AB-0A8FC12B479C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A2AC5-7566-41A5-9363-20B3787404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7B64-0840-49AF-9703-0C82C015E52C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C9BB-7B2A-4970-BB39-6772C7CBDD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E9DA1-6681-43A1-BEB9-DA8772C36EAF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D6C19-4B7D-4DAA-A779-036BEC9E98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46A83-654E-4D27-93D1-BFB8C0A03351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A9E4F-4677-49D3-9F6B-3A65B3CFAD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559D-A31E-41B1-B847-1402DF7F8BB8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06AE9-76DB-45B1-B910-83DE24A831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8849E-A77D-4C3F-8D10-60090D5BB094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51D11-4586-4E31-9B70-6700A9ADA3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28EAD-F49B-40F9-9F1B-0920A4455B20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C0C-6619-4CAC-8B8A-091C211DCC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8CA53-C6E4-46AE-9480-8BE4C9BE0EC0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8CD40-9EB4-4F0B-B2B4-5E23ABA7D17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71B8D-C55C-45B0-9B5A-92DC50B2E8ED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B7DF9-2ACD-4456-B7A2-A0826DDEB7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85CA-8A73-4476-93E1-FE1716C43B56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CC1A4-F961-4F23-906D-1A47436D8B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E8121A"/>
          </a:fgClr>
          <a:bgClr>
            <a:srgbClr val="6B080C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7937CC-0788-4FCA-9CF4-17FF27CE07AF}" type="datetimeFigureOut">
              <a:rPr lang="zh-CN" altLang="en-US"/>
              <a:pPr>
                <a:defRPr/>
              </a:pPr>
              <a:t>2015/8/30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D8645A-A56E-4695-B37E-D7F0CB228B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圆角矩形 1027"/>
          <p:cNvSpPr>
            <a:spLocks noChangeArrowheads="1"/>
          </p:cNvSpPr>
          <p:nvPr/>
        </p:nvSpPr>
        <p:spPr bwMode="auto">
          <a:xfrm>
            <a:off x="0" y="1484412"/>
            <a:ext cx="9144000" cy="3960812"/>
          </a:xfrm>
          <a:prstGeom prst="roundRect">
            <a:avLst>
              <a:gd name="adj" fmla="val 0"/>
            </a:avLst>
          </a:prstGeom>
          <a:solidFill>
            <a:srgbClr val="E8121A">
              <a:alpha val="50999"/>
            </a:srgbClr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340" name="TextBox 23"/>
          <p:cNvSpPr txBox="1">
            <a:spLocks noChangeArrowheads="1"/>
          </p:cNvSpPr>
          <p:nvPr/>
        </p:nvSpPr>
        <p:spPr bwMode="auto">
          <a:xfrm>
            <a:off x="1540794" y="5141020"/>
            <a:ext cx="13668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张志 著</a:t>
            </a:r>
          </a:p>
        </p:txBody>
      </p:sp>
      <p:sp>
        <p:nvSpPr>
          <p:cNvPr id="14341" name="TextBox 24"/>
          <p:cNvSpPr txBox="1">
            <a:spLocks noChangeArrowheads="1"/>
          </p:cNvSpPr>
          <p:nvPr/>
        </p:nvSpPr>
        <p:spPr bwMode="auto">
          <a:xfrm rot="16059">
            <a:off x="3865410" y="1088441"/>
            <a:ext cx="2233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不是人生导师</a:t>
            </a:r>
          </a:p>
        </p:txBody>
      </p:sp>
      <p:sp>
        <p:nvSpPr>
          <p:cNvPr id="14342" name="TextBox 26"/>
          <p:cNvSpPr txBox="1">
            <a:spLocks noChangeArrowheads="1"/>
          </p:cNvSpPr>
          <p:nvPr/>
        </p:nvSpPr>
        <p:spPr bwMode="auto">
          <a:xfrm rot="21551078">
            <a:off x="1577823" y="1099553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没有标准答案</a:t>
            </a:r>
          </a:p>
        </p:txBody>
      </p:sp>
      <p:sp>
        <p:nvSpPr>
          <p:cNvPr id="14343" name="TextBox 27"/>
          <p:cNvSpPr txBox="1">
            <a:spLocks noChangeArrowheads="1"/>
          </p:cNvSpPr>
          <p:nvPr/>
        </p:nvSpPr>
        <p:spPr bwMode="auto">
          <a:xfrm rot="15029">
            <a:off x="6227610" y="1088441"/>
            <a:ext cx="223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不是心灵鸡汤</a:t>
            </a:r>
          </a:p>
        </p:txBody>
      </p:sp>
      <p:sp>
        <p:nvSpPr>
          <p:cNvPr id="26" name="TextBox 25"/>
          <p:cNvSpPr txBox="1"/>
          <p:nvPr/>
        </p:nvSpPr>
        <p:spPr>
          <a:xfrm rot="21585171">
            <a:off x="3718421" y="2132112"/>
            <a:ext cx="5605463" cy="823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造字工房悦黑体验版常规体" pitchFamily="50" charset="-122"/>
                <a:ea typeface="造字工房悦黑体验版常规体" pitchFamily="50" charset="-122"/>
              </a:rPr>
              <a:t>不要等到毕业以后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3716670" y="3357662"/>
            <a:ext cx="2867025" cy="793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一本真正帮助</a:t>
            </a:r>
            <a:endParaRPr lang="en-US" altLang="zh-CN" b="1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大学生</a:t>
            </a:r>
            <a:r>
              <a:rPr lang="zh-CN" altLang="en-US" sz="2800" b="1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成长</a:t>
            </a:r>
            <a:r>
              <a:rPr lang="zh-CN" altLang="en-US" b="1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的书</a:t>
            </a:r>
          </a:p>
        </p:txBody>
      </p:sp>
      <p:sp>
        <p:nvSpPr>
          <p:cNvPr id="14346" name="TextBox 1032"/>
          <p:cNvSpPr txBox="1">
            <a:spLocks noChangeArrowheads="1"/>
          </p:cNvSpPr>
          <p:nvPr/>
        </p:nvSpPr>
        <p:spPr bwMode="auto">
          <a:xfrm>
            <a:off x="1280960" y="1123366"/>
            <a:ext cx="431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800">
                <a:solidFill>
                  <a:schemeClr val="bg1"/>
                </a:solidFill>
                <a:latin typeface="Calibri" pitchFamily="34" charset="0"/>
              </a:rPr>
              <a:t>口</a:t>
            </a:r>
          </a:p>
        </p:txBody>
      </p:sp>
      <p:sp>
        <p:nvSpPr>
          <p:cNvPr id="14347" name="TextBox 42"/>
          <p:cNvSpPr txBox="1">
            <a:spLocks noChangeArrowheads="1"/>
          </p:cNvSpPr>
          <p:nvPr/>
        </p:nvSpPr>
        <p:spPr bwMode="auto">
          <a:xfrm>
            <a:off x="5960910" y="1123366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800">
                <a:solidFill>
                  <a:schemeClr val="bg1"/>
                </a:solidFill>
                <a:latin typeface="Calibri" pitchFamily="34" charset="0"/>
              </a:rPr>
              <a:t>口</a:t>
            </a:r>
          </a:p>
        </p:txBody>
      </p:sp>
      <p:sp>
        <p:nvSpPr>
          <p:cNvPr id="14348" name="TextBox 43"/>
          <p:cNvSpPr txBox="1">
            <a:spLocks noChangeArrowheads="1"/>
          </p:cNvSpPr>
          <p:nvPr/>
        </p:nvSpPr>
        <p:spPr bwMode="auto">
          <a:xfrm>
            <a:off x="3620935" y="1123366"/>
            <a:ext cx="431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800">
                <a:solidFill>
                  <a:schemeClr val="bg1"/>
                </a:solidFill>
                <a:latin typeface="Calibri" pitchFamily="34" charset="0"/>
              </a:rPr>
              <a:t>口</a:t>
            </a:r>
          </a:p>
        </p:txBody>
      </p:sp>
      <p:pic>
        <p:nvPicPr>
          <p:cNvPr id="19" name="图片 18" descr="图片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25854">
            <a:off x="427223" y="1233656"/>
            <a:ext cx="2856310" cy="37292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2" name="TextBox 24"/>
          <p:cNvSpPr txBox="1">
            <a:spLocks noChangeArrowheads="1"/>
          </p:cNvSpPr>
          <p:nvPr/>
        </p:nvSpPr>
        <p:spPr bwMode="auto">
          <a:xfrm>
            <a:off x="1543547" y="5519491"/>
            <a:ext cx="22336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江</a:t>
            </a:r>
            <a:r>
              <a:rPr lang="zh-CN" altLang="en-US" sz="1600" dirty="0" smtClean="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苏文艺出版社</a:t>
            </a:r>
            <a:endParaRPr lang="zh-CN" altLang="en-US" sz="1600" dirty="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3" cstate="print">
            <a:lum bright="100000" contrast="-70000"/>
            <a:biLevel thresh="50000"/>
            <a:grayscl/>
          </a:blip>
          <a:srcRect/>
          <a:stretch>
            <a:fillRect/>
          </a:stretch>
        </p:blipFill>
        <p:spPr bwMode="auto">
          <a:xfrm>
            <a:off x="900113" y="908050"/>
            <a:ext cx="3059112" cy="429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3563938" y="981075"/>
            <a:ext cx="3744912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zh-CN" altLang="en-US" sz="4000" dirty="0">
                <a:solidFill>
                  <a:schemeClr val="bg1">
                    <a:lumMod val="7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专业和职业</a:t>
            </a:r>
          </a:p>
        </p:txBody>
      </p:sp>
      <p:sp>
        <p:nvSpPr>
          <p:cNvPr id="15363" name="矩形 2048"/>
          <p:cNvSpPr>
            <a:spLocks noChangeArrowheads="1"/>
          </p:cNvSpPr>
          <p:nvPr/>
        </p:nvSpPr>
        <p:spPr bwMode="auto">
          <a:xfrm>
            <a:off x="2411413" y="2243138"/>
            <a:ext cx="4572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了解自己的专业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要学会独立学习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培养兴趣很重要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专业好不一定就业好</a:t>
            </a:r>
          </a:p>
          <a:p>
            <a:pPr algn="r"/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2059" name="TextBox 2058"/>
          <p:cNvSpPr txBox="1"/>
          <p:nvPr/>
        </p:nvSpPr>
        <p:spPr>
          <a:xfrm>
            <a:off x="4584700" y="5589240"/>
            <a:ext cx="2698750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推荐书籍：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《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思维导图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》</a:t>
            </a:r>
          </a:p>
          <a:p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推荐人物： 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@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小巴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_1990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15365" name="TextBox 47"/>
          <p:cNvSpPr txBox="1">
            <a:spLocks noChangeArrowheads="1"/>
          </p:cNvSpPr>
          <p:nvPr/>
        </p:nvSpPr>
        <p:spPr bwMode="auto">
          <a:xfrm>
            <a:off x="1835150" y="5591175"/>
            <a:ext cx="1584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</a:t>
            </a:r>
            <a:r>
              <a:rPr lang="en-US" altLang="zh-CN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</a:t>
            </a:r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zh-CN" altLang="en-US" sz="3600" b="1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49" name="肘形连接符 48"/>
          <p:cNvCxnSpPr/>
          <p:nvPr/>
        </p:nvCxnSpPr>
        <p:spPr>
          <a:xfrm rot="5400000" flipH="1" flipV="1">
            <a:off x="2808288" y="1366837"/>
            <a:ext cx="5111750" cy="4321175"/>
          </a:xfrm>
          <a:prstGeom prst="bentConnector3">
            <a:avLst>
              <a:gd name="adj1" fmla="val 10823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6896100" y="22494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15368" name="Rectangle 2"/>
          <p:cNvSpPr>
            <a:spLocks noChangeArrowheads="1"/>
          </p:cNvSpPr>
          <p:nvPr/>
        </p:nvSpPr>
        <p:spPr bwMode="auto">
          <a:xfrm>
            <a:off x="6896100" y="28575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15369" name="Rectangle 2"/>
          <p:cNvSpPr>
            <a:spLocks noChangeArrowheads="1"/>
          </p:cNvSpPr>
          <p:nvPr/>
        </p:nvSpPr>
        <p:spPr bwMode="auto">
          <a:xfrm>
            <a:off x="6896100" y="346392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15370" name="Rectangle 2"/>
          <p:cNvSpPr>
            <a:spLocks noChangeArrowheads="1"/>
          </p:cNvSpPr>
          <p:nvPr/>
        </p:nvSpPr>
        <p:spPr bwMode="auto">
          <a:xfrm>
            <a:off x="6896100" y="407035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lum bright="100000" contrast="-70000"/>
          </a:blip>
          <a:srcRect/>
          <a:stretch>
            <a:fillRect/>
          </a:stretch>
        </p:blipFill>
        <p:spPr bwMode="auto">
          <a:xfrm>
            <a:off x="5986463" y="1268413"/>
            <a:ext cx="2787650" cy="3951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89100" y="1400175"/>
            <a:ext cx="2811463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zh-CN" altLang="en-US" sz="4000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读书和学习</a:t>
            </a:r>
          </a:p>
        </p:txBody>
      </p:sp>
      <p:sp>
        <p:nvSpPr>
          <p:cNvPr id="17411" name="矩形 6"/>
          <p:cNvSpPr>
            <a:spLocks noChangeArrowheads="1"/>
          </p:cNvSpPr>
          <p:nvPr/>
        </p:nvSpPr>
        <p:spPr bwMode="auto">
          <a:xfrm>
            <a:off x="2124075" y="2343150"/>
            <a:ext cx="457200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学会自学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好书一定要精读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写好论文写好长微博</a:t>
            </a: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天才</a:t>
            </a:r>
            <a:r>
              <a:rPr lang="en-US" altLang="zh-CN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=</a:t>
            </a:r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科学训练</a:t>
            </a:r>
            <a:r>
              <a:rPr lang="en-US" altLang="zh-CN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10000</a:t>
            </a:r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个小时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5150" y="5591175"/>
            <a:ext cx="3384550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推荐书籍：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《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如何阅读一本书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》</a:t>
            </a:r>
          </a:p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推荐人物：  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@Dandoliya</a:t>
            </a:r>
            <a:endParaRPr lang="zh-CN" altLang="en-US">
              <a:solidFill>
                <a:srgbClr val="B2B2B2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17413" name="TextBox 16"/>
          <p:cNvSpPr txBox="1">
            <a:spLocks noChangeArrowheads="1"/>
          </p:cNvSpPr>
          <p:nvPr/>
        </p:nvSpPr>
        <p:spPr bwMode="auto">
          <a:xfrm>
            <a:off x="6318250" y="5735638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</a:t>
            </a:r>
            <a:r>
              <a:rPr lang="en-US" altLang="zh-CN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</a:t>
            </a:r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zh-CN" altLang="en-US" sz="3600" b="1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18" name="肘形连接符 17"/>
          <p:cNvCxnSpPr/>
          <p:nvPr/>
        </p:nvCxnSpPr>
        <p:spPr>
          <a:xfrm rot="16200000" flipV="1">
            <a:off x="1535112" y="1525588"/>
            <a:ext cx="4868863" cy="4554538"/>
          </a:xfrm>
          <a:prstGeom prst="bentConnector3">
            <a:avLst>
              <a:gd name="adj1" fmla="val 14521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1839913" y="236855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17416" name="Rectangle 2"/>
          <p:cNvSpPr>
            <a:spLocks noChangeArrowheads="1"/>
          </p:cNvSpPr>
          <p:nvPr/>
        </p:nvSpPr>
        <p:spPr bwMode="auto">
          <a:xfrm>
            <a:off x="1839913" y="2971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17417" name="Rectangle 2"/>
          <p:cNvSpPr>
            <a:spLocks noChangeArrowheads="1"/>
          </p:cNvSpPr>
          <p:nvPr/>
        </p:nvSpPr>
        <p:spPr bwMode="auto">
          <a:xfrm>
            <a:off x="1839913" y="357505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1839913" y="41798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print">
            <a:lum bright="100000" contrast="-70000"/>
            <a:biLevel thresh="50000"/>
            <a:grayscl/>
          </a:blip>
          <a:srcRect/>
          <a:stretch>
            <a:fillRect/>
          </a:stretch>
        </p:blipFill>
        <p:spPr bwMode="auto">
          <a:xfrm>
            <a:off x="1109663" y="1328738"/>
            <a:ext cx="2243137" cy="3359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619250" y="5591175"/>
            <a:ext cx="1584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</a:t>
            </a:r>
            <a:r>
              <a:rPr lang="en-US" altLang="zh-CN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3</a:t>
            </a:r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zh-CN" altLang="en-US" sz="3600" b="1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4" name="肘形连接符 3"/>
          <p:cNvCxnSpPr/>
          <p:nvPr/>
        </p:nvCxnSpPr>
        <p:spPr>
          <a:xfrm rot="5400000" flipH="1" flipV="1">
            <a:off x="2592388" y="1366837"/>
            <a:ext cx="5111750" cy="4321175"/>
          </a:xfrm>
          <a:prstGeom prst="bentConnector3">
            <a:avLst>
              <a:gd name="adj1" fmla="val 10823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356100" y="981075"/>
            <a:ext cx="2808288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社团和实践</a:t>
            </a:r>
          </a:p>
        </p:txBody>
      </p:sp>
      <p:sp>
        <p:nvSpPr>
          <p:cNvPr id="18437" name="矩形 5"/>
          <p:cNvSpPr>
            <a:spLocks noChangeArrowheads="1"/>
          </p:cNvSpPr>
          <p:nvPr/>
        </p:nvSpPr>
        <p:spPr bwMode="auto">
          <a:xfrm>
            <a:off x="2195513" y="1989138"/>
            <a:ext cx="4572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利用碎片时间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培养能力是思考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选择社团的理由很重要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独立完成事情才是工作经验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0138" y="5591175"/>
            <a:ext cx="2241550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推荐书籍：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《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公正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》</a:t>
            </a:r>
          </a:p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推荐人物：  陈维贤</a:t>
            </a:r>
          </a:p>
        </p:txBody>
      </p:sp>
      <p:sp>
        <p:nvSpPr>
          <p:cNvPr id="18439" name="Rectangle 2"/>
          <p:cNvSpPr>
            <a:spLocks noChangeArrowheads="1"/>
          </p:cNvSpPr>
          <p:nvPr/>
        </p:nvSpPr>
        <p:spPr bwMode="auto">
          <a:xfrm>
            <a:off x="6680200" y="198913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18440" name="Rectangle 2"/>
          <p:cNvSpPr>
            <a:spLocks noChangeArrowheads="1"/>
          </p:cNvSpPr>
          <p:nvPr/>
        </p:nvSpPr>
        <p:spPr bwMode="auto">
          <a:xfrm>
            <a:off x="6680200" y="25955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18441" name="Rectangle 2"/>
          <p:cNvSpPr>
            <a:spLocks noChangeArrowheads="1"/>
          </p:cNvSpPr>
          <p:nvPr/>
        </p:nvSpPr>
        <p:spPr bwMode="auto">
          <a:xfrm>
            <a:off x="6680200" y="32019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18442" name="Rectangle 2"/>
          <p:cNvSpPr>
            <a:spLocks noChangeArrowheads="1"/>
          </p:cNvSpPr>
          <p:nvPr/>
        </p:nvSpPr>
        <p:spPr bwMode="auto">
          <a:xfrm>
            <a:off x="6680200" y="38100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print">
            <a:lum bright="100000" contrast="-70000"/>
            <a:biLevel thresh="50000"/>
            <a:grayscl/>
          </a:blip>
          <a:srcRect/>
          <a:stretch>
            <a:fillRect/>
          </a:stretch>
        </p:blipFill>
        <p:spPr bwMode="auto">
          <a:xfrm>
            <a:off x="5930900" y="738188"/>
            <a:ext cx="2146300" cy="321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6516688" y="5735638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</a:t>
            </a:r>
            <a:r>
              <a:rPr lang="en-US" altLang="zh-CN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</a:t>
            </a:r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zh-CN" altLang="en-US" sz="3600" b="1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4" name="肘形连接符 3"/>
          <p:cNvCxnSpPr/>
          <p:nvPr/>
        </p:nvCxnSpPr>
        <p:spPr>
          <a:xfrm rot="16200000" flipV="1">
            <a:off x="1731962" y="1525588"/>
            <a:ext cx="4868863" cy="4554538"/>
          </a:xfrm>
          <a:prstGeom prst="bentConnector3">
            <a:avLst>
              <a:gd name="adj1" fmla="val 14521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2275" y="1352550"/>
            <a:ext cx="3024188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zh-CN" altLang="en-US" sz="4000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友情和爱情</a:t>
            </a:r>
          </a:p>
        </p:txBody>
      </p:sp>
      <p:sp>
        <p:nvSpPr>
          <p:cNvPr id="19461" name="矩形 5"/>
          <p:cNvSpPr>
            <a:spLocks noChangeArrowheads="1"/>
          </p:cNvSpPr>
          <p:nvPr/>
        </p:nvSpPr>
        <p:spPr bwMode="auto">
          <a:xfrm>
            <a:off x="2303463" y="2249488"/>
            <a:ext cx="3421062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和名人微博互动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学会和异性搭讪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学会欣赏别人的优点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爱情是人生的宝贵经历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613" y="5591175"/>
            <a:ext cx="2927350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推荐书籍：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《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象与骑象人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》</a:t>
            </a:r>
          </a:p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推荐人物：  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@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刘健亮</a:t>
            </a:r>
          </a:p>
        </p:txBody>
      </p:sp>
      <p:sp>
        <p:nvSpPr>
          <p:cNvPr id="19463" name="Rectangle 2"/>
          <p:cNvSpPr>
            <a:spLocks noChangeArrowheads="1"/>
          </p:cNvSpPr>
          <p:nvPr/>
        </p:nvSpPr>
        <p:spPr bwMode="auto">
          <a:xfrm>
            <a:off x="1979613" y="22590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19464" name="Rectangle 2"/>
          <p:cNvSpPr>
            <a:spLocks noChangeArrowheads="1"/>
          </p:cNvSpPr>
          <p:nvPr/>
        </p:nvSpPr>
        <p:spPr bwMode="auto">
          <a:xfrm>
            <a:off x="1979613" y="28622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19465" name="Rectangle 2"/>
          <p:cNvSpPr>
            <a:spLocks noChangeArrowheads="1"/>
          </p:cNvSpPr>
          <p:nvPr/>
        </p:nvSpPr>
        <p:spPr bwMode="auto">
          <a:xfrm>
            <a:off x="1979613" y="34671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19466" name="Rectangle 2"/>
          <p:cNvSpPr>
            <a:spLocks noChangeArrowheads="1"/>
          </p:cNvSpPr>
          <p:nvPr/>
        </p:nvSpPr>
        <p:spPr bwMode="auto">
          <a:xfrm>
            <a:off x="1979613" y="407035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print">
            <a:lum bright="100000" contrast="-70000"/>
            <a:biLevel thresh="50000"/>
            <a:grayscl/>
          </a:blip>
          <a:srcRect/>
          <a:stretch>
            <a:fillRect/>
          </a:stretch>
        </p:blipFill>
        <p:spPr bwMode="auto">
          <a:xfrm>
            <a:off x="463550" y="828675"/>
            <a:ext cx="2528888" cy="4164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1619250" y="5591175"/>
            <a:ext cx="1584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</a:t>
            </a:r>
            <a:r>
              <a:rPr lang="en-US" altLang="zh-CN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5</a:t>
            </a:r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zh-CN" altLang="en-US" sz="3600" b="1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5" name="肘形连接符 4"/>
          <p:cNvCxnSpPr/>
          <p:nvPr/>
        </p:nvCxnSpPr>
        <p:spPr>
          <a:xfrm rot="5400000" flipH="1" flipV="1">
            <a:off x="2592388" y="1366837"/>
            <a:ext cx="5111750" cy="4321175"/>
          </a:xfrm>
          <a:prstGeom prst="bentConnector3">
            <a:avLst>
              <a:gd name="adj1" fmla="val 10823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48038" y="981075"/>
            <a:ext cx="3744912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zh-CN" altLang="en-US" sz="4000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考研和就业</a:t>
            </a:r>
          </a:p>
        </p:txBody>
      </p:sp>
      <p:sp>
        <p:nvSpPr>
          <p:cNvPr id="20485" name="矩形 6"/>
          <p:cNvSpPr>
            <a:spLocks noChangeArrowheads="1"/>
          </p:cNvSpPr>
          <p:nvPr/>
        </p:nvSpPr>
        <p:spPr bwMode="auto">
          <a:xfrm>
            <a:off x="2195513" y="1989138"/>
            <a:ext cx="4572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考研决策因素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考研风险评估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公务员的利弊分析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考研就业只是走向目标的两条路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5591175"/>
            <a:ext cx="3841750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推荐书籍：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《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有了博士学位还不够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》</a:t>
            </a:r>
          </a:p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推荐人物：  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@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曹将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PPTao</a:t>
            </a:r>
            <a:endParaRPr lang="zh-CN" altLang="en-US">
              <a:solidFill>
                <a:srgbClr val="B2B2B2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20487" name="Rectangle 2"/>
          <p:cNvSpPr>
            <a:spLocks noChangeArrowheads="1"/>
          </p:cNvSpPr>
          <p:nvPr/>
        </p:nvSpPr>
        <p:spPr bwMode="auto">
          <a:xfrm>
            <a:off x="6659563" y="198913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20488" name="Rectangle 2"/>
          <p:cNvSpPr>
            <a:spLocks noChangeArrowheads="1"/>
          </p:cNvSpPr>
          <p:nvPr/>
        </p:nvSpPr>
        <p:spPr bwMode="auto">
          <a:xfrm>
            <a:off x="6659563" y="25955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6659563" y="32019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20490" name="Rectangle 2"/>
          <p:cNvSpPr>
            <a:spLocks noChangeArrowheads="1"/>
          </p:cNvSpPr>
          <p:nvPr/>
        </p:nvSpPr>
        <p:spPr bwMode="auto">
          <a:xfrm>
            <a:off x="6659563" y="38100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print">
            <a:lum bright="100000" contrast="-70000"/>
            <a:biLevel thresh="50000"/>
            <a:grayscl/>
          </a:blip>
          <a:srcRect/>
          <a:stretch>
            <a:fillRect/>
          </a:stretch>
        </p:blipFill>
        <p:spPr bwMode="auto">
          <a:xfrm>
            <a:off x="6291263" y="1530350"/>
            <a:ext cx="2859087" cy="379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6516688" y="5735638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</a:t>
            </a:r>
            <a:r>
              <a:rPr lang="en-US" altLang="zh-CN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6</a:t>
            </a:r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zh-CN" altLang="en-US" sz="3600" b="1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10" name="肘形连接符 9"/>
          <p:cNvCxnSpPr/>
          <p:nvPr/>
        </p:nvCxnSpPr>
        <p:spPr>
          <a:xfrm rot="16200000" flipV="1">
            <a:off x="1731962" y="1525588"/>
            <a:ext cx="4868863" cy="4554538"/>
          </a:xfrm>
          <a:prstGeom prst="bentConnector3">
            <a:avLst>
              <a:gd name="adj1" fmla="val 14521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1550" y="1341438"/>
            <a:ext cx="3744913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zh-CN" altLang="en-US" sz="4000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求职和创业</a:t>
            </a:r>
          </a:p>
        </p:txBody>
      </p:sp>
      <p:sp>
        <p:nvSpPr>
          <p:cNvPr id="21509" name="矩形 11"/>
          <p:cNvSpPr>
            <a:spLocks noChangeArrowheads="1"/>
          </p:cNvSpPr>
          <p:nvPr/>
        </p:nvSpPr>
        <p:spPr bwMode="auto">
          <a:xfrm>
            <a:off x="2376488" y="2249488"/>
            <a:ext cx="4572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写好简历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了解面试公司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学习商务礼仪知识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创业不是一件容易的事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1050" y="5591175"/>
            <a:ext cx="3432175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推荐书籍：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《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创业的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36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条军规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》</a:t>
            </a:r>
          </a:p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推荐人物：  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@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请叫我许胖纸</a:t>
            </a:r>
          </a:p>
        </p:txBody>
      </p:sp>
      <p:sp>
        <p:nvSpPr>
          <p:cNvPr id="21511" name="Rectangle 2"/>
          <p:cNvSpPr>
            <a:spLocks noChangeArrowheads="1"/>
          </p:cNvSpPr>
          <p:nvPr/>
        </p:nvSpPr>
        <p:spPr bwMode="auto">
          <a:xfrm>
            <a:off x="2051050" y="22590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21512" name="Rectangle 2"/>
          <p:cNvSpPr>
            <a:spLocks noChangeArrowheads="1"/>
          </p:cNvSpPr>
          <p:nvPr/>
        </p:nvSpPr>
        <p:spPr bwMode="auto">
          <a:xfrm>
            <a:off x="2051050" y="28622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21513" name="Rectangle 2"/>
          <p:cNvSpPr>
            <a:spLocks noChangeArrowheads="1"/>
          </p:cNvSpPr>
          <p:nvPr/>
        </p:nvSpPr>
        <p:spPr bwMode="auto">
          <a:xfrm>
            <a:off x="2051050" y="34671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21514" name="Rectangle 2"/>
          <p:cNvSpPr>
            <a:spLocks noChangeArrowheads="1"/>
          </p:cNvSpPr>
          <p:nvPr/>
        </p:nvSpPr>
        <p:spPr bwMode="auto">
          <a:xfrm>
            <a:off x="2051050" y="407035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print">
            <a:lum bright="100000" contrast="-70000"/>
            <a:biLevel thresh="50000"/>
            <a:grayscl/>
          </a:blip>
          <a:srcRect/>
          <a:stretch>
            <a:fillRect/>
          </a:stretch>
        </p:blipFill>
        <p:spPr bwMode="auto">
          <a:xfrm>
            <a:off x="-30163" y="1292225"/>
            <a:ext cx="2809876" cy="3859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1619250" y="5591175"/>
            <a:ext cx="1584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</a:t>
            </a:r>
            <a:r>
              <a:rPr lang="en-US" altLang="zh-CN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7</a:t>
            </a:r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zh-CN" altLang="en-US" sz="3600" b="1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4" name="肘形连接符 3"/>
          <p:cNvCxnSpPr/>
          <p:nvPr/>
        </p:nvCxnSpPr>
        <p:spPr>
          <a:xfrm rot="5400000" flipH="1" flipV="1">
            <a:off x="2592388" y="1366837"/>
            <a:ext cx="5111750" cy="4321175"/>
          </a:xfrm>
          <a:prstGeom prst="bentConnector3">
            <a:avLst>
              <a:gd name="adj1" fmla="val 10823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48038" y="981075"/>
            <a:ext cx="3744912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zh-CN" altLang="en-US" sz="4000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生活和习惯</a:t>
            </a:r>
          </a:p>
        </p:txBody>
      </p:sp>
      <p:sp>
        <p:nvSpPr>
          <p:cNvPr id="22533" name="矩形 5"/>
          <p:cNvSpPr>
            <a:spLocks noChangeArrowheads="1"/>
          </p:cNvSpPr>
          <p:nvPr/>
        </p:nvSpPr>
        <p:spPr bwMode="auto">
          <a:xfrm>
            <a:off x="2195513" y="1989138"/>
            <a:ext cx="4572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击败拖延症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培养专注力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学会记账培养理财</a:t>
            </a:r>
          </a:p>
          <a:p>
            <a:pPr algn="r"/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pPr algn="r"/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留住你的好奇心和观察力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8275" y="5591175"/>
            <a:ext cx="3155950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推荐书籍：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《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思考，快与慢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》</a:t>
            </a:r>
          </a:p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推荐人物：  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@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谷月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K</a:t>
            </a:r>
            <a:endParaRPr lang="zh-CN" altLang="en-US">
              <a:solidFill>
                <a:srgbClr val="B2B2B2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22535" name="Rectangle 2"/>
          <p:cNvSpPr>
            <a:spLocks noChangeArrowheads="1"/>
          </p:cNvSpPr>
          <p:nvPr/>
        </p:nvSpPr>
        <p:spPr bwMode="auto">
          <a:xfrm>
            <a:off x="6659563" y="198913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22536" name="Rectangle 2"/>
          <p:cNvSpPr>
            <a:spLocks noChangeArrowheads="1"/>
          </p:cNvSpPr>
          <p:nvPr/>
        </p:nvSpPr>
        <p:spPr bwMode="auto">
          <a:xfrm>
            <a:off x="6659563" y="25955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22537" name="Rectangle 2"/>
          <p:cNvSpPr>
            <a:spLocks noChangeArrowheads="1"/>
          </p:cNvSpPr>
          <p:nvPr/>
        </p:nvSpPr>
        <p:spPr bwMode="auto">
          <a:xfrm>
            <a:off x="6659563" y="32019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  <p:sp>
        <p:nvSpPr>
          <p:cNvPr id="22538" name="Rectangle 2"/>
          <p:cNvSpPr>
            <a:spLocks noChangeArrowheads="1"/>
          </p:cNvSpPr>
          <p:nvPr/>
        </p:nvSpPr>
        <p:spPr bwMode="auto">
          <a:xfrm>
            <a:off x="6659563" y="38100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print">
            <a:lum bright="100000" contrast="-70000"/>
            <a:biLevel thresh="50000"/>
            <a:grayscl/>
          </a:blip>
          <a:srcRect/>
          <a:stretch>
            <a:fillRect/>
          </a:stretch>
        </p:blipFill>
        <p:spPr bwMode="auto">
          <a:xfrm>
            <a:off x="5894388" y="1316038"/>
            <a:ext cx="3225800" cy="442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6516688" y="5735638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</a:t>
            </a:r>
            <a:r>
              <a:rPr lang="en-US" altLang="zh-CN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</a:t>
            </a:r>
            <a:r>
              <a:rPr lang="en-US" altLang="zh-CN" sz="3600" b="1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zh-CN" altLang="en-US" sz="3600" b="1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4" name="肘形连接符 3"/>
          <p:cNvCxnSpPr/>
          <p:nvPr/>
        </p:nvCxnSpPr>
        <p:spPr>
          <a:xfrm rot="16200000" flipV="1">
            <a:off x="1731962" y="1525588"/>
            <a:ext cx="4868863" cy="4554538"/>
          </a:xfrm>
          <a:prstGeom prst="bentConnector3">
            <a:avLst>
              <a:gd name="adj1" fmla="val 14521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4425" y="1352550"/>
            <a:ext cx="3744913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zh-CN" altLang="en-US" sz="4000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个人和社会</a:t>
            </a:r>
          </a:p>
        </p:txBody>
      </p:sp>
      <p:sp>
        <p:nvSpPr>
          <p:cNvPr id="23557" name="矩形 5"/>
          <p:cNvSpPr>
            <a:spLocks noChangeArrowheads="1"/>
          </p:cNvSpPr>
          <p:nvPr/>
        </p:nvSpPr>
        <p:spPr bwMode="auto">
          <a:xfrm>
            <a:off x="2447925" y="2249488"/>
            <a:ext cx="4572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请拥抱社会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寻找身边正能量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做一个合格的公民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请学会养成独立思考</a:t>
            </a:r>
            <a:endParaRPr lang="en-US" altLang="zh-CN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  <a:p>
            <a:endParaRPr lang="zh-CN" altLang="en-US" sz="2000">
              <a:solidFill>
                <a:schemeClr val="bg1"/>
              </a:solidFill>
              <a:latin typeface="造字工房悦黑体验版常规体" pitchFamily="50" charset="-122"/>
              <a:ea typeface="造字工房悦黑体验版常规体" pitchFamily="50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6613" y="5591175"/>
            <a:ext cx="3155950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推荐书籍：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《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重新发现社会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》</a:t>
            </a:r>
          </a:p>
          <a:p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推荐人物：  </a:t>
            </a:r>
            <a:r>
              <a:rPr lang="en-US" altLang="zh-CN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@Dian</a:t>
            </a:r>
            <a:r>
              <a:rPr lang="zh-CN" altLang="en-US">
                <a:solidFill>
                  <a:srgbClr val="B2B2B2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小威</a:t>
            </a:r>
          </a:p>
        </p:txBody>
      </p:sp>
      <p:sp>
        <p:nvSpPr>
          <p:cNvPr id="23559" name="Rectangle 2"/>
          <p:cNvSpPr>
            <a:spLocks noChangeArrowheads="1"/>
          </p:cNvSpPr>
          <p:nvPr/>
        </p:nvSpPr>
        <p:spPr bwMode="auto">
          <a:xfrm>
            <a:off x="2143125" y="22764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23560" name="Rectangle 2"/>
          <p:cNvSpPr>
            <a:spLocks noChangeArrowheads="1"/>
          </p:cNvSpPr>
          <p:nvPr/>
        </p:nvSpPr>
        <p:spPr bwMode="auto">
          <a:xfrm>
            <a:off x="2143125" y="28813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23561" name="Rectangle 2"/>
          <p:cNvSpPr>
            <a:spLocks noChangeArrowheads="1"/>
          </p:cNvSpPr>
          <p:nvPr/>
        </p:nvSpPr>
        <p:spPr bwMode="auto">
          <a:xfrm>
            <a:off x="2143125" y="34845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  <p:sp>
        <p:nvSpPr>
          <p:cNvPr id="23562" name="Rectangle 2"/>
          <p:cNvSpPr>
            <a:spLocks noChangeArrowheads="1"/>
          </p:cNvSpPr>
          <p:nvPr/>
        </p:nvSpPr>
        <p:spPr bwMode="auto">
          <a:xfrm>
            <a:off x="2143125" y="40878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chemeClr val="bg1"/>
                </a:solidFill>
              </a:rPr>
              <a:t>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379</Words>
  <Application>Microsoft Office PowerPoint</Application>
  <PresentationFormat>全屏显示(4:3)</PresentationFormat>
  <Paragraphs>133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Arial</vt:lpstr>
      <vt:lpstr>宋体</vt:lpstr>
      <vt:lpstr>Calibri</vt:lpstr>
      <vt:lpstr>造字工房悦黑体验版常规体</vt:lpstr>
      <vt:lpstr>Arial Unicode MS</vt:lpstr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wm</dc:creator>
  <cp:lastModifiedBy>User</cp:lastModifiedBy>
  <cp:revision>91</cp:revision>
  <dcterms:created xsi:type="dcterms:W3CDTF">2014-05-14T05:04:55Z</dcterms:created>
  <dcterms:modified xsi:type="dcterms:W3CDTF">2015-08-30T03:32:29Z</dcterms:modified>
</cp:coreProperties>
</file>