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7" r:id="rId3"/>
    <p:sldId id="268" r:id="rId4"/>
    <p:sldId id="269" r:id="rId5"/>
    <p:sldId id="270" r:id="rId6"/>
    <p:sldId id="258" r:id="rId7"/>
    <p:sldId id="266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4" r:id="rId17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4A6F"/>
    <a:srgbClr val="CE1268"/>
    <a:srgbClr val="CD0D64"/>
    <a:srgbClr val="D82159"/>
    <a:srgbClr val="FCFCFC"/>
    <a:srgbClr val="FEF0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1" autoAdjust="0"/>
    <p:restoredTop sz="94660"/>
  </p:normalViewPr>
  <p:slideViewPr>
    <p:cSldViewPr snapToGrid="0">
      <p:cViewPr>
        <p:scale>
          <a:sx n="75" d="100"/>
          <a:sy n="75" d="100"/>
        </p:scale>
        <p:origin x="774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99EE-4199-4657-BA45-4CB6F241DF16}" type="datetimeFigureOut">
              <a:rPr lang="zh-CN" altLang="en-US" smtClean="0"/>
              <a:t>2016/3/8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A3-C4CB-4867-9B5C-AAF5BE951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48967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99EE-4199-4657-BA45-4CB6F241DF16}" type="datetimeFigureOut">
              <a:rPr lang="zh-CN" altLang="en-US" smtClean="0"/>
              <a:t>2016/3/8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A3-C4CB-4867-9B5C-AAF5BE951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134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99EE-4199-4657-BA45-4CB6F241DF16}" type="datetimeFigureOut">
              <a:rPr lang="zh-CN" altLang="en-US" smtClean="0"/>
              <a:t>2016/3/8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A3-C4CB-4867-9B5C-AAF5BE951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487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任意多边形 7"/>
          <p:cNvSpPr/>
          <p:nvPr userDrawn="1"/>
        </p:nvSpPr>
        <p:spPr>
          <a:xfrm>
            <a:off x="0" y="-34165"/>
            <a:ext cx="12192000" cy="841828"/>
          </a:xfrm>
          <a:custGeom>
            <a:avLst/>
            <a:gdLst>
              <a:gd name="connsiteX0" fmla="*/ 0 w 8679543"/>
              <a:gd name="connsiteY0" fmla="*/ 0 h 841828"/>
              <a:gd name="connsiteX1" fmla="*/ 8679543 w 8679543"/>
              <a:gd name="connsiteY1" fmla="*/ 0 h 841828"/>
              <a:gd name="connsiteX2" fmla="*/ 8679543 w 8679543"/>
              <a:gd name="connsiteY2" fmla="*/ 841828 h 841828"/>
              <a:gd name="connsiteX3" fmla="*/ 5950857 w 8679543"/>
              <a:gd name="connsiteY3" fmla="*/ 841828 h 841828"/>
              <a:gd name="connsiteX4" fmla="*/ 5660572 w 8679543"/>
              <a:gd name="connsiteY4" fmla="*/ 478971 h 841828"/>
              <a:gd name="connsiteX5" fmla="*/ 725714 w 8679543"/>
              <a:gd name="connsiteY5" fmla="*/ 478971 h 841828"/>
              <a:gd name="connsiteX6" fmla="*/ 391886 w 8679543"/>
              <a:gd name="connsiteY6" fmla="*/ 841828 h 841828"/>
              <a:gd name="connsiteX7" fmla="*/ 0 w 8679543"/>
              <a:gd name="connsiteY7" fmla="*/ 841828 h 841828"/>
              <a:gd name="connsiteX8" fmla="*/ 0 w 8679543"/>
              <a:gd name="connsiteY8" fmla="*/ 58057 h 841828"/>
              <a:gd name="connsiteX9" fmla="*/ 0 w 8679543"/>
              <a:gd name="connsiteY9" fmla="*/ 0 h 84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9543" h="841828">
                <a:moveTo>
                  <a:pt x="0" y="0"/>
                </a:moveTo>
                <a:lnTo>
                  <a:pt x="8679543" y="0"/>
                </a:lnTo>
                <a:lnTo>
                  <a:pt x="8679543" y="841828"/>
                </a:lnTo>
                <a:lnTo>
                  <a:pt x="5950857" y="841828"/>
                </a:lnTo>
                <a:lnTo>
                  <a:pt x="5660572" y="478971"/>
                </a:lnTo>
                <a:lnTo>
                  <a:pt x="725714" y="478971"/>
                </a:lnTo>
                <a:lnTo>
                  <a:pt x="391886" y="841828"/>
                </a:lnTo>
                <a:lnTo>
                  <a:pt x="0" y="841828"/>
                </a:lnTo>
                <a:lnTo>
                  <a:pt x="0" y="58057"/>
                </a:lnTo>
                <a:lnTo>
                  <a:pt x="0" y="0"/>
                </a:lnTo>
                <a:close/>
              </a:path>
            </a:pathLst>
          </a:custGeom>
          <a:solidFill>
            <a:srgbClr val="CE1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任意多边形 8"/>
          <p:cNvSpPr/>
          <p:nvPr userDrawn="1"/>
        </p:nvSpPr>
        <p:spPr>
          <a:xfrm rot="10800000">
            <a:off x="0" y="6032807"/>
            <a:ext cx="12192000" cy="841828"/>
          </a:xfrm>
          <a:custGeom>
            <a:avLst/>
            <a:gdLst>
              <a:gd name="connsiteX0" fmla="*/ 0 w 8679543"/>
              <a:gd name="connsiteY0" fmla="*/ 0 h 841828"/>
              <a:gd name="connsiteX1" fmla="*/ 8679543 w 8679543"/>
              <a:gd name="connsiteY1" fmla="*/ 0 h 841828"/>
              <a:gd name="connsiteX2" fmla="*/ 8679543 w 8679543"/>
              <a:gd name="connsiteY2" fmla="*/ 841828 h 841828"/>
              <a:gd name="connsiteX3" fmla="*/ 5950857 w 8679543"/>
              <a:gd name="connsiteY3" fmla="*/ 841828 h 841828"/>
              <a:gd name="connsiteX4" fmla="*/ 5660572 w 8679543"/>
              <a:gd name="connsiteY4" fmla="*/ 478971 h 841828"/>
              <a:gd name="connsiteX5" fmla="*/ 725714 w 8679543"/>
              <a:gd name="connsiteY5" fmla="*/ 478971 h 841828"/>
              <a:gd name="connsiteX6" fmla="*/ 391886 w 8679543"/>
              <a:gd name="connsiteY6" fmla="*/ 841828 h 841828"/>
              <a:gd name="connsiteX7" fmla="*/ 0 w 8679543"/>
              <a:gd name="connsiteY7" fmla="*/ 841828 h 841828"/>
              <a:gd name="connsiteX8" fmla="*/ 0 w 8679543"/>
              <a:gd name="connsiteY8" fmla="*/ 58057 h 841828"/>
              <a:gd name="connsiteX9" fmla="*/ 0 w 8679543"/>
              <a:gd name="connsiteY9" fmla="*/ 0 h 841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679543" h="841828">
                <a:moveTo>
                  <a:pt x="0" y="0"/>
                </a:moveTo>
                <a:lnTo>
                  <a:pt x="8679543" y="0"/>
                </a:lnTo>
                <a:lnTo>
                  <a:pt x="8679543" y="841828"/>
                </a:lnTo>
                <a:lnTo>
                  <a:pt x="5950857" y="841828"/>
                </a:lnTo>
                <a:lnTo>
                  <a:pt x="5660572" y="478971"/>
                </a:lnTo>
                <a:lnTo>
                  <a:pt x="725714" y="478971"/>
                </a:lnTo>
                <a:lnTo>
                  <a:pt x="391886" y="841828"/>
                </a:lnTo>
                <a:lnTo>
                  <a:pt x="0" y="841828"/>
                </a:lnTo>
                <a:lnTo>
                  <a:pt x="0" y="58057"/>
                </a:lnTo>
                <a:lnTo>
                  <a:pt x="0" y="0"/>
                </a:lnTo>
                <a:close/>
              </a:path>
            </a:pathLst>
          </a:custGeom>
          <a:solidFill>
            <a:srgbClr val="CE12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72" y="62502"/>
            <a:ext cx="2351315" cy="66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133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99EE-4199-4657-BA45-4CB6F241DF16}" type="datetimeFigureOut">
              <a:rPr lang="zh-CN" altLang="en-US" smtClean="0"/>
              <a:t>2016/3/8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A3-C4CB-4867-9B5C-AAF5BE951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050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99EE-4199-4657-BA45-4CB6F241DF16}" type="datetimeFigureOut">
              <a:rPr lang="zh-CN" altLang="en-US" smtClean="0"/>
              <a:t>2016/3/8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A3-C4CB-4867-9B5C-AAF5BE951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468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99EE-4199-4657-BA45-4CB6F241DF16}" type="datetimeFigureOut">
              <a:rPr lang="zh-CN" altLang="en-US" smtClean="0"/>
              <a:t>2016/3/8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A3-C4CB-4867-9B5C-AAF5BE951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4468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99EE-4199-4657-BA45-4CB6F241DF16}" type="datetimeFigureOut">
              <a:rPr lang="zh-CN" altLang="en-US" smtClean="0"/>
              <a:t>2016/3/8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A3-C4CB-4867-9B5C-AAF5BE951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85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99EE-4199-4657-BA45-4CB6F241DF16}" type="datetimeFigureOut">
              <a:rPr lang="zh-CN" altLang="en-US" smtClean="0"/>
              <a:t>2016/3/8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A3-C4CB-4867-9B5C-AAF5BE951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137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99EE-4199-4657-BA45-4CB6F241DF16}" type="datetimeFigureOut">
              <a:rPr lang="zh-CN" altLang="en-US" smtClean="0"/>
              <a:t>2016/3/8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A3-C4CB-4867-9B5C-AAF5BE951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27210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599EE-4199-4657-BA45-4CB6F241DF16}" type="datetimeFigureOut">
              <a:rPr lang="zh-CN" altLang="en-US" smtClean="0"/>
              <a:t>2016/3/8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181A3-C4CB-4867-9B5C-AAF5BE951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4601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599EE-4199-4657-BA45-4CB6F241DF16}" type="datetimeFigureOut">
              <a:rPr lang="zh-CN" altLang="en-US" smtClean="0"/>
              <a:t>2016/3/8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181A3-C4CB-4867-9B5C-AAF5BE9512A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64482"/>
            <a:ext cx="12192000" cy="6930571"/>
          </a:xfrm>
          <a:prstGeom prst="rect">
            <a:avLst/>
          </a:prstGeom>
          <a:solidFill>
            <a:srgbClr val="FC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3276651" y="-88666"/>
            <a:ext cx="5379357" cy="5871649"/>
            <a:chOff x="867964" y="66145"/>
            <a:chExt cx="5677980" cy="61976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501" b="12922"/>
            <a:stretch/>
          </p:blipFill>
          <p:spPr>
            <a:xfrm>
              <a:off x="1480604" y="580571"/>
              <a:ext cx="4898275" cy="5457372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688" b="22521"/>
            <a:stretch/>
          </p:blipFill>
          <p:spPr>
            <a:xfrm>
              <a:off x="867964" y="66145"/>
              <a:ext cx="5677980" cy="6197600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r="77974" b="81912"/>
          <a:stretch/>
        </p:blipFill>
        <p:spPr>
          <a:xfrm>
            <a:off x="1172545" y="-10365"/>
            <a:ext cx="838353" cy="161108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20" b="52608"/>
          <a:stretch/>
        </p:blipFill>
        <p:spPr>
          <a:xfrm>
            <a:off x="2799486" y="3456238"/>
            <a:ext cx="6228645" cy="179852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8131" y="4118441"/>
            <a:ext cx="1161142" cy="1277256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0" y="5829575"/>
            <a:ext cx="12192000" cy="1036514"/>
            <a:chOff x="0" y="5829575"/>
            <a:chExt cx="12192000" cy="1036514"/>
          </a:xfrm>
        </p:grpSpPr>
        <p:sp>
          <p:nvSpPr>
            <p:cNvPr id="13" name="矩形 12"/>
            <p:cNvSpPr/>
            <p:nvPr/>
          </p:nvSpPr>
          <p:spPr>
            <a:xfrm>
              <a:off x="0" y="6057900"/>
              <a:ext cx="12192000" cy="808189"/>
            </a:xfrm>
            <a:prstGeom prst="rect">
              <a:avLst/>
            </a:prstGeom>
            <a:solidFill>
              <a:srgbClr val="CE1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CE1268"/>
                </a:solidFill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>
              <a:off x="5864130" y="5829575"/>
              <a:ext cx="463739" cy="399775"/>
            </a:xfrm>
            <a:prstGeom prst="triangle">
              <a:avLst/>
            </a:prstGeom>
            <a:solidFill>
              <a:srgbClr val="CE1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81" y="6275942"/>
            <a:ext cx="2714338" cy="48018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92" y="6275942"/>
            <a:ext cx="2714338" cy="4801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636" y="6275942"/>
            <a:ext cx="2714338" cy="48018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88" y="6275942"/>
            <a:ext cx="2714338" cy="480185"/>
          </a:xfrm>
          <a:prstGeom prst="rect">
            <a:avLst/>
          </a:prstGeom>
        </p:spPr>
      </p:pic>
      <p:pic>
        <p:nvPicPr>
          <p:cNvPr id="3" name="活泼 轻快的背景音乐 阳光舞甜橙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-1206500" y="-14351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55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319">
        <p15:prstTrans prst="pageCurlDouble"/>
      </p:transition>
    </mc:Choice>
    <mc:Fallback>
      <p:transition spd="slow" advTm="131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6"/>
          <p:cNvSpPr txBox="1"/>
          <p:nvPr/>
        </p:nvSpPr>
        <p:spPr>
          <a:xfrm>
            <a:off x="1356290" y="4668837"/>
            <a:ext cx="42607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48719"/>
            <a:r>
              <a:rPr lang="zh-CN" altLang="en-US" sz="2000" dirty="0" smtClean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其实男女之间的事情，不是用什么技巧就能全部解决，所有技巧都建立在对方有点意思，不太排斥的情况下。</a:t>
            </a:r>
            <a:endParaRPr lang="en-US" sz="2000" dirty="0">
              <a:solidFill>
                <a:srgbClr val="CD0D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7"/>
          <p:cNvSpPr txBox="1"/>
          <p:nvPr/>
        </p:nvSpPr>
        <p:spPr>
          <a:xfrm>
            <a:off x="7186385" y="4668837"/>
            <a:ext cx="2960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48719"/>
            <a:r>
              <a:rPr lang="zh-CN" altLang="en-US" sz="2000" dirty="0" smtClean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如果对方根本就很排斥你，无论你用什么技巧和方法都是没用的。</a:t>
            </a:r>
            <a:endParaRPr lang="en-US" sz="2000" dirty="0">
              <a:solidFill>
                <a:srgbClr val="CD0D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Picture 10" descr="2.png"/>
          <p:cNvPicPr>
            <a:picLocks noChangeAspect="1"/>
          </p:cNvPicPr>
          <p:nvPr/>
        </p:nvPicPr>
        <p:blipFill rotWithShape="1">
          <a:blip r:embed="rId2"/>
          <a:srcRect r="9318" b="30952"/>
          <a:stretch/>
        </p:blipFill>
        <p:spPr>
          <a:xfrm>
            <a:off x="1642947" y="1049961"/>
            <a:ext cx="3466080" cy="3445840"/>
          </a:xfrm>
          <a:prstGeom prst="rect">
            <a:avLst/>
          </a:prstGeom>
        </p:spPr>
      </p:pic>
      <p:pic>
        <p:nvPicPr>
          <p:cNvPr id="25" name="Picture 11" descr="3.png"/>
          <p:cNvPicPr>
            <a:picLocks noChangeAspect="1"/>
          </p:cNvPicPr>
          <p:nvPr/>
        </p:nvPicPr>
        <p:blipFill rotWithShape="1">
          <a:blip r:embed="rId3"/>
          <a:srcRect r="7621" b="31334"/>
          <a:stretch/>
        </p:blipFill>
        <p:spPr>
          <a:xfrm>
            <a:off x="6703467" y="1049961"/>
            <a:ext cx="3530916" cy="3426790"/>
          </a:xfrm>
          <a:prstGeom prst="rect">
            <a:avLst/>
          </a:prstGeom>
        </p:spPr>
      </p:pic>
      <p:pic>
        <p:nvPicPr>
          <p:cNvPr id="27" name="Picture 10" descr="2.png"/>
          <p:cNvPicPr>
            <a:picLocks noChangeAspect="1"/>
          </p:cNvPicPr>
          <p:nvPr/>
        </p:nvPicPr>
        <p:blipFill rotWithShape="1">
          <a:blip r:embed="rId2"/>
          <a:srcRect l="91723" b="30952"/>
          <a:stretch/>
        </p:blipFill>
        <p:spPr>
          <a:xfrm>
            <a:off x="5880452" y="1030911"/>
            <a:ext cx="316354" cy="34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66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955">
        <p15:prstTrans prst="pageCurlDouble"/>
      </p:transition>
    </mc:Choice>
    <mc:Fallback>
      <p:transition spd="slow" advTm="295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6" y="1833249"/>
            <a:ext cx="2311111" cy="217142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5"/>
          <a:stretch/>
        </p:blipFill>
        <p:spPr>
          <a:xfrm>
            <a:off x="5484" y="4905829"/>
            <a:ext cx="12186516" cy="1952171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7613" y="2358849"/>
            <a:ext cx="5575301" cy="1397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718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7">
        <p15:prstTrans prst="pageCurlDouble"/>
      </p:transition>
    </mc:Choice>
    <mc:Fallback>
      <p:transition spd="slow" advTm="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882831" y="3004458"/>
            <a:ext cx="8876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48719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其实</a:t>
            </a:r>
            <a:r>
              <a:rPr lang="zh-CN" altLang="en-US" sz="2000" dirty="0" smtClean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这个方法和上面的方法是相反的两个过程，但是失败率很高，因此采用这个方法，你首先心里状态就必须好才行，不要怕被骂，更不要觉得不好意思，简单的说，</a:t>
            </a:r>
            <a:r>
              <a:rPr lang="zh-CN" altLang="en-US" sz="3200" dirty="0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就是要脸皮厚</a:t>
            </a:r>
            <a:r>
              <a:rPr lang="zh-CN" altLang="en-US" sz="2400" dirty="0" smtClean="0">
                <a:solidFill>
                  <a:srgbClr val="1F497D">
                    <a:lumMod val="75000"/>
                  </a:srgbClr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。</a:t>
            </a:r>
            <a:endParaRPr lang="en-US" sz="2400" dirty="0">
              <a:solidFill>
                <a:srgbClr val="CD0D64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82831" y="1745381"/>
            <a:ext cx="414568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脸皮要够厚！！</a:t>
            </a:r>
            <a:endParaRPr lang="zh-CN" altLang="en-US" sz="4400" dirty="0">
              <a:solidFill>
                <a:srgbClr val="0A4A6F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2" t="10017"/>
          <a:stretch/>
        </p:blipFill>
        <p:spPr>
          <a:xfrm>
            <a:off x="5820228" y="959121"/>
            <a:ext cx="1988457" cy="180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2368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059">
        <p15:prstTrans prst="pageCurlDouble"/>
      </p:transition>
    </mc:Choice>
    <mc:Fallback>
      <p:transition spd="slow" advTm="405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40"/>
          <a:stretch/>
        </p:blipFill>
        <p:spPr>
          <a:xfrm>
            <a:off x="1465943" y="2598057"/>
            <a:ext cx="1963377" cy="3200398"/>
          </a:xfrm>
          <a:prstGeom prst="rect">
            <a:avLst/>
          </a:prstGeom>
        </p:spPr>
      </p:pic>
      <p:sp>
        <p:nvSpPr>
          <p:cNvPr id="4" name="TextBox 6"/>
          <p:cNvSpPr txBox="1"/>
          <p:nvPr/>
        </p:nvSpPr>
        <p:spPr>
          <a:xfrm>
            <a:off x="5076902" y="2293259"/>
            <a:ext cx="6403899" cy="28079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48719">
              <a:lnSpc>
                <a:spcPct val="150000"/>
              </a:lnSpc>
            </a:pPr>
            <a:r>
              <a:rPr lang="zh-CN" altLang="en-US" sz="2000" dirty="0" smtClean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击的方法，你可以进入聊天室，看到合适的女性就发出聊天请求，为了不露馅，你要采用私聊方式，别人看不到的，这样，你可以给多个女性发消息。总有一些会回答你的。问问题的时候，一定要出不要落入俗套，大家越爱问的问题，你越不要问。因为这些女性看这些都看到想吐了，激不起他们的探索欲望。</a:t>
            </a:r>
            <a:endParaRPr lang="en-US" sz="2000" dirty="0">
              <a:solidFill>
                <a:srgbClr val="CD0D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796672" y="798286"/>
            <a:ext cx="2187925" cy="1799771"/>
            <a:chOff x="1796672" y="798286"/>
            <a:chExt cx="2187925" cy="1799771"/>
          </a:xfrm>
        </p:grpSpPr>
        <p:sp>
          <p:nvSpPr>
            <p:cNvPr id="3" name="椭圆形标注 2"/>
            <p:cNvSpPr/>
            <p:nvPr/>
          </p:nvSpPr>
          <p:spPr>
            <a:xfrm>
              <a:off x="1796672" y="798286"/>
              <a:ext cx="2133600" cy="1799771"/>
            </a:xfrm>
            <a:prstGeom prst="wedgeEllipseCallout">
              <a:avLst/>
            </a:prstGeom>
            <a:solidFill>
              <a:srgbClr val="CE126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6"/>
            <p:cNvSpPr txBox="1"/>
            <p:nvPr/>
          </p:nvSpPr>
          <p:spPr>
            <a:xfrm>
              <a:off x="2022069" y="1282672"/>
              <a:ext cx="19625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1548719"/>
              <a:r>
                <a:rPr lang="zh-CN" altLang="en-US" sz="24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你一月多少</a:t>
              </a:r>
              <a:endParaRPr lang="en-US" altLang="zh-CN" sz="2400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  <a:p>
              <a:pPr algn="just" defTabSz="1548719"/>
              <a:r>
                <a:rPr lang="zh-CN" altLang="en-US" sz="2400" dirty="0" smtClean="0">
                  <a:solidFill>
                    <a:schemeClr val="bg1"/>
                  </a:solidFill>
                  <a:latin typeface="方正少儿简体" panose="03000509000000000000" pitchFamily="65" charset="-122"/>
                  <a:ea typeface="方正少儿简体" panose="03000509000000000000" pitchFamily="65" charset="-122"/>
                </a:rPr>
                <a:t>大洋啊？？</a:t>
              </a:r>
              <a:endParaRPr lang="en-US" sz="2400" dirty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63336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4115">
        <p15:prstTrans prst="pageCurlDouble"/>
      </p:transition>
    </mc:Choice>
    <mc:Fallback>
      <p:transition spd="slow" advTm="411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257" y="754743"/>
            <a:ext cx="3004195" cy="3206498"/>
          </a:xfrm>
          <a:prstGeom prst="rect">
            <a:avLst/>
          </a:prstGeom>
        </p:spPr>
      </p:pic>
      <p:sp>
        <p:nvSpPr>
          <p:cNvPr id="3" name="TextBox 6"/>
          <p:cNvSpPr txBox="1"/>
          <p:nvPr/>
        </p:nvSpPr>
        <p:spPr>
          <a:xfrm>
            <a:off x="1520906" y="4140316"/>
            <a:ext cx="9800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48719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只有成功男人泡妞秘籍，才能够教你成功把妹。</a:t>
            </a:r>
            <a:r>
              <a:rPr lang="zh-CN" altLang="en-US" sz="2000" dirty="0" smtClean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泡妞心得是自己的心得体会，也是能够让男士们成功泡妞秘籍。如果一个经验不足的家伙，你会相信我的泡妞心得能够帮助到你。</a:t>
            </a:r>
            <a:endParaRPr lang="en-US" sz="2000" dirty="0">
              <a:solidFill>
                <a:srgbClr val="CD0D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124715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104">
        <p15:prstTrans prst="pageCurlDouble"/>
      </p:transition>
    </mc:Choice>
    <mc:Fallback>
      <p:transition spd="slow" advTm="21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3844797" y="4346871"/>
            <a:ext cx="4689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48719"/>
            <a:r>
              <a:rPr lang="zh-CN" altLang="en-US" sz="4000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未完</a:t>
            </a:r>
            <a:r>
              <a:rPr lang="zh-CN" altLang="en-US" sz="4000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待续</a:t>
            </a:r>
            <a:r>
              <a:rPr lang="en-US" altLang="zh-CN" sz="4000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……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99" y="762000"/>
            <a:ext cx="1872998" cy="347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3175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79">
        <p15:prstTrans prst="pageCurlDouble"/>
      </p:transition>
    </mc:Choice>
    <mc:Fallback>
      <p:transition spd="slow" advTm="97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588" y="3506246"/>
            <a:ext cx="1627024" cy="139686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818" y="2014446"/>
            <a:ext cx="1769581" cy="1933075"/>
          </a:xfrm>
          <a:prstGeom prst="rect">
            <a:avLst/>
          </a:prstGeom>
        </p:spPr>
      </p:pic>
      <p:sp>
        <p:nvSpPr>
          <p:cNvPr id="8" name="TextBox 6"/>
          <p:cNvSpPr txBox="1"/>
          <p:nvPr/>
        </p:nvSpPr>
        <p:spPr>
          <a:xfrm>
            <a:off x="3327399" y="3239635"/>
            <a:ext cx="68683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48719"/>
            <a:r>
              <a:rPr lang="zh-CN" altLang="en-US" sz="4000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泡妞秘籍，下期等你来战！</a:t>
            </a:r>
            <a:endParaRPr lang="en-US" sz="4000" dirty="0">
              <a:solidFill>
                <a:srgbClr val="0A4A6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16756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387">
        <p15:prstTrans prst="pageCurlDouble"/>
      </p:transition>
    </mc:Choice>
    <mc:Fallback>
      <p:transition spd="slow" advTm="238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5"/>
          <a:stretch/>
        </p:blipFill>
        <p:spPr>
          <a:xfrm>
            <a:off x="5484" y="4905829"/>
            <a:ext cx="12186516" cy="19521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30" y="3091543"/>
            <a:ext cx="2510354" cy="2029977"/>
          </a:xfrm>
          <a:prstGeom prst="rect">
            <a:avLst/>
          </a:prstGeom>
        </p:spPr>
      </p:pic>
      <p:sp>
        <p:nvSpPr>
          <p:cNvPr id="13" name="任意多边形 12"/>
          <p:cNvSpPr/>
          <p:nvPr/>
        </p:nvSpPr>
        <p:spPr>
          <a:xfrm>
            <a:off x="1741715" y="1596570"/>
            <a:ext cx="8853714" cy="816652"/>
          </a:xfrm>
          <a:custGeom>
            <a:avLst/>
            <a:gdLst>
              <a:gd name="connsiteX0" fmla="*/ 0 w 11742057"/>
              <a:gd name="connsiteY0" fmla="*/ 0 h 986972"/>
              <a:gd name="connsiteX1" fmla="*/ 11727542 w 11742057"/>
              <a:gd name="connsiteY1" fmla="*/ 0 h 986972"/>
              <a:gd name="connsiteX2" fmla="*/ 11335657 w 11742057"/>
              <a:gd name="connsiteY2" fmla="*/ 508000 h 986972"/>
              <a:gd name="connsiteX3" fmla="*/ 11742057 w 11742057"/>
              <a:gd name="connsiteY3" fmla="*/ 986972 h 986972"/>
              <a:gd name="connsiteX4" fmla="*/ 43542 w 11742057"/>
              <a:gd name="connsiteY4" fmla="*/ 986972 h 986972"/>
              <a:gd name="connsiteX5" fmla="*/ 449942 w 11742057"/>
              <a:gd name="connsiteY5" fmla="*/ 537029 h 986972"/>
              <a:gd name="connsiteX6" fmla="*/ 0 w 11742057"/>
              <a:gd name="connsiteY6" fmla="*/ 0 h 9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2057" h="986972">
                <a:moveTo>
                  <a:pt x="0" y="0"/>
                </a:moveTo>
                <a:lnTo>
                  <a:pt x="11727542" y="0"/>
                </a:lnTo>
                <a:lnTo>
                  <a:pt x="11335657" y="508000"/>
                </a:lnTo>
                <a:lnTo>
                  <a:pt x="11742057" y="986972"/>
                </a:lnTo>
                <a:lnTo>
                  <a:pt x="43542" y="986972"/>
                </a:lnTo>
                <a:lnTo>
                  <a:pt x="449942" y="537029"/>
                </a:lnTo>
                <a:lnTo>
                  <a:pt x="0" y="0"/>
                </a:lnTo>
                <a:close/>
              </a:path>
            </a:pathLst>
          </a:custGeom>
          <a:solidFill>
            <a:srgbClr val="0A4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70445" y="1643781"/>
            <a:ext cx="3013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泡妞的原则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145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7">
        <p15:prstTrans prst="pageCurlDouble"/>
      </p:transition>
    </mc:Choice>
    <mc:Fallback>
      <p:transition spd="slow" advTm="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182" y="2199133"/>
            <a:ext cx="2895238" cy="350476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 rot="1033814">
            <a:off x="1852934" y="1289091"/>
            <a:ext cx="342754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MD!!</a:t>
            </a:r>
          </a:p>
          <a:p>
            <a:r>
              <a:rPr lang="zh-CN" altLang="en-US" sz="3600" b="1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敢泡我媳妇！！</a:t>
            </a:r>
            <a:endParaRPr lang="zh-CN" altLang="en-US" sz="3600" dirty="0">
              <a:solidFill>
                <a:srgbClr val="0A4A6F"/>
              </a:solidFill>
            </a:endParaRPr>
          </a:p>
        </p:txBody>
      </p:sp>
      <p:sp>
        <p:nvSpPr>
          <p:cNvPr id="4" name="TextBox 6"/>
          <p:cNvSpPr txBox="1"/>
          <p:nvPr/>
        </p:nvSpPr>
        <p:spPr>
          <a:xfrm>
            <a:off x="5773961" y="2199133"/>
            <a:ext cx="5489125" cy="243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48719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首先泡妞的基本原则是不能影响家庭。</a:t>
            </a:r>
            <a:r>
              <a:rPr lang="zh-CN" altLang="en-US" sz="2000" dirty="0" smtClean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如果你的家庭和睦的话，请你相信我，外面无论泡多少女人，都不会比你老婆对你更贴心，更愿意为你付出。很多人不懂这个道理，泡妞把自己陷进去了，最后得不偿失，下场很惨。</a:t>
            </a:r>
            <a:endParaRPr lang="en-US" sz="2000" dirty="0">
              <a:solidFill>
                <a:srgbClr val="CD0D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5131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32">
        <p15:prstTrans prst="pageCurlDouble"/>
      </p:transition>
    </mc:Choice>
    <mc:Fallback>
      <p:transition spd="slow" advTm="203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083063" y="2109447"/>
            <a:ext cx="48042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48719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泡妞的第二个原则是盗亦有道，不能过分欺骗。</a:t>
            </a:r>
            <a:r>
              <a:rPr lang="zh-CN" altLang="en-US" sz="2000" dirty="0" smtClean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对已婚男人来说，泡妞的时候，最后时分，一定不能隐瞒自己的结婚的事实，更不能以给于婚姻的承诺和对方交往</a:t>
            </a:r>
            <a:r>
              <a:rPr lang="zh-CN" altLang="en-US" sz="2400" b="1" dirty="0" smtClean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sz="2400" b="1" dirty="0">
              <a:solidFill>
                <a:srgbClr val="CD0D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371" y="2084133"/>
            <a:ext cx="3120571" cy="4069871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 rot="19219012">
            <a:off x="6801712" y="1506845"/>
            <a:ext cx="296427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我</a:t>
            </a:r>
            <a:r>
              <a:rPr lang="zh-CN" altLang="en-US" sz="3600" b="1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未婚</a:t>
            </a:r>
            <a:endParaRPr lang="en-US" altLang="zh-CN" sz="3600" b="1" dirty="0" smtClean="0">
              <a:solidFill>
                <a:srgbClr val="0A4A6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  <a:p>
            <a:r>
              <a:rPr lang="zh-CN" altLang="en-US" sz="3600" b="1" dirty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嫁给我</a:t>
            </a:r>
            <a:r>
              <a:rPr lang="zh-CN" altLang="en-US" sz="3600" b="1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吧！！</a:t>
            </a:r>
            <a:endParaRPr lang="zh-CN" altLang="en-US" sz="3600" dirty="0">
              <a:solidFill>
                <a:srgbClr val="0A4A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0090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75">
        <p15:prstTrans prst="pageCurlDouble"/>
      </p:transition>
    </mc:Choice>
    <mc:Fallback>
      <p:transition spd="slow" advTm="20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 txBox="1"/>
          <p:nvPr/>
        </p:nvSpPr>
        <p:spPr>
          <a:xfrm>
            <a:off x="1170149" y="1427275"/>
            <a:ext cx="994779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48719">
              <a:lnSpc>
                <a:spcPct val="150000"/>
              </a:lnSpc>
            </a:pPr>
            <a:r>
              <a:rPr lang="zh-CN" altLang="en-US" sz="2400" dirty="0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泡妞第三个原则是不要</a:t>
            </a:r>
            <a:r>
              <a:rPr lang="zh-CN" altLang="en-US" sz="2400" dirty="0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碰</a:t>
            </a:r>
            <a:r>
              <a:rPr lang="en-US" altLang="zh-CN" sz="2400" dirty="0" err="1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chu</a:t>
            </a:r>
            <a:r>
              <a:rPr lang="en-US" altLang="zh-CN" sz="2400" dirty="0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 </a:t>
            </a:r>
            <a:r>
              <a:rPr lang="en-US" altLang="zh-CN" sz="2400" dirty="0" err="1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nv</a:t>
            </a:r>
            <a:r>
              <a:rPr lang="zh-CN" altLang="en-US" sz="2400" dirty="0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。</a:t>
            </a:r>
            <a:r>
              <a:rPr lang="zh-CN" altLang="en-US" sz="2000" dirty="0" smtClean="0">
                <a:solidFill>
                  <a:srgbClr val="1F497D">
                    <a:lumMod val="7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这是一个很重要的原则，也是衡量你泡妞境界的一个标杆。</a:t>
            </a:r>
            <a:endParaRPr lang="en-US" sz="2000" dirty="0">
              <a:solidFill>
                <a:srgbClr val="CD0D6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83" y="2535271"/>
            <a:ext cx="3240925" cy="3666502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464759" y="2856673"/>
            <a:ext cx="344998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亲爱的，，</a:t>
            </a:r>
            <a:endParaRPr lang="en-US" altLang="zh-CN" sz="3600" b="1" dirty="0" smtClean="0">
              <a:solidFill>
                <a:srgbClr val="0A4A6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  <a:p>
            <a:r>
              <a:rPr lang="zh-CN" altLang="en-US" sz="3600" b="1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今年我</a:t>
            </a:r>
            <a:r>
              <a:rPr lang="en-US" altLang="zh-CN" sz="3600" b="1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18</a:t>
            </a:r>
            <a:r>
              <a:rPr lang="zh-CN" altLang="en-US" sz="3600" b="1" dirty="0" smtClean="0">
                <a:solidFill>
                  <a:srgbClr val="0A4A6F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呦！！</a:t>
            </a:r>
            <a:endParaRPr lang="en-US" altLang="zh-CN" sz="3600" b="1" dirty="0" smtClean="0">
              <a:solidFill>
                <a:srgbClr val="0A4A6F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368642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085">
        <p15:prstTrans prst="pageCurlDouble"/>
      </p:transition>
    </mc:Choice>
    <mc:Fallback>
      <p:transition spd="slow" advTm="10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5"/>
          <a:stretch/>
        </p:blipFill>
        <p:spPr>
          <a:xfrm>
            <a:off x="5484" y="4905829"/>
            <a:ext cx="12186516" cy="19521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30" y="3091543"/>
            <a:ext cx="2510354" cy="2029977"/>
          </a:xfrm>
          <a:prstGeom prst="rect">
            <a:avLst/>
          </a:prstGeom>
        </p:spPr>
      </p:pic>
      <p:sp>
        <p:nvSpPr>
          <p:cNvPr id="13" name="任意多边形 12"/>
          <p:cNvSpPr/>
          <p:nvPr/>
        </p:nvSpPr>
        <p:spPr>
          <a:xfrm>
            <a:off x="1741715" y="1596570"/>
            <a:ext cx="8853714" cy="816652"/>
          </a:xfrm>
          <a:custGeom>
            <a:avLst/>
            <a:gdLst>
              <a:gd name="connsiteX0" fmla="*/ 0 w 11742057"/>
              <a:gd name="connsiteY0" fmla="*/ 0 h 986972"/>
              <a:gd name="connsiteX1" fmla="*/ 11727542 w 11742057"/>
              <a:gd name="connsiteY1" fmla="*/ 0 h 986972"/>
              <a:gd name="connsiteX2" fmla="*/ 11335657 w 11742057"/>
              <a:gd name="connsiteY2" fmla="*/ 508000 h 986972"/>
              <a:gd name="connsiteX3" fmla="*/ 11742057 w 11742057"/>
              <a:gd name="connsiteY3" fmla="*/ 986972 h 986972"/>
              <a:gd name="connsiteX4" fmla="*/ 43542 w 11742057"/>
              <a:gd name="connsiteY4" fmla="*/ 986972 h 986972"/>
              <a:gd name="connsiteX5" fmla="*/ 449942 w 11742057"/>
              <a:gd name="connsiteY5" fmla="*/ 537029 h 986972"/>
              <a:gd name="connsiteX6" fmla="*/ 0 w 11742057"/>
              <a:gd name="connsiteY6" fmla="*/ 0 h 98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42057" h="986972">
                <a:moveTo>
                  <a:pt x="0" y="0"/>
                </a:moveTo>
                <a:lnTo>
                  <a:pt x="11727542" y="0"/>
                </a:lnTo>
                <a:lnTo>
                  <a:pt x="11335657" y="508000"/>
                </a:lnTo>
                <a:lnTo>
                  <a:pt x="11742057" y="986972"/>
                </a:lnTo>
                <a:lnTo>
                  <a:pt x="43542" y="986972"/>
                </a:lnTo>
                <a:lnTo>
                  <a:pt x="449942" y="537029"/>
                </a:lnTo>
                <a:lnTo>
                  <a:pt x="0" y="0"/>
                </a:lnTo>
                <a:close/>
              </a:path>
            </a:pathLst>
          </a:custGeom>
          <a:solidFill>
            <a:srgbClr val="0A4A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4770445" y="1643781"/>
            <a:ext cx="3013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 smtClean="0">
                <a:solidFill>
                  <a:schemeClr val="bg1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泡妞的方法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7690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996">
        <p15:prstTrans prst="pageCurlDouble"/>
      </p:transition>
    </mc:Choice>
    <mc:Fallback>
      <p:transition spd="slow" advTm="99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55"/>
          <a:stretch/>
        </p:blipFill>
        <p:spPr>
          <a:xfrm>
            <a:off x="5484" y="4905829"/>
            <a:ext cx="12186516" cy="195217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99" y="2335994"/>
            <a:ext cx="4094843" cy="148333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646" y="1833249"/>
            <a:ext cx="2311111" cy="2171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431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7">
        <p15:prstTrans prst="pageCurlDouble"/>
      </p:transition>
    </mc:Choice>
    <mc:Fallback>
      <p:transition spd="slow" advTm="17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 descr="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86" y="1833035"/>
            <a:ext cx="4297881" cy="3112708"/>
          </a:xfrm>
          <a:prstGeom prst="rect">
            <a:avLst/>
          </a:prstGeom>
        </p:spPr>
      </p:pic>
      <p:sp>
        <p:nvSpPr>
          <p:cNvPr id="11" name="TextBox 3"/>
          <p:cNvSpPr txBox="1"/>
          <p:nvPr/>
        </p:nvSpPr>
        <p:spPr>
          <a:xfrm>
            <a:off x="4787106" y="2081339"/>
            <a:ext cx="6737237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3200" b="1" dirty="0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这种方法我最推荐，成功率最高。</a:t>
            </a:r>
            <a:endParaRPr lang="en-US" altLang="zh-CN" sz="3200" b="1" dirty="0" smtClean="0">
              <a:solidFill>
                <a:srgbClr val="CE1268"/>
              </a:solidFill>
              <a:latin typeface="方正少儿简体" panose="03000509000000000000" pitchFamily="65" charset="-122"/>
              <a:ea typeface="方正少儿简体" panose="03000509000000000000" pitchFamily="65" charset="-122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首先给自己包装一下，取一个与众不同的网名，和个性介绍，最好写的要含蓄一点，但是不能太正经，因为太正经的，人家不敢找你。而且资料里面最好有非常详细的个人资料，例如名字，年龄，毕业学校，职业等。</a:t>
            </a:r>
            <a:r>
              <a:rPr lang="zh-CN" altLang="en-US" sz="2400" dirty="0" smtClean="0">
                <a:solidFill>
                  <a:srgbClr val="0A4A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这样给人真诚的感觉。</a:t>
            </a:r>
            <a:endParaRPr lang="en-US" sz="2400" dirty="0">
              <a:solidFill>
                <a:srgbClr val="0A4A6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4655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2070">
        <p15:prstTrans prst="pageCurlDouble"/>
      </p:transition>
    </mc:Choice>
    <mc:Fallback>
      <p:transition spd="slow" advTm="207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 descr="1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074" y="1603454"/>
            <a:ext cx="11361851" cy="3468642"/>
          </a:xfrm>
          <a:prstGeom prst="rect">
            <a:avLst/>
          </a:prstGeom>
        </p:spPr>
      </p:pic>
      <p:sp>
        <p:nvSpPr>
          <p:cNvPr id="12" name="TextBox 2"/>
          <p:cNvSpPr txBox="1"/>
          <p:nvPr/>
        </p:nvSpPr>
        <p:spPr>
          <a:xfrm>
            <a:off x="2574073" y="2806454"/>
            <a:ext cx="64175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48719"/>
            <a:r>
              <a:rPr lang="zh-CN" altLang="en-US" sz="2400" dirty="0" smtClean="0">
                <a:solidFill>
                  <a:srgbClr val="0A4A6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一般对方都会通过搜索功能找到你，加你，而只要能加你，说明她已经认可你，并有某种期望，一般你在继续谈，</a:t>
            </a:r>
            <a:r>
              <a:rPr lang="zh-CN" altLang="en-US" sz="3600" b="1" dirty="0" smtClean="0">
                <a:solidFill>
                  <a:srgbClr val="CE1268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</a:rPr>
              <a:t>成功率非常高</a:t>
            </a:r>
            <a:r>
              <a:rPr lang="zh-CN" altLang="en-US" sz="2400" dirty="0" smtClean="0">
                <a:latin typeface="方正少儿简体" panose="03000509000000000000" pitchFamily="65" charset="-122"/>
                <a:ea typeface="方正少儿简体" panose="03000509000000000000" pitchFamily="65" charset="-122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26406458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 advTm="1980">
        <p15:prstTrans prst="pageCurlDouble"/>
      </p:transition>
    </mc:Choice>
    <mc:Fallback>
      <p:transition spd="slow" advTm="198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aba9e63668acfc2f065b64ac4df215a4cc5ae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</TotalTime>
  <Words>567</Words>
  <Application>Microsoft Office PowerPoint</Application>
  <PresentationFormat>宽屏</PresentationFormat>
  <Paragraphs>24</Paragraphs>
  <Slides>16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方正少儿简体</vt:lpstr>
      <vt:lpstr>宋体</vt:lpstr>
      <vt:lpstr>微软雅黑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TCL</dc:creator>
  <cp:lastModifiedBy>TCL</cp:lastModifiedBy>
  <cp:revision>49</cp:revision>
  <dcterms:created xsi:type="dcterms:W3CDTF">2016-03-08T02:16:17Z</dcterms:created>
  <dcterms:modified xsi:type="dcterms:W3CDTF">2016-03-08T08:52:12Z</dcterms:modified>
</cp:coreProperties>
</file>